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2" r:id="rId4"/>
    <p:sldId id="263" r:id="rId5"/>
    <p:sldId id="264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9" d="100"/>
          <a:sy n="99" d="100"/>
        </p:scale>
        <p:origin x="-117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C92C1-1818-DB44-975B-1709DF519E98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3F461-A741-7940-8B1C-903B0A965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020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C92C1-1818-DB44-975B-1709DF519E98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3F461-A741-7940-8B1C-903B0A965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384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C92C1-1818-DB44-975B-1709DF519E98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3F461-A741-7940-8B1C-903B0A965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773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C92C1-1818-DB44-975B-1709DF519E98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3F461-A741-7940-8B1C-903B0A965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52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C92C1-1818-DB44-975B-1709DF519E98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3F461-A741-7940-8B1C-903B0A965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06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C92C1-1818-DB44-975B-1709DF519E98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3F461-A741-7940-8B1C-903B0A965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149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C92C1-1818-DB44-975B-1709DF519E98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3F461-A741-7940-8B1C-903B0A965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115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C92C1-1818-DB44-975B-1709DF519E98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3F461-A741-7940-8B1C-903B0A965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163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C92C1-1818-DB44-975B-1709DF519E98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3F461-A741-7940-8B1C-903B0A965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871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C92C1-1818-DB44-975B-1709DF519E98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3F461-A741-7940-8B1C-903B0A965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393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C92C1-1818-DB44-975B-1709DF519E98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3F461-A741-7940-8B1C-903B0A965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202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0C92C1-1818-DB44-975B-1709DF519E98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F3F461-A741-7940-8B1C-903B0A965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364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>
                <a:ea typeface="+mj-ea"/>
                <a:cs typeface="+mj-cs"/>
              </a:rPr>
              <a:t>Özel İlgi Turizmi Tanımları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8416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57166"/>
            <a:ext cx="8686800" cy="714380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tr-TR" b="1" dirty="0" smtClean="0">
                <a:ea typeface="+mj-ea"/>
                <a:cs typeface="+mj-cs"/>
              </a:rPr>
              <a:t>Özel İlgi Turizmi Türleri</a:t>
            </a:r>
            <a:r>
              <a:rPr lang="tr-TR" dirty="0" smtClean="0">
                <a:ea typeface="+mj-ea"/>
                <a:cs typeface="+mj-cs"/>
              </a:rPr>
              <a:t/>
            </a:r>
            <a:br>
              <a:rPr lang="tr-TR" dirty="0" smtClean="0">
                <a:ea typeface="+mj-ea"/>
                <a:cs typeface="+mj-cs"/>
              </a:rPr>
            </a:br>
            <a:endParaRPr lang="tr-TR" dirty="0">
              <a:ea typeface="+mj-ea"/>
              <a:cs typeface="+mj-cs"/>
            </a:endParaRP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>
          <a:xfrm>
            <a:off x="304800" y="1071563"/>
            <a:ext cx="8686800" cy="5572125"/>
          </a:xfrm>
        </p:spPr>
        <p:txBody>
          <a:bodyPr/>
          <a:lstStyle/>
          <a:p>
            <a:pPr eaLnBrk="1" hangingPunct="1"/>
            <a:r>
              <a:rPr lang="tr-TR" sz="1800">
                <a:latin typeface="Franklin Gothic Book" charset="0"/>
              </a:rPr>
              <a:t>Günümüzde, yüz ellinin üzerinde farklı türde sayılabilecek özel ilgi tatilinin olduğu ileri sürülmektedir . </a:t>
            </a:r>
          </a:p>
          <a:p>
            <a:pPr eaLnBrk="1" hangingPunct="1">
              <a:buFont typeface="Wingdings 2" charset="0"/>
              <a:buNone/>
            </a:pPr>
            <a:endParaRPr lang="tr-TR" sz="1800">
              <a:latin typeface="Franklin Gothic Book" charset="0"/>
            </a:endParaRPr>
          </a:p>
          <a:p>
            <a:pPr eaLnBrk="1" hangingPunct="1"/>
            <a:r>
              <a:rPr lang="tr-TR" sz="1800">
                <a:latin typeface="Franklin Gothic Book" charset="0"/>
              </a:rPr>
              <a:t>Özel ilgi turizmi kapsamına alınabilecek pek çok tür olmakla birlikte, bunlardan en fazla bilinenleri arasında; </a:t>
            </a:r>
          </a:p>
          <a:p>
            <a:pPr eaLnBrk="1" hangingPunct="1"/>
            <a:endParaRPr lang="tr-TR" sz="1800">
              <a:latin typeface="Franklin Gothic Book" charset="0"/>
            </a:endParaRPr>
          </a:p>
          <a:p>
            <a:pPr eaLnBrk="1" hangingPunct="1">
              <a:buFont typeface="Wingdings 2" charset="0"/>
              <a:buNone/>
            </a:pPr>
            <a:r>
              <a:rPr lang="tr-TR" sz="2400" b="1">
                <a:latin typeface="Franklin Gothic Book" charset="0"/>
              </a:rPr>
              <a:t>	antika, arkeoloji, atletizm, kuş izleme, botanik, şatolar, yiyecek, yat, balık avlama, golf, sağlık, güzellik, ata binmek, motor yarışları, müzik, resim yapma, paraşüt, kayak, macera ve yürümek yer almaktadır. </a:t>
            </a:r>
            <a:endParaRPr lang="tr-TR" sz="1800" b="1">
              <a:latin typeface="Franklin Gothic Book" charset="0"/>
            </a:endParaRPr>
          </a:p>
          <a:p>
            <a:pPr eaLnBrk="1" hangingPunct="1">
              <a:buFont typeface="Wingdings 2" charset="0"/>
              <a:buNone/>
            </a:pPr>
            <a:r>
              <a:rPr lang="tr-TR" sz="1800">
                <a:latin typeface="Franklin Gothic Book" charset="0"/>
              </a:rPr>
              <a:t>	</a:t>
            </a:r>
          </a:p>
          <a:p>
            <a:pPr eaLnBrk="1" hangingPunct="1">
              <a:buFont typeface="Wingdings 2" charset="0"/>
              <a:buNone/>
            </a:pPr>
            <a:r>
              <a:rPr lang="tr-TR" sz="1800">
                <a:latin typeface="Franklin Gothic Book" charset="0"/>
              </a:rPr>
              <a:t>	Brotherton ve Himmetoğlu (1997) tarafından İngiltere</a:t>
            </a:r>
            <a:r>
              <a:rPr lang="ja-JP" altLang="tr-TR" sz="1800">
                <a:latin typeface="Franklin Gothic Book" charset="0"/>
              </a:rPr>
              <a:t>’</a:t>
            </a:r>
            <a:r>
              <a:rPr lang="tr-TR" altLang="ja-JP" sz="1800">
                <a:latin typeface="Franklin Gothic Book" charset="0"/>
              </a:rPr>
              <a:t>de yapılan bir araştırmada, 36 farklı özel ilgi türünün olduğu belirlenmiştir. </a:t>
            </a:r>
          </a:p>
          <a:p>
            <a:pPr eaLnBrk="1" hangingPunct="1">
              <a:buFont typeface="Wingdings 2" charset="0"/>
              <a:buNone/>
            </a:pPr>
            <a:endParaRPr lang="tr-TR" sz="1800">
              <a:latin typeface="Franklin Gothic 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02279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571472" y="214290"/>
            <a:ext cx="8329613" cy="928694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tr-TR" sz="3800" dirty="0" smtClean="0">
                <a:ea typeface="+mj-ea"/>
                <a:cs typeface="+mj-cs"/>
              </a:rPr>
              <a:t>Özel İlgi Turizmi İçin</a:t>
            </a:r>
            <a:br>
              <a:rPr lang="tr-TR" sz="3800" dirty="0" smtClean="0">
                <a:ea typeface="+mj-ea"/>
                <a:cs typeface="+mj-cs"/>
              </a:rPr>
            </a:br>
            <a:r>
              <a:rPr lang="tr-TR" sz="3800" dirty="0" smtClean="0">
                <a:ea typeface="+mj-ea"/>
                <a:cs typeface="+mj-cs"/>
              </a:rPr>
              <a:t>Türkiye Turizminin Güçlü </a:t>
            </a:r>
            <a:r>
              <a:rPr lang="tr-TR" sz="3800" dirty="0" err="1" smtClean="0">
                <a:ea typeface="+mj-ea"/>
                <a:cs typeface="+mj-cs"/>
              </a:rPr>
              <a:t>YanlarI</a:t>
            </a:r>
            <a:endParaRPr lang="tr-TR" sz="3800" dirty="0" smtClean="0">
              <a:ea typeface="+mj-ea"/>
              <a:cs typeface="+mj-cs"/>
            </a:endParaRPr>
          </a:p>
        </p:txBody>
      </p:sp>
      <p:sp>
        <p:nvSpPr>
          <p:cNvPr id="28674" name="Text Box 3"/>
          <p:cNvSpPr txBox="1">
            <a:spLocks noChangeArrowheads="1"/>
          </p:cNvSpPr>
          <p:nvPr/>
        </p:nvSpPr>
        <p:spPr bwMode="auto">
          <a:xfrm>
            <a:off x="428625" y="2000250"/>
            <a:ext cx="8181975" cy="397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tr-TR">
                <a:latin typeface="Comic Sans MS" charset="0"/>
              </a:rPr>
              <a:t> İklim, doğal kaynaklar, bozulmamış bir çevre,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tr-TR">
                <a:latin typeface="Comic Sans MS" charset="0"/>
              </a:rPr>
              <a:t> Turizmin sosyal ve ekonomik önemini anlamış bir toplum,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tr-TR">
                <a:latin typeface="Comic Sans MS" charset="0"/>
              </a:rPr>
              <a:t> Zengin tarih, kültür, örf ve adet yapısı,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tr-TR">
                <a:latin typeface="Comic Sans MS" charset="0"/>
              </a:rPr>
              <a:t> Türk insanının geleneksel konukseverliği,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tr-TR">
                <a:latin typeface="Comic Sans MS" charset="0"/>
              </a:rPr>
              <a:t> Özgün sosyo-kültürel özellikler ve doğu ile batının  egzotik bir bileşimi,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tr-TR">
                <a:latin typeface="Comic Sans MS" charset="0"/>
              </a:rPr>
              <a:t> Coğrafi açıdan ana pazarlara olan yakınlık,</a:t>
            </a:r>
          </a:p>
        </p:txBody>
      </p:sp>
    </p:spTree>
    <p:extLst>
      <p:ext uri="{BB962C8B-B14F-4D97-AF65-F5344CB8AC3E}">
        <p14:creationId xmlns:p14="http://schemas.microsoft.com/office/powerpoint/2010/main" val="19491185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ext Box 2"/>
          <p:cNvSpPr txBox="1">
            <a:spLocks noChangeArrowheads="1"/>
          </p:cNvSpPr>
          <p:nvPr/>
        </p:nvSpPr>
        <p:spPr bwMode="auto">
          <a:xfrm>
            <a:off x="214313" y="990600"/>
            <a:ext cx="8643937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tr-TR" sz="1800">
                <a:latin typeface="Comic Sans MS" charset="0"/>
              </a:rPr>
              <a:t> </a:t>
            </a:r>
            <a:r>
              <a:rPr lang="tr-TR">
                <a:latin typeface="Comic Sans MS" charset="0"/>
              </a:rPr>
              <a:t>Genç ve kıta ötesi pazarlar için henüz keşfedilmemiş bir çekimyeri özelliği, dinamik bir nüfus,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tr-TR">
                <a:latin typeface="Comic Sans MS" charset="0"/>
              </a:rPr>
              <a:t> İç turizmde gelişme,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tr-TR">
                <a:latin typeface="Comic Sans MS" charset="0"/>
              </a:rPr>
              <a:t> Turizmin çeşitlendirilmesine olanak sağlayan coğrafi ve doğal yapı özelliği,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tr-TR">
                <a:latin typeface="Comic Sans MS" charset="0"/>
              </a:rPr>
              <a:t> Alışveriş olanaklarının zenginliği,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tr-TR">
                <a:latin typeface="Comic Sans MS" charset="0"/>
              </a:rPr>
              <a:t> Son on yıl içerisinde gelişmiş çekimyerleri arasına girmiş olması.</a:t>
            </a:r>
          </a:p>
        </p:txBody>
      </p:sp>
    </p:spTree>
    <p:extLst>
      <p:ext uri="{BB962C8B-B14F-4D97-AF65-F5344CB8AC3E}">
        <p14:creationId xmlns:p14="http://schemas.microsoft.com/office/powerpoint/2010/main" val="20960562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extBox 2"/>
          <p:cNvSpPr txBox="1">
            <a:spLocks noChangeArrowheads="1"/>
          </p:cNvSpPr>
          <p:nvPr/>
        </p:nvSpPr>
        <p:spPr bwMode="auto">
          <a:xfrm>
            <a:off x="395288" y="1916113"/>
            <a:ext cx="8208962" cy="224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000" dirty="0"/>
              <a:t>KAYNAK</a:t>
            </a:r>
          </a:p>
          <a:p>
            <a:pPr eaLnBrk="1" hangingPunct="1"/>
            <a:endParaRPr lang="en-US" sz="2000" dirty="0"/>
          </a:p>
          <a:p>
            <a:pPr eaLnBrk="1" hangingPunct="1"/>
            <a:endParaRPr lang="en-US" sz="2000" dirty="0"/>
          </a:p>
          <a:p>
            <a:pPr eaLnBrk="1" hangingPunct="1"/>
            <a:r>
              <a:rPr lang="en-US" sz="2000" dirty="0"/>
              <a:t>TANRISEVDİ ABDULLAH,ÇAVUŞ ŞENOL , </a:t>
            </a:r>
          </a:p>
          <a:p>
            <a:pPr eaLnBrk="1" hangingPunct="1"/>
            <a:endParaRPr lang="en-US" sz="2000" dirty="0"/>
          </a:p>
          <a:p>
            <a:pPr eaLnBrk="1" hangingPunct="1"/>
            <a:r>
              <a:rPr lang="en-US" sz="2000" dirty="0" err="1"/>
              <a:t>Özel</a:t>
            </a:r>
            <a:r>
              <a:rPr lang="en-US" sz="2000" dirty="0"/>
              <a:t> </a:t>
            </a:r>
            <a:r>
              <a:rPr lang="en-US" sz="2000" dirty="0" err="1"/>
              <a:t>İlgi</a:t>
            </a:r>
            <a:r>
              <a:rPr lang="en-US" sz="2000" dirty="0"/>
              <a:t> </a:t>
            </a:r>
            <a:r>
              <a:rPr lang="en-US" sz="2000" dirty="0" err="1"/>
              <a:t>Turizmi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Özel</a:t>
            </a:r>
            <a:r>
              <a:rPr lang="en-US" sz="2000" dirty="0"/>
              <a:t> </a:t>
            </a:r>
            <a:r>
              <a:rPr lang="en-US" sz="2000" dirty="0" err="1"/>
              <a:t>İlgi</a:t>
            </a:r>
            <a:r>
              <a:rPr lang="en-US" sz="2000" dirty="0"/>
              <a:t> </a:t>
            </a:r>
            <a:r>
              <a:rPr lang="en-US" sz="2000" dirty="0" err="1"/>
              <a:t>Turizmi</a:t>
            </a:r>
            <a:r>
              <a:rPr lang="en-US" sz="2000" dirty="0"/>
              <a:t> </a:t>
            </a:r>
            <a:r>
              <a:rPr lang="en-US" sz="2000" dirty="0" err="1"/>
              <a:t>Kapsamında</a:t>
            </a:r>
            <a:r>
              <a:rPr lang="en-US" sz="2000" dirty="0"/>
              <a:t> </a:t>
            </a:r>
            <a:r>
              <a:rPr lang="en-US" sz="2000" dirty="0" err="1" smtClean="0"/>
              <a:t>Kuşadası</a:t>
            </a:r>
            <a:r>
              <a:rPr lang="en-US" sz="2000" dirty="0" err="1" smtClean="0"/>
              <a:t>’</a:t>
            </a:r>
            <a:r>
              <a:rPr lang="en-US" sz="2000" dirty="0" err="1" smtClean="0"/>
              <a:t>nda</a:t>
            </a:r>
            <a:r>
              <a:rPr lang="en-US" sz="2000" dirty="0" smtClean="0"/>
              <a:t> </a:t>
            </a:r>
            <a:r>
              <a:rPr lang="en-US" sz="2000" dirty="0" err="1"/>
              <a:t>Varolan</a:t>
            </a:r>
            <a:r>
              <a:rPr lang="en-US" sz="2000" dirty="0"/>
              <a:t> </a:t>
            </a:r>
            <a:r>
              <a:rPr lang="en-US" sz="2000" dirty="0" err="1"/>
              <a:t>Potansiyel</a:t>
            </a:r>
            <a:r>
              <a:rPr lang="en-US" sz="2000" dirty="0"/>
              <a:t> </a:t>
            </a:r>
            <a:r>
              <a:rPr lang="en-US" sz="2000" dirty="0" err="1"/>
              <a:t>Kaynaklar</a:t>
            </a:r>
            <a:r>
              <a:rPr lang="en-US" sz="2000" dirty="0"/>
              <a:t> </a:t>
            </a:r>
            <a:r>
              <a:rPr lang="en-US" sz="2000" dirty="0" err="1"/>
              <a:t>Üzerine</a:t>
            </a:r>
            <a:r>
              <a:rPr lang="en-US" sz="2000" dirty="0"/>
              <a:t> </a:t>
            </a:r>
            <a:r>
              <a:rPr lang="en-US" sz="2000" dirty="0" err="1"/>
              <a:t>Kavramsal</a:t>
            </a:r>
            <a:r>
              <a:rPr lang="en-US" sz="2000" dirty="0"/>
              <a:t> </a:t>
            </a:r>
            <a:r>
              <a:rPr lang="en-US" sz="2000" dirty="0" err="1"/>
              <a:t>Bir</a:t>
            </a:r>
            <a:r>
              <a:rPr lang="en-US" sz="2000" dirty="0"/>
              <a:t> </a:t>
            </a:r>
            <a:r>
              <a:rPr lang="en-US" sz="2000" dirty="0" err="1"/>
              <a:t>İnceleme</a:t>
            </a:r>
            <a:r>
              <a:rPr lang="en-US" sz="2000" dirty="0" smtClean="0"/>
              <a:t>, 2003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437918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177</Words>
  <Application>Microsoft Macintosh PowerPoint</Application>
  <PresentationFormat>On-screen Show (4:3)</PresentationFormat>
  <Paragraphs>27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Özel İlgi Turizmi Tanımları</vt:lpstr>
      <vt:lpstr>Özel İlgi Turizmi Türleri </vt:lpstr>
      <vt:lpstr>Özel İlgi Turizmi İçin Türkiye Turizminin Güçlü YanlarI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Özel İlgi Turizmi Tanımları</dc:title>
  <dc:creator>azade</dc:creator>
  <cp:lastModifiedBy>azade</cp:lastModifiedBy>
  <cp:revision>3</cp:revision>
  <dcterms:created xsi:type="dcterms:W3CDTF">2017-10-27T21:33:45Z</dcterms:created>
  <dcterms:modified xsi:type="dcterms:W3CDTF">2017-10-31T17:46:40Z</dcterms:modified>
</cp:coreProperties>
</file>