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2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8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7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4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1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6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7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9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0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C92C1-1818-DB44-975B-1709DF519E98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3F461-A741-7940-8B1C-903B0A96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6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>
                <a:ea typeface="+mj-ea"/>
                <a:cs typeface="+mj-cs"/>
              </a:rPr>
              <a:t>Özel İlgi Turizmi Tanımları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4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71438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b="1" dirty="0" smtClean="0">
                <a:ea typeface="+mj-ea"/>
                <a:cs typeface="+mj-cs"/>
              </a:rPr>
              <a:t>Özel İlgi Turizmi Türleri</a:t>
            </a:r>
            <a:r>
              <a:rPr lang="tr-TR" dirty="0" smtClean="0">
                <a:ea typeface="+mj-ea"/>
                <a:cs typeface="+mj-cs"/>
              </a:rPr>
              <a:t/>
            </a:r>
            <a:br>
              <a:rPr lang="tr-TR" dirty="0" smtClean="0">
                <a:ea typeface="+mj-ea"/>
                <a:cs typeface="+mj-cs"/>
              </a:rPr>
            </a:br>
            <a:endParaRPr lang="tr-TR" dirty="0">
              <a:ea typeface="+mj-ea"/>
              <a:cs typeface="+mj-cs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304800" y="1071563"/>
            <a:ext cx="8686800" cy="5572125"/>
          </a:xfrm>
        </p:spPr>
        <p:txBody>
          <a:bodyPr/>
          <a:lstStyle/>
          <a:p>
            <a:pPr eaLnBrk="1" hangingPunct="1"/>
            <a:r>
              <a:rPr lang="tr-TR" sz="1800">
                <a:latin typeface="Franklin Gothic Book" charset="0"/>
              </a:rPr>
              <a:t>Günümüzde, yüz ellinin üzerinde farklı türde sayılabilecek özel ilgi tatilinin olduğu ileri sürülmektedir . </a:t>
            </a:r>
          </a:p>
          <a:p>
            <a:pPr eaLnBrk="1" hangingPunct="1">
              <a:buFont typeface="Wingdings 2" charset="0"/>
              <a:buNone/>
            </a:pPr>
            <a:endParaRPr lang="tr-TR" sz="1800">
              <a:latin typeface="Franklin Gothic Book" charset="0"/>
            </a:endParaRPr>
          </a:p>
          <a:p>
            <a:pPr eaLnBrk="1" hangingPunct="1"/>
            <a:r>
              <a:rPr lang="tr-TR" sz="1800">
                <a:latin typeface="Franklin Gothic Book" charset="0"/>
              </a:rPr>
              <a:t>Özel ilgi turizmi kapsamına alınabilecek pek çok tür olmakla birlikte, bunlardan en fazla bilinenleri arasında; </a:t>
            </a:r>
          </a:p>
          <a:p>
            <a:pPr eaLnBrk="1" hangingPunct="1"/>
            <a:endParaRPr lang="tr-TR" sz="1800">
              <a:latin typeface="Franklin Gothic Book" charset="0"/>
            </a:endParaRPr>
          </a:p>
          <a:p>
            <a:pPr eaLnBrk="1" hangingPunct="1">
              <a:buFont typeface="Wingdings 2" charset="0"/>
              <a:buNone/>
            </a:pPr>
            <a:r>
              <a:rPr lang="tr-TR" sz="2400" b="1">
                <a:latin typeface="Franklin Gothic Book" charset="0"/>
              </a:rPr>
              <a:t>	antika, arkeoloji, atletizm, kuş izleme, botanik, şatolar, yiyecek, yat, balık avlama, golf, sağlık, güzellik, ata binmek, motor yarışları, müzik, resim yapma, paraşüt, kayak, macera ve yürümek yer almaktadır. </a:t>
            </a:r>
            <a:endParaRPr lang="tr-TR" sz="1800" b="1">
              <a:latin typeface="Franklin Gothic Book" charset="0"/>
            </a:endParaRPr>
          </a:p>
          <a:p>
            <a:pPr eaLnBrk="1" hangingPunct="1">
              <a:buFont typeface="Wingdings 2" charset="0"/>
              <a:buNone/>
            </a:pPr>
            <a:r>
              <a:rPr lang="tr-TR" sz="1800">
                <a:latin typeface="Franklin Gothic Book" charset="0"/>
              </a:rPr>
              <a:t>	</a:t>
            </a:r>
          </a:p>
          <a:p>
            <a:pPr eaLnBrk="1" hangingPunct="1">
              <a:buFont typeface="Wingdings 2" charset="0"/>
              <a:buNone/>
            </a:pPr>
            <a:r>
              <a:rPr lang="tr-TR" sz="1800">
                <a:latin typeface="Franklin Gothic Book" charset="0"/>
              </a:rPr>
              <a:t>	Brotherton ve Himmetoğlu (1997) tarafından İngiltere</a:t>
            </a:r>
            <a:r>
              <a:rPr lang="ja-JP" altLang="tr-TR" sz="1800">
                <a:latin typeface="Franklin Gothic Book" charset="0"/>
              </a:rPr>
              <a:t>’</a:t>
            </a:r>
            <a:r>
              <a:rPr lang="tr-TR" altLang="ja-JP" sz="1800">
                <a:latin typeface="Franklin Gothic Book" charset="0"/>
              </a:rPr>
              <a:t>de yapılan bir araştırmada, 36 farklı özel ilgi türünün olduğu belirlenmiştir. </a:t>
            </a:r>
          </a:p>
          <a:p>
            <a:pPr eaLnBrk="1" hangingPunct="1">
              <a:buFont typeface="Wingdings 2" charset="0"/>
              <a:buNone/>
            </a:pPr>
            <a:endParaRPr lang="tr-TR" sz="1800">
              <a:latin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22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8329613" cy="92869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sz="3800" dirty="0" smtClean="0">
                <a:ea typeface="+mj-ea"/>
                <a:cs typeface="+mj-cs"/>
              </a:rPr>
              <a:t>Özel İlgi Turizmi İçin</a:t>
            </a:r>
            <a:br>
              <a:rPr lang="tr-TR" sz="3800" dirty="0" smtClean="0">
                <a:ea typeface="+mj-ea"/>
                <a:cs typeface="+mj-cs"/>
              </a:rPr>
            </a:br>
            <a:r>
              <a:rPr lang="tr-TR" sz="3800" dirty="0" smtClean="0">
                <a:ea typeface="+mj-ea"/>
                <a:cs typeface="+mj-cs"/>
              </a:rPr>
              <a:t>Türkiye Turizminin Güçlü </a:t>
            </a:r>
            <a:r>
              <a:rPr lang="tr-TR" sz="3800" dirty="0" err="1" smtClean="0">
                <a:ea typeface="+mj-ea"/>
                <a:cs typeface="+mj-cs"/>
              </a:rPr>
              <a:t>YanlarI</a:t>
            </a:r>
            <a:endParaRPr lang="tr-TR" sz="3800" dirty="0" smtClean="0">
              <a:ea typeface="+mj-ea"/>
              <a:cs typeface="+mj-cs"/>
            </a:endParaRP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428625" y="2000250"/>
            <a:ext cx="81819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>
                <a:latin typeface="Comic Sans MS" charset="0"/>
              </a:rPr>
              <a:t> İklim, doğal kaynaklar, bozulmamış bir çevre,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>
                <a:latin typeface="Comic Sans MS" charset="0"/>
              </a:rPr>
              <a:t> Turizmin sosyal ve ekonomik önemini anlamış bir toplum,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>
                <a:latin typeface="Comic Sans MS" charset="0"/>
              </a:rPr>
              <a:t> Zengin tarih, kültür, örf ve adet yapısı,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>
                <a:latin typeface="Comic Sans MS" charset="0"/>
              </a:rPr>
              <a:t> Türk insanının geleneksel konukseverliği,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>
                <a:latin typeface="Comic Sans MS" charset="0"/>
              </a:rPr>
              <a:t> Özgün sosyo-kültürel özellikler ve doğu ile batının  egzotik bir bileşimi,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>
                <a:latin typeface="Comic Sans MS" charset="0"/>
              </a:rPr>
              <a:t> Coğrafi açıdan ana pazarlara olan yakınlık,</a:t>
            </a:r>
          </a:p>
        </p:txBody>
      </p:sp>
    </p:spTree>
    <p:extLst>
      <p:ext uri="{BB962C8B-B14F-4D97-AF65-F5344CB8AC3E}">
        <p14:creationId xmlns:p14="http://schemas.microsoft.com/office/powerpoint/2010/main" val="1949118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214313" y="990600"/>
            <a:ext cx="864393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sz="1800">
                <a:latin typeface="Comic Sans MS" charset="0"/>
              </a:rPr>
              <a:t> </a:t>
            </a:r>
            <a:r>
              <a:rPr lang="tr-TR">
                <a:latin typeface="Comic Sans MS" charset="0"/>
              </a:rPr>
              <a:t>Genç ve kıta ötesi pazarlar için henüz keşfedilmemiş bir çekimyeri özelliği, dinamik bir nüfus,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>
                <a:latin typeface="Comic Sans MS" charset="0"/>
              </a:rPr>
              <a:t> İç turizmde gelişme,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>
                <a:latin typeface="Comic Sans MS" charset="0"/>
              </a:rPr>
              <a:t> Turizmin çeşitlendirilmesine olanak sağlayan coğrafi ve doğal yapı özelliği,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>
                <a:latin typeface="Comic Sans MS" charset="0"/>
              </a:rPr>
              <a:t> Alışveriş olanaklarının zenginliği,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>
                <a:latin typeface="Comic Sans MS" charset="0"/>
              </a:rPr>
              <a:t> Son on yıl içerisinde gelişmiş çekimyerleri arasına girmiş olması.</a:t>
            </a:r>
          </a:p>
        </p:txBody>
      </p:sp>
    </p:spTree>
    <p:extLst>
      <p:ext uri="{BB962C8B-B14F-4D97-AF65-F5344CB8AC3E}">
        <p14:creationId xmlns:p14="http://schemas.microsoft.com/office/powerpoint/2010/main" val="209605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2"/>
          <p:cNvSpPr txBox="1">
            <a:spLocks noChangeArrowheads="1"/>
          </p:cNvSpPr>
          <p:nvPr/>
        </p:nvSpPr>
        <p:spPr bwMode="auto">
          <a:xfrm>
            <a:off x="395288" y="1916113"/>
            <a:ext cx="8208962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/>
              <a:t>KAYNAK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TANRISEVDİ ABDULLAH,ÇAVUŞ ŞENOL , 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İlgi</a:t>
            </a:r>
            <a:r>
              <a:rPr lang="en-US" sz="2000" dirty="0"/>
              <a:t> </a:t>
            </a:r>
            <a:r>
              <a:rPr lang="en-US" sz="2000" dirty="0" err="1"/>
              <a:t>Turizmi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İlgi</a:t>
            </a:r>
            <a:r>
              <a:rPr lang="en-US" sz="2000" dirty="0"/>
              <a:t> </a:t>
            </a:r>
            <a:r>
              <a:rPr lang="en-US" sz="2000" dirty="0" err="1"/>
              <a:t>Turizmi</a:t>
            </a:r>
            <a:r>
              <a:rPr lang="en-US" sz="2000" dirty="0"/>
              <a:t> </a:t>
            </a:r>
            <a:r>
              <a:rPr lang="en-US" sz="2000" dirty="0" err="1"/>
              <a:t>Kapsamında</a:t>
            </a:r>
            <a:r>
              <a:rPr lang="en-US" sz="2000" dirty="0"/>
              <a:t> </a:t>
            </a:r>
            <a:r>
              <a:rPr lang="en-US" sz="2000" dirty="0" err="1" smtClean="0"/>
              <a:t>Kuşadası</a:t>
            </a:r>
            <a:r>
              <a:rPr lang="en-US" sz="2000" dirty="0" err="1" smtClean="0"/>
              <a:t>’</a:t>
            </a:r>
            <a:r>
              <a:rPr lang="en-US" sz="2000" dirty="0" err="1" smtClean="0"/>
              <a:t>nda</a:t>
            </a:r>
            <a:r>
              <a:rPr lang="en-US" sz="2000" dirty="0" smtClean="0"/>
              <a:t> </a:t>
            </a:r>
            <a:r>
              <a:rPr lang="en-US" sz="2000" dirty="0" err="1"/>
              <a:t>Varolan</a:t>
            </a:r>
            <a:r>
              <a:rPr lang="en-US" sz="2000" dirty="0"/>
              <a:t> </a:t>
            </a:r>
            <a:r>
              <a:rPr lang="en-US" sz="2000" dirty="0" err="1"/>
              <a:t>Potansiyel</a:t>
            </a:r>
            <a:r>
              <a:rPr lang="en-US" sz="2000" dirty="0"/>
              <a:t> </a:t>
            </a:r>
            <a:r>
              <a:rPr lang="en-US" sz="2000" dirty="0" err="1"/>
              <a:t>Kaynaklar</a:t>
            </a:r>
            <a:r>
              <a:rPr lang="en-US" sz="2000" dirty="0"/>
              <a:t> </a:t>
            </a:r>
            <a:r>
              <a:rPr lang="en-US" sz="2000" dirty="0" err="1"/>
              <a:t>Üzerine</a:t>
            </a:r>
            <a:r>
              <a:rPr lang="en-US" sz="2000" dirty="0"/>
              <a:t> </a:t>
            </a:r>
            <a:r>
              <a:rPr lang="en-US" sz="2000" dirty="0" err="1"/>
              <a:t>Kavramsal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İnceleme</a:t>
            </a:r>
            <a:r>
              <a:rPr lang="en-US" sz="2000" dirty="0" smtClean="0"/>
              <a:t>, 2003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79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177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Özel İlgi Turizmi Tanımları</vt:lpstr>
      <vt:lpstr>Özel İlgi Turizmi Türleri </vt:lpstr>
      <vt:lpstr>Özel İlgi Turizmi İçin Türkiye Turizminin Güçlü YanlarI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İlgi Turizmi Tanımları</dc:title>
  <dc:creator>azade</dc:creator>
  <cp:lastModifiedBy>azade</cp:lastModifiedBy>
  <cp:revision>3</cp:revision>
  <dcterms:created xsi:type="dcterms:W3CDTF">2017-10-27T21:33:45Z</dcterms:created>
  <dcterms:modified xsi:type="dcterms:W3CDTF">2017-10-31T17:46:40Z</dcterms:modified>
</cp:coreProperties>
</file>