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zim Sedat SIRMEN" userId="73af17368f4a9938" providerId="LiveId" clId="{89D58F01-56FD-4C5C-B043-9A497FBFE81A}"/>
    <pc:docChg chg="custSel modSld">
      <pc:chgData name="Kazim Sedat SIRMEN" userId="73af17368f4a9938" providerId="LiveId" clId="{89D58F01-56FD-4C5C-B043-9A497FBFE81A}" dt="2021-02-18T01:26:59.808" v="701" actId="20577"/>
      <pc:docMkLst>
        <pc:docMk/>
      </pc:docMkLst>
      <pc:sldChg chg="modSp mod">
        <pc:chgData name="Kazim Sedat SIRMEN" userId="73af17368f4a9938" providerId="LiveId" clId="{89D58F01-56FD-4C5C-B043-9A497FBFE81A}" dt="2021-02-18T01:26:59.808" v="701" actId="20577"/>
        <pc:sldMkLst>
          <pc:docMk/>
          <pc:sldMk cId="1327825837" sldId="261"/>
        </pc:sldMkLst>
        <pc:spChg chg="mod">
          <ac:chgData name="Kazim Sedat SIRMEN" userId="73af17368f4a9938" providerId="LiveId" clId="{89D58F01-56FD-4C5C-B043-9A497FBFE81A}" dt="2021-02-18T01:26:59.808" v="701" actId="20577"/>
          <ac:spMkLst>
            <pc:docMk/>
            <pc:sldMk cId="1327825837" sldId="261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270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965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283635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0753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901235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4822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8461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842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314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350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699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390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898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374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785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13075-E871-456D-96BD-F88BCF4D166C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190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13075-E871-456D-96BD-F88BCF4D166C}" type="datetimeFigureOut">
              <a:rPr lang="en-US" smtClean="0"/>
              <a:t>2/18/2021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C028852-1CAB-4B0E-AE31-A4F148066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168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1F152D-A5B9-4737-8296-7F0FEE12C6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48071"/>
            <a:ext cx="9144000" cy="656946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KANUNLAR İHTİLAFI HUKUKUNUN NİTELİĞİ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BFF7386C-EC69-4A1B-A43B-A9397541F4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1953087"/>
            <a:ext cx="8915399" cy="3950575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600" dirty="0"/>
              <a:t>1.Türk </a:t>
            </a:r>
            <a:r>
              <a:rPr lang="en-US" sz="3600" dirty="0" err="1"/>
              <a:t>Kanunlar</a:t>
            </a:r>
            <a:r>
              <a:rPr lang="en-US" sz="3600" dirty="0"/>
              <a:t> </a:t>
            </a:r>
            <a:r>
              <a:rPr lang="en-US" sz="3600" dirty="0" err="1"/>
              <a:t>İhtilafı</a:t>
            </a:r>
            <a:r>
              <a:rPr lang="en-US" sz="3600" dirty="0"/>
              <a:t> </a:t>
            </a:r>
            <a:r>
              <a:rPr lang="en-US" sz="3600" dirty="0" err="1"/>
              <a:t>Hukuku</a:t>
            </a:r>
            <a:r>
              <a:rPr lang="en-US" sz="3600" dirty="0"/>
              <a:t> milli </a:t>
            </a:r>
            <a:r>
              <a:rPr lang="en-US" sz="3600" dirty="0" err="1"/>
              <a:t>nitelik</a:t>
            </a:r>
            <a:r>
              <a:rPr lang="en-US" sz="3600" dirty="0"/>
              <a:t> </a:t>
            </a:r>
            <a:r>
              <a:rPr lang="en-US" sz="3600" dirty="0" err="1"/>
              <a:t>taşır</a:t>
            </a:r>
            <a:r>
              <a:rPr lang="en-US" sz="3600" dirty="0"/>
              <a:t>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600" dirty="0"/>
              <a:t>2.Milli </a:t>
            </a:r>
            <a:r>
              <a:rPr lang="en-US" sz="3600" dirty="0" err="1"/>
              <a:t>dış</a:t>
            </a:r>
            <a:r>
              <a:rPr lang="en-US" sz="3600" dirty="0"/>
              <a:t> </a:t>
            </a:r>
            <a:r>
              <a:rPr lang="en-US" sz="3600" dirty="0" err="1"/>
              <a:t>hukukunun</a:t>
            </a:r>
            <a:r>
              <a:rPr lang="en-US" sz="3600" dirty="0"/>
              <a:t> </a:t>
            </a:r>
            <a:r>
              <a:rPr lang="en-US" sz="3600" dirty="0" err="1"/>
              <a:t>bir</a:t>
            </a:r>
            <a:r>
              <a:rPr lang="en-US" sz="3600" dirty="0"/>
              <a:t> </a:t>
            </a:r>
            <a:r>
              <a:rPr lang="en-US" sz="3600" dirty="0" err="1"/>
              <a:t>parçasıdır</a:t>
            </a:r>
            <a:r>
              <a:rPr lang="en-US" sz="3600" dirty="0"/>
              <a:t>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600" dirty="0"/>
              <a:t>3.Yabancı </a:t>
            </a:r>
            <a:r>
              <a:rPr lang="en-US" sz="3600" dirty="0" err="1"/>
              <a:t>unsur</a:t>
            </a:r>
            <a:r>
              <a:rPr lang="en-US" sz="3600" dirty="0"/>
              <a:t> </a:t>
            </a:r>
            <a:r>
              <a:rPr lang="en-US" sz="3600" dirty="0" err="1"/>
              <a:t>içeren</a:t>
            </a:r>
            <a:r>
              <a:rPr lang="en-US" sz="3600" dirty="0"/>
              <a:t> </a:t>
            </a:r>
            <a:r>
              <a:rPr lang="en-US" sz="3600" dirty="0" err="1"/>
              <a:t>uyuşmazlıklarda</a:t>
            </a:r>
            <a:r>
              <a:rPr lang="en-US" sz="3600" dirty="0"/>
              <a:t> </a:t>
            </a:r>
            <a:r>
              <a:rPr lang="en-US" sz="3600" dirty="0" err="1"/>
              <a:t>karşımıza</a:t>
            </a:r>
            <a:r>
              <a:rPr lang="en-US" sz="3600" dirty="0"/>
              <a:t> </a:t>
            </a:r>
            <a:r>
              <a:rPr lang="en-US" sz="3600" dirty="0" err="1"/>
              <a:t>çıkar</a:t>
            </a:r>
            <a:r>
              <a:rPr lang="en-US" sz="3600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8400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681206C-7267-494C-9929-F2D18B583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KANUNLAR İHTİLAFININ ÇEŞİTLERİ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5DE72D4-063A-4A22-AC95-9308D8849D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solidFill>
                  <a:srgbClr val="FF0000"/>
                </a:solidFill>
              </a:rPr>
              <a:t>Bölgelerarası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Kanunlar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İhtilafı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MÖHUK m.2/5: </a:t>
            </a:r>
            <a:r>
              <a:rPr lang="en-US" dirty="0" err="1"/>
              <a:t>Hukuku</a:t>
            </a:r>
            <a:r>
              <a:rPr lang="en-US" dirty="0"/>
              <a:t> </a:t>
            </a:r>
            <a:r>
              <a:rPr lang="en-US" dirty="0" err="1"/>
              <a:t>uygulanacak</a:t>
            </a:r>
            <a:r>
              <a:rPr lang="en-US" dirty="0"/>
              <a:t> </a:t>
            </a:r>
            <a:r>
              <a:rPr lang="en-US" dirty="0" err="1"/>
              <a:t>devlet</a:t>
            </a:r>
            <a:r>
              <a:rPr lang="en-US" dirty="0"/>
              <a:t>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bölgesel</a:t>
            </a:r>
            <a:r>
              <a:rPr lang="en-US" dirty="0"/>
              <a:t> </a:t>
            </a:r>
            <a:r>
              <a:rPr lang="en-US" dirty="0" err="1"/>
              <a:t>birime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birimler</a:t>
            </a:r>
            <a:r>
              <a:rPr lang="en-US" dirty="0"/>
              <a:t> de </a:t>
            </a:r>
            <a:r>
              <a:rPr lang="en-US" dirty="0" err="1"/>
              <a:t>değişik</a:t>
            </a:r>
            <a:r>
              <a:rPr lang="en-US" dirty="0"/>
              <a:t> </a:t>
            </a:r>
            <a:r>
              <a:rPr lang="en-US" dirty="0" err="1"/>
              <a:t>hukuk</a:t>
            </a:r>
            <a:r>
              <a:rPr lang="en-US" dirty="0"/>
              <a:t> </a:t>
            </a:r>
            <a:r>
              <a:rPr lang="en-US" dirty="0" err="1"/>
              <a:t>düzenlerine</a:t>
            </a:r>
            <a:r>
              <a:rPr lang="en-US" dirty="0"/>
              <a:t> </a:t>
            </a:r>
            <a:r>
              <a:rPr lang="en-US" dirty="0" err="1"/>
              <a:t>sahipse</a:t>
            </a:r>
            <a:r>
              <a:rPr lang="en-US" dirty="0"/>
              <a:t>, </a:t>
            </a:r>
            <a:r>
              <a:rPr lang="en-US" dirty="0" err="1"/>
              <a:t>hangi</a:t>
            </a:r>
            <a:r>
              <a:rPr lang="en-US" dirty="0"/>
              <a:t> </a:t>
            </a:r>
            <a:r>
              <a:rPr lang="en-US" dirty="0" err="1"/>
              <a:t>bölge</a:t>
            </a:r>
            <a:r>
              <a:rPr lang="en-US" dirty="0"/>
              <a:t> </a:t>
            </a:r>
            <a:r>
              <a:rPr lang="en-US" dirty="0" err="1"/>
              <a:t>hukukunun</a:t>
            </a:r>
            <a:r>
              <a:rPr lang="en-US" dirty="0"/>
              <a:t> </a:t>
            </a:r>
            <a:r>
              <a:rPr lang="en-US" dirty="0" err="1"/>
              <a:t>uygulanacağı</a:t>
            </a:r>
            <a:r>
              <a:rPr lang="en-US" dirty="0"/>
              <a:t> o </a:t>
            </a:r>
            <a:r>
              <a:rPr lang="en-US" dirty="0" err="1"/>
              <a:t>devletin</a:t>
            </a:r>
            <a:r>
              <a:rPr lang="en-US" dirty="0"/>
              <a:t> </a:t>
            </a:r>
            <a:r>
              <a:rPr lang="en-US" dirty="0" err="1"/>
              <a:t>hukukuna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belirlenir</a:t>
            </a:r>
            <a:r>
              <a:rPr lang="en-US" dirty="0"/>
              <a:t>.</a:t>
            </a:r>
          </a:p>
          <a:p>
            <a:r>
              <a:rPr lang="en-US" dirty="0" err="1">
                <a:solidFill>
                  <a:srgbClr val="FF0000"/>
                </a:solidFill>
              </a:rPr>
              <a:t>Şahıslararası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Kanunlar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İhtilafı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err="1">
                <a:solidFill>
                  <a:schemeClr val="tx1"/>
                </a:solidFill>
              </a:rPr>
              <a:t>Hukuku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uygulanacak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devletin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insanlarının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farklı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sosyal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grup,din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mezhep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yahut</a:t>
            </a:r>
            <a:r>
              <a:rPr lang="en-US" dirty="0">
                <a:solidFill>
                  <a:schemeClr val="tx1"/>
                </a:solidFill>
              </a:rPr>
              <a:t> soya </a:t>
            </a:r>
            <a:r>
              <a:rPr lang="en-US" dirty="0" err="1">
                <a:solidFill>
                  <a:schemeClr val="tx1"/>
                </a:solidFill>
              </a:rPr>
              <a:t>ait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olmaları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sebebiyle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farklı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tâbi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olmaları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nedeniyle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ortaya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çıkan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ihtilaflardır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r>
              <a:rPr lang="en-US" dirty="0" err="1">
                <a:solidFill>
                  <a:srgbClr val="FF0000"/>
                </a:solidFill>
              </a:rPr>
              <a:t>Zamanlararası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Kanunlar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İhtilafı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 err="1"/>
              <a:t>Yürürlükte</a:t>
            </a:r>
            <a:r>
              <a:rPr lang="en-US" dirty="0"/>
              <a:t> </a:t>
            </a:r>
            <a:r>
              <a:rPr lang="en-US" dirty="0" err="1"/>
              <a:t>bulunan</a:t>
            </a:r>
            <a:r>
              <a:rPr lang="en-US" dirty="0"/>
              <a:t> </a:t>
            </a:r>
            <a:r>
              <a:rPr lang="en-US" dirty="0" err="1"/>
              <a:t>hukukun</a:t>
            </a:r>
            <a:r>
              <a:rPr lang="en-US" dirty="0"/>
              <a:t> </a:t>
            </a:r>
            <a:r>
              <a:rPr lang="en-US" dirty="0" err="1"/>
              <a:t>zamanla</a:t>
            </a:r>
            <a:r>
              <a:rPr lang="en-US" dirty="0"/>
              <a:t> </a:t>
            </a:r>
            <a:r>
              <a:rPr lang="en-US" dirty="0" err="1"/>
              <a:t>değişmesi</a:t>
            </a:r>
            <a:r>
              <a:rPr lang="en-US" dirty="0"/>
              <a:t> </a:t>
            </a:r>
            <a:r>
              <a:rPr lang="en-US" dirty="0" err="1"/>
              <a:t>sebebiyle</a:t>
            </a:r>
            <a:r>
              <a:rPr lang="en-US" dirty="0"/>
              <a:t> </a:t>
            </a:r>
            <a:r>
              <a:rPr lang="en-US" dirty="0" err="1"/>
              <a:t>ortaya</a:t>
            </a:r>
            <a:r>
              <a:rPr lang="en-US" dirty="0"/>
              <a:t> </a:t>
            </a:r>
            <a:r>
              <a:rPr lang="en-US" dirty="0" err="1"/>
              <a:t>çıkan</a:t>
            </a:r>
            <a:r>
              <a:rPr lang="en-US" dirty="0"/>
              <a:t> </a:t>
            </a:r>
            <a:r>
              <a:rPr lang="en-US" dirty="0" err="1"/>
              <a:t>ihtilaflara</a:t>
            </a:r>
            <a:r>
              <a:rPr lang="en-US" dirty="0"/>
              <a:t> </a:t>
            </a:r>
            <a:r>
              <a:rPr lang="en-US" dirty="0" err="1"/>
              <a:t>ilişkindir</a:t>
            </a:r>
            <a:r>
              <a:rPr lang="en-US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741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3891208-E517-421C-B38E-B38E2E0CEE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MİLLETLERARASI ÖZEL HUKUKTA KURAL ÇEŞİTLERİ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1BE7AA4-E9CB-4F35-BFC2-27B1712FCA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solidFill>
                <a:srgbClr val="FF0000"/>
              </a:solidFill>
            </a:endParaRPr>
          </a:p>
          <a:p>
            <a:pPr algn="just"/>
            <a:endParaRPr lang="en-US" dirty="0">
              <a:solidFill>
                <a:srgbClr val="FF0000"/>
              </a:solidFill>
            </a:endParaRPr>
          </a:p>
          <a:p>
            <a:pPr algn="just"/>
            <a:r>
              <a:rPr lang="en-US" dirty="0" err="1">
                <a:solidFill>
                  <a:srgbClr val="FF0000"/>
                </a:solidFill>
              </a:rPr>
              <a:t>Bağlama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Kuralları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0" name="Düz Ok Bağlayıcısı 9">
            <a:extLst>
              <a:ext uri="{FF2B5EF4-FFF2-40B4-BE49-F238E27FC236}">
                <a16:creationId xmlns:a16="http://schemas.microsoft.com/office/drawing/2014/main" id="{9F66F961-ABF8-4BB9-9709-CD44C4531C32}"/>
              </a:ext>
            </a:extLst>
          </p:cNvPr>
          <p:cNvCxnSpPr/>
          <p:nvPr/>
        </p:nvCxnSpPr>
        <p:spPr>
          <a:xfrm flipV="1">
            <a:off x="5020321" y="2584705"/>
            <a:ext cx="1544715" cy="6125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Düz Ok Bağlayıcısı 11">
            <a:extLst>
              <a:ext uri="{FF2B5EF4-FFF2-40B4-BE49-F238E27FC236}">
                <a16:creationId xmlns:a16="http://schemas.microsoft.com/office/drawing/2014/main" id="{F3321AC4-9D62-4D94-B70A-891A25595DAC}"/>
              </a:ext>
            </a:extLst>
          </p:cNvPr>
          <p:cNvCxnSpPr>
            <a:cxnSpLocks/>
          </p:cNvCxnSpPr>
          <p:nvPr/>
        </p:nvCxnSpPr>
        <p:spPr>
          <a:xfrm>
            <a:off x="5020321" y="3218154"/>
            <a:ext cx="1340529" cy="6271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Dikdörtgen 14">
            <a:extLst>
              <a:ext uri="{FF2B5EF4-FFF2-40B4-BE49-F238E27FC236}">
                <a16:creationId xmlns:a16="http://schemas.microsoft.com/office/drawing/2014/main" id="{7C387F33-CAF4-469C-BA1B-FBE7E37EA2FB}"/>
              </a:ext>
            </a:extLst>
          </p:cNvPr>
          <p:cNvSpPr/>
          <p:nvPr/>
        </p:nvSpPr>
        <p:spPr>
          <a:xfrm>
            <a:off x="6462943" y="3639844"/>
            <a:ext cx="2467993" cy="152251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Bağlama</a:t>
            </a:r>
            <a:r>
              <a:rPr lang="en-US" dirty="0"/>
              <a:t> </a:t>
            </a:r>
            <a:r>
              <a:rPr lang="en-US" dirty="0" err="1"/>
              <a:t>Noktası:Hukuki</a:t>
            </a:r>
            <a:r>
              <a:rPr lang="en-US" dirty="0"/>
              <a:t> </a:t>
            </a:r>
            <a:r>
              <a:rPr lang="en-US" dirty="0" err="1"/>
              <a:t>kategoriyi</a:t>
            </a:r>
            <a:r>
              <a:rPr lang="en-US" dirty="0"/>
              <a:t> </a:t>
            </a:r>
            <a:r>
              <a:rPr lang="en-US" dirty="0" err="1"/>
              <a:t>hukuk</a:t>
            </a:r>
            <a:r>
              <a:rPr lang="en-US" dirty="0"/>
              <a:t> </a:t>
            </a:r>
            <a:r>
              <a:rPr lang="en-US" dirty="0" err="1"/>
              <a:t>düzenine</a:t>
            </a:r>
            <a:r>
              <a:rPr lang="en-US" dirty="0"/>
              <a:t> </a:t>
            </a:r>
            <a:r>
              <a:rPr lang="en-US" dirty="0" err="1"/>
              <a:t>bağlayan</a:t>
            </a:r>
            <a:r>
              <a:rPr lang="en-US" dirty="0"/>
              <a:t> </a:t>
            </a:r>
            <a:r>
              <a:rPr lang="en-US" dirty="0" err="1"/>
              <a:t>unsurdur</a:t>
            </a:r>
            <a:r>
              <a:rPr lang="en-US" dirty="0"/>
              <a:t>.</a:t>
            </a:r>
          </a:p>
        </p:txBody>
      </p:sp>
      <p:sp>
        <p:nvSpPr>
          <p:cNvPr id="16" name="Dikdörtgen 15">
            <a:extLst>
              <a:ext uri="{FF2B5EF4-FFF2-40B4-BE49-F238E27FC236}">
                <a16:creationId xmlns:a16="http://schemas.microsoft.com/office/drawing/2014/main" id="{67BCE9AC-8DEF-4B70-BCA3-A6898585AA07}"/>
              </a:ext>
            </a:extLst>
          </p:cNvPr>
          <p:cNvSpPr/>
          <p:nvPr/>
        </p:nvSpPr>
        <p:spPr>
          <a:xfrm>
            <a:off x="6537031" y="2009228"/>
            <a:ext cx="2393905" cy="152251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Bağlama</a:t>
            </a:r>
            <a:r>
              <a:rPr lang="en-US" dirty="0"/>
              <a:t> </a:t>
            </a:r>
            <a:r>
              <a:rPr lang="en-US" dirty="0" err="1"/>
              <a:t>Konusu:Genel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özel</a:t>
            </a:r>
            <a:r>
              <a:rPr lang="en-US" dirty="0"/>
              <a:t> </a:t>
            </a:r>
            <a:r>
              <a:rPr lang="en-US" dirty="0" err="1"/>
              <a:t>hukuk</a:t>
            </a:r>
            <a:r>
              <a:rPr lang="en-US" dirty="0"/>
              <a:t> </a:t>
            </a:r>
            <a:r>
              <a:rPr lang="en-US" dirty="0" err="1"/>
              <a:t>kategorisi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5703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78BA775-6DB0-43D3-92B4-5E8891C5E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/>
                <a:ea typeface="+mj-ea"/>
                <a:cs typeface="+mj-cs"/>
              </a:rPr>
              <a:t>MİLLETLERARASI ÖZEL HUKUKTA KURAL ÇEŞİTLERİ</a:t>
            </a:r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6D069E6-4DBA-4D06-95DA-D82DF1FF41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Maddi </a:t>
            </a:r>
            <a:r>
              <a:rPr lang="en-US" dirty="0" err="1">
                <a:solidFill>
                  <a:srgbClr val="FF0000"/>
                </a:solidFill>
              </a:rPr>
              <a:t>Milletlerarası</a:t>
            </a:r>
            <a:r>
              <a:rPr lang="en-US" dirty="0">
                <a:solidFill>
                  <a:srgbClr val="FF0000"/>
                </a:solidFill>
              </a:rPr>
              <a:t> Özel </a:t>
            </a:r>
            <a:r>
              <a:rPr lang="en-US" dirty="0" err="1">
                <a:solidFill>
                  <a:srgbClr val="FF0000"/>
                </a:solidFill>
              </a:rPr>
              <a:t>Hukuk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Kuralları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</a:rPr>
              <a:t>Yabancı unsurlu hukuki işlem, ilişki ve olaylara uygulanacak maddi hukuk kurallarıdır.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n-US" dirty="0" err="1">
                <a:solidFill>
                  <a:srgbClr val="FF0000"/>
                </a:solidFill>
              </a:rPr>
              <a:t>Doğrudan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Uygulanan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Kurallar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Bir </a:t>
            </a:r>
            <a:r>
              <a:rPr lang="en-US" dirty="0" err="1">
                <a:solidFill>
                  <a:schemeClr val="tx1"/>
                </a:solidFill>
              </a:rPr>
              <a:t>devletin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siyasi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ekonomik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sosyal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menfaatine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dair</a:t>
            </a:r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dirty="0" err="1">
                <a:solidFill>
                  <a:schemeClr val="tx1"/>
                </a:solidFill>
              </a:rPr>
              <a:t>olup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kendi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kapsama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alanını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kendi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belirleyen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ihtilafçı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metodu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bertaraf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etme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yetisine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sahip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kurallardır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  <a:p>
            <a:r>
              <a:rPr lang="en-US" dirty="0" err="1">
                <a:solidFill>
                  <a:srgbClr val="FF0000"/>
                </a:solidFill>
              </a:rPr>
              <a:t>Yardımcı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İhtilaf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Kuralları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 err="1">
                <a:solidFill>
                  <a:schemeClr val="tx1"/>
                </a:solidFill>
              </a:rPr>
              <a:t>Kanunlar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İhtilafı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Hukuku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kurallarının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uygulanacağı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uyuşmazlıkta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başvurulan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müstakil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uygulanma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imkanı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bulunmayan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kurallardır</a:t>
            </a:r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09536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ABBD420-283D-4BA4-86F4-B6DF665BF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KURALLARIN ÖZELLİKLERİNE GÖRE TASNİFİ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38C0D48-2C08-4635-98C0-0361C8B606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Tek </a:t>
            </a:r>
            <a:r>
              <a:rPr lang="en-US" dirty="0" err="1">
                <a:solidFill>
                  <a:srgbClr val="FF0000"/>
                </a:solidFill>
              </a:rPr>
              <a:t>Taraflı</a:t>
            </a:r>
            <a:r>
              <a:rPr lang="en-US" dirty="0">
                <a:solidFill>
                  <a:srgbClr val="FF0000"/>
                </a:solidFill>
              </a:rPr>
              <a:t>- </a:t>
            </a:r>
            <a:r>
              <a:rPr lang="en-US" dirty="0" err="1">
                <a:solidFill>
                  <a:srgbClr val="FF0000"/>
                </a:solidFill>
              </a:rPr>
              <a:t>Çok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Taraflı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Kurallar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Tek </a:t>
            </a:r>
            <a:r>
              <a:rPr lang="en-US" dirty="0" err="1"/>
              <a:t>taraflı</a:t>
            </a:r>
            <a:r>
              <a:rPr lang="en-US" dirty="0"/>
              <a:t> baglama </a:t>
            </a:r>
            <a:r>
              <a:rPr lang="en-US" dirty="0" err="1"/>
              <a:t>kuralları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</a:t>
            </a:r>
            <a:r>
              <a:rPr lang="en-US" dirty="0" err="1"/>
              <a:t>sadece</a:t>
            </a:r>
            <a:r>
              <a:rPr lang="en-US" dirty="0"/>
              <a:t> </a:t>
            </a:r>
            <a:r>
              <a:rPr lang="en-US" dirty="0" err="1"/>
              <a:t>hakimin</a:t>
            </a:r>
            <a:r>
              <a:rPr lang="en-US" dirty="0"/>
              <a:t> </a:t>
            </a:r>
            <a:r>
              <a:rPr lang="en-US" dirty="0" err="1"/>
              <a:t>hukukunu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sadece</a:t>
            </a:r>
            <a:r>
              <a:rPr lang="en-US" dirty="0"/>
              <a:t> </a:t>
            </a:r>
            <a:r>
              <a:rPr lang="en-US" dirty="0" err="1"/>
              <a:t>yabancı</a:t>
            </a:r>
            <a:r>
              <a:rPr lang="en-US" dirty="0"/>
              <a:t> </a:t>
            </a:r>
            <a:r>
              <a:rPr lang="en-US" dirty="0" err="1"/>
              <a:t>hukukun</a:t>
            </a:r>
            <a:r>
              <a:rPr lang="en-US" dirty="0"/>
              <a:t> </a:t>
            </a:r>
            <a:r>
              <a:rPr lang="en-US" dirty="0" err="1"/>
              <a:t>uygulanmasını</a:t>
            </a:r>
            <a:r>
              <a:rPr lang="en-US" dirty="0"/>
              <a:t> </a:t>
            </a:r>
            <a:r>
              <a:rPr lang="en-US" dirty="0" err="1"/>
              <a:t>kabul</a:t>
            </a:r>
            <a:r>
              <a:rPr lang="en-US" dirty="0"/>
              <a:t> </a:t>
            </a:r>
            <a:r>
              <a:rPr lang="en-US" dirty="0" err="1"/>
              <a:t>eden</a:t>
            </a:r>
            <a:r>
              <a:rPr lang="en-US" dirty="0"/>
              <a:t> </a:t>
            </a:r>
            <a:r>
              <a:rPr lang="en-US" dirty="0" err="1"/>
              <a:t>kurallardır</a:t>
            </a:r>
            <a:r>
              <a:rPr lang="en-US" dirty="0"/>
              <a:t>.</a:t>
            </a:r>
          </a:p>
          <a:p>
            <a:r>
              <a:rPr lang="en-US" dirty="0" err="1"/>
              <a:t>Çok</a:t>
            </a:r>
            <a:r>
              <a:rPr lang="en-US" dirty="0"/>
              <a:t> </a:t>
            </a:r>
            <a:r>
              <a:rPr lang="en-US" dirty="0" err="1"/>
              <a:t>taraflı</a:t>
            </a:r>
            <a:r>
              <a:rPr lang="en-US" dirty="0"/>
              <a:t> baglama </a:t>
            </a:r>
            <a:r>
              <a:rPr lang="en-US" dirty="0" err="1"/>
              <a:t>kuralları</a:t>
            </a:r>
            <a:r>
              <a:rPr lang="en-US" dirty="0"/>
              <a:t> </a:t>
            </a:r>
            <a:r>
              <a:rPr lang="en-US" dirty="0" err="1"/>
              <a:t>ise</a:t>
            </a:r>
            <a:r>
              <a:rPr lang="en-US" dirty="0"/>
              <a:t> </a:t>
            </a:r>
            <a:r>
              <a:rPr lang="en-US" dirty="0" err="1"/>
              <a:t>herhangi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kısıtlama</a:t>
            </a:r>
            <a:r>
              <a:rPr lang="en-US" dirty="0"/>
              <a:t> </a:t>
            </a:r>
            <a:r>
              <a:rPr lang="en-US" dirty="0" err="1"/>
              <a:t>yahut</a:t>
            </a:r>
            <a:r>
              <a:rPr lang="en-US" dirty="0"/>
              <a:t> </a:t>
            </a:r>
            <a:r>
              <a:rPr lang="en-US" dirty="0" err="1"/>
              <a:t>hakimin</a:t>
            </a:r>
            <a:r>
              <a:rPr lang="en-US" dirty="0"/>
              <a:t> </a:t>
            </a:r>
            <a:r>
              <a:rPr lang="en-US" dirty="0" err="1"/>
              <a:t>hukuku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ilgi</a:t>
            </a:r>
            <a:r>
              <a:rPr lang="en-US" dirty="0"/>
              <a:t> </a:t>
            </a:r>
            <a:r>
              <a:rPr lang="en-US" dirty="0" err="1"/>
              <a:t>şartı</a:t>
            </a:r>
            <a:r>
              <a:rPr lang="en-US" dirty="0"/>
              <a:t> </a:t>
            </a:r>
            <a:r>
              <a:rPr lang="en-US" dirty="0" err="1"/>
              <a:t>olmaksızın</a:t>
            </a:r>
            <a:r>
              <a:rPr lang="en-US" dirty="0"/>
              <a:t> </a:t>
            </a: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hakimin</a:t>
            </a:r>
            <a:r>
              <a:rPr lang="en-US" dirty="0"/>
              <a:t> </a:t>
            </a:r>
            <a:r>
              <a:rPr lang="en-US" dirty="0" err="1"/>
              <a:t>hukuku</a:t>
            </a:r>
            <a:r>
              <a:rPr lang="en-US" dirty="0"/>
              <a:t> </a:t>
            </a:r>
            <a:r>
              <a:rPr lang="en-US" dirty="0" err="1"/>
              <a:t>yahut</a:t>
            </a:r>
            <a:r>
              <a:rPr lang="en-US" dirty="0"/>
              <a:t> </a:t>
            </a:r>
            <a:r>
              <a:rPr lang="en-US" dirty="0" err="1"/>
              <a:t>üçüncü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devletin</a:t>
            </a:r>
            <a:r>
              <a:rPr lang="en-US" dirty="0"/>
              <a:t> </a:t>
            </a:r>
            <a:r>
              <a:rPr lang="en-US" dirty="0" err="1"/>
              <a:t>hukukuna</a:t>
            </a:r>
            <a:r>
              <a:rPr lang="en-US" dirty="0"/>
              <a:t> </a:t>
            </a:r>
            <a:r>
              <a:rPr lang="en-US" dirty="0" err="1"/>
              <a:t>gönderme</a:t>
            </a:r>
            <a:r>
              <a:rPr lang="en-US" dirty="0"/>
              <a:t> </a:t>
            </a:r>
            <a:r>
              <a:rPr lang="en-US" dirty="0" err="1"/>
              <a:t>yapabilen</a:t>
            </a:r>
            <a:r>
              <a:rPr lang="en-US" dirty="0"/>
              <a:t> </a:t>
            </a:r>
            <a:r>
              <a:rPr lang="en-US" dirty="0" err="1"/>
              <a:t>kurallardır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714285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KURALLARIN ÖZELLİKLERİNE GÖRE TASNİFİ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solidFill>
                  <a:srgbClr val="FF0000"/>
                </a:solidFill>
              </a:rPr>
              <a:t>Bağımlı-Bağımsız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Bağlama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Kuralları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 err="1"/>
              <a:t>Bağımlı</a:t>
            </a:r>
            <a:r>
              <a:rPr lang="en-US" dirty="0"/>
              <a:t> </a:t>
            </a:r>
            <a:r>
              <a:rPr lang="en-US" dirty="0" err="1"/>
              <a:t>bağlama</a:t>
            </a:r>
            <a:r>
              <a:rPr lang="en-US" dirty="0"/>
              <a:t> </a:t>
            </a:r>
            <a:r>
              <a:rPr lang="en-US" dirty="0" err="1"/>
              <a:t>kuralları</a:t>
            </a:r>
            <a:r>
              <a:rPr lang="en-US" dirty="0"/>
              <a:t> </a:t>
            </a:r>
            <a:r>
              <a:rPr lang="en-US" dirty="0" err="1"/>
              <a:t>içerisindeki</a:t>
            </a:r>
            <a:r>
              <a:rPr lang="en-US" dirty="0"/>
              <a:t> </a:t>
            </a:r>
            <a:r>
              <a:rPr lang="en-US" dirty="0" err="1"/>
              <a:t>kategoriye</a:t>
            </a:r>
            <a:r>
              <a:rPr lang="en-US" dirty="0"/>
              <a:t> </a:t>
            </a:r>
            <a:r>
              <a:rPr lang="en-US" dirty="0" err="1"/>
              <a:t>uygulanacak</a:t>
            </a:r>
            <a:r>
              <a:rPr lang="en-US" dirty="0"/>
              <a:t> </a:t>
            </a:r>
            <a:r>
              <a:rPr lang="en-US" dirty="0" err="1"/>
              <a:t>hukuku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başka</a:t>
            </a:r>
            <a:r>
              <a:rPr lang="en-US" dirty="0"/>
              <a:t> baglama </a:t>
            </a:r>
            <a:r>
              <a:rPr lang="en-US" dirty="0" err="1"/>
              <a:t>kuralı</a:t>
            </a:r>
            <a:r>
              <a:rPr lang="en-US" dirty="0"/>
              <a:t> </a:t>
            </a:r>
            <a:r>
              <a:rPr lang="en-US" dirty="0" err="1"/>
              <a:t>delaletiyle</a:t>
            </a:r>
            <a:r>
              <a:rPr lang="en-US" dirty="0"/>
              <a:t> </a:t>
            </a:r>
            <a:r>
              <a:rPr lang="en-US" dirty="0" err="1"/>
              <a:t>belirleyen</a:t>
            </a:r>
            <a:r>
              <a:rPr lang="en-US" dirty="0"/>
              <a:t> </a:t>
            </a:r>
            <a:r>
              <a:rPr lang="en-US" dirty="0" err="1"/>
              <a:t>kurallardır</a:t>
            </a:r>
            <a:endParaRPr lang="en-US" dirty="0"/>
          </a:p>
          <a:p>
            <a:r>
              <a:rPr lang="en-US" dirty="0" err="1"/>
              <a:t>Bağımsız</a:t>
            </a:r>
            <a:r>
              <a:rPr lang="en-US" dirty="0"/>
              <a:t> </a:t>
            </a:r>
            <a:r>
              <a:rPr lang="en-US" dirty="0" err="1"/>
              <a:t>Bağlama</a:t>
            </a:r>
            <a:r>
              <a:rPr lang="en-US" dirty="0"/>
              <a:t> </a:t>
            </a:r>
            <a:r>
              <a:rPr lang="en-US" dirty="0" err="1"/>
              <a:t>Kuralları</a:t>
            </a:r>
            <a:r>
              <a:rPr lang="en-US" dirty="0"/>
              <a:t> </a:t>
            </a:r>
            <a:r>
              <a:rPr lang="en-US" dirty="0" err="1"/>
              <a:t>ise</a:t>
            </a:r>
            <a:r>
              <a:rPr lang="en-US" dirty="0"/>
              <a:t> </a:t>
            </a:r>
            <a:r>
              <a:rPr lang="en-US" dirty="0" err="1"/>
              <a:t>ayrı</a:t>
            </a:r>
            <a:r>
              <a:rPr lang="en-US" dirty="0"/>
              <a:t> baglama </a:t>
            </a:r>
            <a:r>
              <a:rPr lang="en-US" dirty="0" err="1"/>
              <a:t>noktaları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kurallardır</a:t>
            </a:r>
            <a:r>
              <a:rPr lang="en-US" dirty="0"/>
              <a:t>.</a:t>
            </a:r>
          </a:p>
          <a:p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Açık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ve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Örtülü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Kurallar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 err="1"/>
              <a:t>Açık</a:t>
            </a:r>
            <a:r>
              <a:rPr lang="en-US" dirty="0"/>
              <a:t> </a:t>
            </a:r>
            <a:r>
              <a:rPr lang="en-US" dirty="0" err="1"/>
              <a:t>kanunlar</a:t>
            </a:r>
            <a:r>
              <a:rPr lang="en-US" dirty="0"/>
              <a:t> </a:t>
            </a:r>
            <a:r>
              <a:rPr lang="en-US" dirty="0" err="1"/>
              <a:t>ihtilafı</a:t>
            </a:r>
            <a:r>
              <a:rPr lang="en-US" dirty="0"/>
              <a:t> </a:t>
            </a:r>
            <a:r>
              <a:rPr lang="en-US" dirty="0" err="1"/>
              <a:t>hukuku</a:t>
            </a:r>
            <a:r>
              <a:rPr lang="en-US" dirty="0"/>
              <a:t> </a:t>
            </a:r>
            <a:r>
              <a:rPr lang="en-US" dirty="0" err="1"/>
              <a:t>kuralları</a:t>
            </a:r>
            <a:r>
              <a:rPr lang="en-US" dirty="0"/>
              <a:t> </a:t>
            </a:r>
            <a:r>
              <a:rPr lang="en-US" dirty="0" err="1"/>
              <a:t>klasik</a:t>
            </a:r>
            <a:r>
              <a:rPr lang="en-US" dirty="0"/>
              <a:t> </a:t>
            </a:r>
            <a:r>
              <a:rPr lang="en-US" dirty="0" err="1"/>
              <a:t>özellikler</a:t>
            </a:r>
            <a:r>
              <a:rPr lang="en-US" dirty="0"/>
              <a:t> </a:t>
            </a:r>
            <a:r>
              <a:rPr lang="en-US" dirty="0" err="1"/>
              <a:t>taşıyan</a:t>
            </a:r>
            <a:r>
              <a:rPr lang="en-US" dirty="0"/>
              <a:t> </a:t>
            </a:r>
            <a:r>
              <a:rPr lang="en-US" dirty="0" err="1"/>
              <a:t>kanunlar</a:t>
            </a:r>
            <a:r>
              <a:rPr lang="en-US" dirty="0"/>
              <a:t> </a:t>
            </a:r>
            <a:r>
              <a:rPr lang="en-US" dirty="0" err="1"/>
              <a:t>ihtilafı</a:t>
            </a:r>
            <a:r>
              <a:rPr lang="en-US" dirty="0"/>
              <a:t> </a:t>
            </a:r>
            <a:r>
              <a:rPr lang="en-US" dirty="0" err="1"/>
              <a:t>kuralları</a:t>
            </a:r>
            <a:r>
              <a:rPr lang="en-US" dirty="0"/>
              <a:t> </a:t>
            </a:r>
            <a:r>
              <a:rPr lang="en-US" dirty="0" err="1"/>
              <a:t>iken</a:t>
            </a:r>
            <a:r>
              <a:rPr lang="en-US" dirty="0"/>
              <a:t> </a:t>
            </a:r>
            <a:r>
              <a:rPr lang="en-US" dirty="0" err="1"/>
              <a:t>örtülü</a:t>
            </a:r>
            <a:r>
              <a:rPr lang="en-US" dirty="0"/>
              <a:t> </a:t>
            </a:r>
            <a:r>
              <a:rPr lang="en-US" dirty="0" err="1"/>
              <a:t>kanunlar</a:t>
            </a:r>
            <a:r>
              <a:rPr lang="en-US" dirty="0"/>
              <a:t> </a:t>
            </a:r>
            <a:r>
              <a:rPr lang="en-US" dirty="0" err="1"/>
              <a:t>ihtilafı</a:t>
            </a:r>
            <a:r>
              <a:rPr lang="en-US" dirty="0"/>
              <a:t> </a:t>
            </a:r>
            <a:r>
              <a:rPr lang="en-US" dirty="0" err="1"/>
              <a:t>kurallları</a:t>
            </a:r>
            <a:r>
              <a:rPr lang="en-US" dirty="0"/>
              <a:t> </a:t>
            </a:r>
            <a:r>
              <a:rPr lang="en-US" dirty="0" err="1"/>
              <a:t>ise</a:t>
            </a:r>
            <a:r>
              <a:rPr lang="en-US" dirty="0"/>
              <a:t> </a:t>
            </a:r>
            <a:r>
              <a:rPr lang="en-US" dirty="0" err="1"/>
              <a:t>aslında</a:t>
            </a:r>
            <a:r>
              <a:rPr lang="en-US" dirty="0"/>
              <a:t> </a:t>
            </a:r>
            <a:r>
              <a:rPr lang="en-US" dirty="0" err="1"/>
              <a:t>maddi</a:t>
            </a:r>
            <a:r>
              <a:rPr lang="en-US" dirty="0"/>
              <a:t> </a:t>
            </a:r>
            <a:r>
              <a:rPr lang="en-US" dirty="0" err="1"/>
              <a:t>özel</a:t>
            </a:r>
            <a:r>
              <a:rPr lang="en-US" dirty="0"/>
              <a:t> </a:t>
            </a:r>
            <a:r>
              <a:rPr lang="en-US" dirty="0" err="1"/>
              <a:t>hukuk</a:t>
            </a:r>
            <a:r>
              <a:rPr lang="en-US" dirty="0"/>
              <a:t> </a:t>
            </a:r>
            <a:r>
              <a:rPr lang="en-US" dirty="0" err="1"/>
              <a:t>hükümleri</a:t>
            </a:r>
            <a:r>
              <a:rPr lang="en-US" dirty="0"/>
              <a:t> </a:t>
            </a:r>
            <a:r>
              <a:rPr lang="en-US" dirty="0" err="1"/>
              <a:t>olup</a:t>
            </a:r>
            <a:r>
              <a:rPr lang="en-US" dirty="0"/>
              <a:t> </a:t>
            </a:r>
            <a:r>
              <a:rPr lang="en-US" dirty="0" err="1"/>
              <a:t>aynı</a:t>
            </a:r>
            <a:r>
              <a:rPr lang="en-US" dirty="0"/>
              <a:t> </a:t>
            </a:r>
            <a:r>
              <a:rPr lang="en-US" dirty="0" err="1"/>
              <a:t>zamanda</a:t>
            </a:r>
            <a:r>
              <a:rPr lang="en-US" dirty="0"/>
              <a:t> </a:t>
            </a:r>
            <a:r>
              <a:rPr lang="en-US" dirty="0" err="1"/>
              <a:t>gizli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biçimde</a:t>
            </a:r>
            <a:r>
              <a:rPr lang="en-US" dirty="0"/>
              <a:t> </a:t>
            </a:r>
            <a:r>
              <a:rPr lang="en-US" dirty="0" err="1"/>
              <a:t>kanunlar</a:t>
            </a:r>
            <a:r>
              <a:rPr lang="en-US" dirty="0"/>
              <a:t> </a:t>
            </a:r>
            <a:r>
              <a:rPr lang="en-US" dirty="0" err="1"/>
              <a:t>ihtilafına</a:t>
            </a:r>
            <a:r>
              <a:rPr lang="en-US" dirty="0"/>
              <a:t> </a:t>
            </a:r>
            <a:r>
              <a:rPr lang="en-US" dirty="0" err="1"/>
              <a:t>dair</a:t>
            </a:r>
            <a:r>
              <a:rPr lang="en-US" dirty="0"/>
              <a:t> </a:t>
            </a:r>
            <a:r>
              <a:rPr lang="en-US" dirty="0" err="1"/>
              <a:t>soruya</a:t>
            </a:r>
            <a:r>
              <a:rPr lang="en-US" dirty="0"/>
              <a:t> da </a:t>
            </a:r>
            <a:r>
              <a:rPr lang="en-US" dirty="0" err="1"/>
              <a:t>cevap</a:t>
            </a:r>
            <a:r>
              <a:rPr lang="en-US" dirty="0"/>
              <a:t> </a:t>
            </a:r>
            <a:r>
              <a:rPr lang="en-US" dirty="0" err="1"/>
              <a:t>veren</a:t>
            </a:r>
            <a:r>
              <a:rPr lang="en-US" dirty="0"/>
              <a:t> </a:t>
            </a:r>
            <a:r>
              <a:rPr lang="en-US" dirty="0" err="1"/>
              <a:t>kurallardır</a:t>
            </a:r>
            <a:r>
              <a:rPr lang="en-US"/>
              <a:t>. </a:t>
            </a:r>
            <a:endParaRPr lang="en-US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27825837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6067</TotalTime>
  <Words>333</Words>
  <Application>Microsoft Office PowerPoint</Application>
  <PresentationFormat>Geniş ekran</PresentationFormat>
  <Paragraphs>34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Duman</vt:lpstr>
      <vt:lpstr>KANUNLAR İHTİLAFI HUKUKUNUN NİTELİĞİ</vt:lpstr>
      <vt:lpstr>KANUNLAR İHTİLAFININ ÇEŞİTLERİ</vt:lpstr>
      <vt:lpstr>MİLLETLERARASI ÖZEL HUKUKTA KURAL ÇEŞİTLERİ</vt:lpstr>
      <vt:lpstr>MİLLETLERARASI ÖZEL HUKUKTA KURAL ÇEŞİTLERİ</vt:lpstr>
      <vt:lpstr>KURALLARIN ÖZELLİKLERİNE GÖRE TASNİFİ</vt:lpstr>
      <vt:lpstr>KURALLARIN ÖZELLİKLERİNE GÖRE TASNİFİ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Kazim Sedat SIRMEN</dc:creator>
  <cp:lastModifiedBy>Kazim Sedat SIRMEN</cp:lastModifiedBy>
  <cp:revision>5</cp:revision>
  <dcterms:created xsi:type="dcterms:W3CDTF">2021-02-13T00:41:19Z</dcterms:created>
  <dcterms:modified xsi:type="dcterms:W3CDTF">2021-02-18T01:27:21Z</dcterms:modified>
</cp:coreProperties>
</file>