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4" r:id="rId3"/>
    <p:sldId id="256" r:id="rId4"/>
    <p:sldId id="268" r:id="rId5"/>
    <p:sldId id="266" r:id="rId6"/>
    <p:sldId id="267" r:id="rId7"/>
    <p:sldId id="269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Kent Teorileri - Klasik 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</a:t>
            </a:r>
            <a:r>
              <a:rPr lang="tr-TR" b="1" dirty="0" err="1">
                <a:latin typeface="Book Antiqua" panose="02040602050305030304" pitchFamily="18" charset="0"/>
              </a:rPr>
              <a:t>Simmel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Nesnel kültür &amp; bireysel kültür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Nesnel kültür bireysel kültür tarafından şekillendiği gibi nesnel kültürü de şekillendirir. Ancak nesnel kültür büyüdükçe bireysel kültür için bir tehdit oluşturmaktadır. </a:t>
            </a:r>
            <a:r>
              <a:rPr lang="tr-TR" dirty="0" err="1">
                <a:latin typeface="Book Antiqua" panose="02040602050305030304" pitchFamily="18" charset="0"/>
              </a:rPr>
              <a:t>Simmel</a:t>
            </a:r>
            <a:r>
              <a:rPr lang="tr-TR" dirty="0">
                <a:latin typeface="Book Antiqua" panose="02040602050305030304" pitchFamily="18" charset="0"/>
              </a:rPr>
              <a:t> bu durumu “kültürün trajedisi” olarak adlandırmaktadır.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Metropol ve Zihinsel Yaşam</a:t>
            </a:r>
          </a:p>
          <a:p>
            <a:pPr lvl="1"/>
            <a:r>
              <a:rPr lang="tr-TR" dirty="0" err="1">
                <a:latin typeface="Book Antiqua" panose="02040602050305030304" pitchFamily="18" charset="0"/>
              </a:rPr>
              <a:t>Modren</a:t>
            </a:r>
            <a:r>
              <a:rPr lang="tr-TR" dirty="0">
                <a:latin typeface="Book Antiqua" panose="02040602050305030304" pitchFamily="18" charset="0"/>
              </a:rPr>
              <a:t> kent, nesnel kültürün “sahici </a:t>
            </a:r>
            <a:r>
              <a:rPr lang="tr-TR" dirty="0" err="1">
                <a:latin typeface="Book Antiqua" panose="02040602050305030304" pitchFamily="18" charset="0"/>
              </a:rPr>
              <a:t>arenası”dır</a:t>
            </a:r>
            <a:r>
              <a:rPr lang="tr-TR" dirty="0">
                <a:latin typeface="Book Antiqua" panose="02040602050305030304" pitchFamily="18" charset="0"/>
              </a:rPr>
              <a:t>, nesnel kültürün yayılmasına alan açmaktadır.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</a:t>
            </a:r>
            <a:r>
              <a:rPr lang="tr-TR" b="1" dirty="0" err="1">
                <a:latin typeface="Book Antiqua" panose="02040602050305030304" pitchFamily="18" charset="0"/>
              </a:rPr>
              <a:t>Simmel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Para Felsefesi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Metropolis</a:t>
            </a:r>
            <a:r>
              <a:rPr lang="tr-TR" dirty="0">
                <a:latin typeface="Book Antiqua" panose="02040602050305030304" pitchFamily="18" charset="0"/>
              </a:rPr>
              <a:t> ve Zihinsel Yaşam</a:t>
            </a:r>
          </a:p>
          <a:p>
            <a:r>
              <a:rPr lang="tr-TR" dirty="0">
                <a:latin typeface="Book Antiqua" panose="02040602050305030304" pitchFamily="18" charset="0"/>
              </a:rPr>
              <a:t>Kentli kişilik: bezgin (</a:t>
            </a:r>
            <a:r>
              <a:rPr lang="tr-TR" dirty="0" err="1">
                <a:latin typeface="Book Antiqua" panose="02040602050305030304" pitchFamily="18" charset="0"/>
              </a:rPr>
              <a:t>blasé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attitude</a:t>
            </a:r>
            <a:r>
              <a:rPr lang="tr-TR" dirty="0">
                <a:latin typeface="Book Antiqua" panose="02040602050305030304" pitchFamily="18" charset="0"/>
              </a:rPr>
              <a:t>)</a:t>
            </a:r>
          </a:p>
          <a:p>
            <a:r>
              <a:rPr lang="tr-TR" dirty="0">
                <a:latin typeface="Book Antiqua" panose="02040602050305030304" pitchFamily="18" charset="0"/>
              </a:rPr>
              <a:t>«yabancı»: kentli insan davranışlarını kendisi gibi gerçekleştiremediği için aynı zamanda </a:t>
            </a:r>
            <a:r>
              <a:rPr lang="tr-TR" dirty="0" err="1">
                <a:latin typeface="Book Antiqua" panose="02040602050305030304" pitchFamily="18" charset="0"/>
              </a:rPr>
              <a:t>yabancı’dır</a:t>
            </a:r>
            <a:r>
              <a:rPr lang="tr-TR" dirty="0">
                <a:latin typeface="Book Antiqua" panose="02040602050305030304" pitchFamily="18" charset="0"/>
              </a:rPr>
              <a:t>.</a:t>
            </a:r>
          </a:p>
          <a:p>
            <a:r>
              <a:rPr lang="tr-TR" dirty="0">
                <a:latin typeface="Book Antiqua" panose="02040602050305030304" pitchFamily="18" charset="0"/>
              </a:rPr>
              <a:t>Nesnel kültürün büyüdükçe bireysel kültür için tehdit oluşturması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Klasik Kent Teorileri 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lvl="1"/>
            <a:r>
              <a:rPr lang="tr-TR" sz="3600" dirty="0" err="1">
                <a:latin typeface="Book Antiqua" panose="02040602050305030304" pitchFamily="18" charset="0"/>
              </a:rPr>
              <a:t>Marx</a:t>
            </a:r>
            <a:endParaRPr lang="tr-TR" sz="3600" dirty="0">
              <a:latin typeface="Book Antiqua" panose="02040602050305030304" pitchFamily="18" charset="0"/>
            </a:endParaRPr>
          </a:p>
          <a:p>
            <a:pPr lvl="1"/>
            <a:r>
              <a:rPr lang="tr-TR" sz="3600" dirty="0">
                <a:latin typeface="Book Antiqua" panose="02040602050305030304" pitchFamily="18" charset="0"/>
              </a:rPr>
              <a:t>Weber</a:t>
            </a:r>
          </a:p>
          <a:p>
            <a:pPr lvl="1"/>
            <a:r>
              <a:rPr lang="tr-TR" sz="3600" dirty="0">
                <a:latin typeface="Book Antiqua" panose="02040602050305030304" pitchFamily="18" charset="0"/>
              </a:rPr>
              <a:t>Durkheim</a:t>
            </a:r>
          </a:p>
          <a:p>
            <a:pPr lvl="1"/>
            <a:r>
              <a:rPr lang="tr-TR" sz="3600" dirty="0" err="1">
                <a:latin typeface="Book Antiqua" panose="02040602050305030304" pitchFamily="18" charset="0"/>
              </a:rPr>
              <a:t>Simmel</a:t>
            </a:r>
            <a:endParaRPr lang="tr-TR" sz="3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21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</a:t>
            </a:r>
            <a:r>
              <a:rPr lang="tr-TR" b="1" dirty="0" err="1">
                <a:latin typeface="Book Antiqua" panose="02040602050305030304" pitchFamily="18" charset="0"/>
              </a:rPr>
              <a:t>Marx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Kente dair görüşlerini üretim biçimi üzerinden değerlendirmektedir. </a:t>
            </a:r>
          </a:p>
          <a:p>
            <a:r>
              <a:rPr lang="tr-TR" dirty="0">
                <a:latin typeface="Book Antiqua" panose="02040602050305030304" pitchFamily="18" charset="0"/>
              </a:rPr>
              <a:t>Kent, kapitalist üretim araçlarının, sermayenin, gereksinimlerin toplanmış olduğu yüksek zevklerin temsil edildiği yer olarak tanımlanmaktadır.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</a:t>
            </a:r>
            <a:r>
              <a:rPr lang="tr-TR" b="1" dirty="0" err="1">
                <a:latin typeface="Book Antiqua" panose="02040602050305030304" pitchFamily="18" charset="0"/>
              </a:rPr>
              <a:t>Marx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İşçi sınıfının yoksulluğundan kent sorumlu değildir; üretim biçimleri, yani kapitalizm sorumludur; ancak kent, bu kapitalist çelişkilerin gerçekleştiği bir alanı oluşturmaktadır.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Kentin doğasına dair: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Kent, kapitalizmin kötülüklerini ifade etmektedir (yoksulluk, kirlilik)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Kapitalist süreçler en açık şekliyle kentsel bağlamda kendini göstermektedir (mücadele, rekabet, sınıflar arası çatışma)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Weber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Nüfus, kenti kavramsallaştırmak için yetersizdir, bu yüzden kentin ekonomik boyutuyla ilgilenmektedir.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Tüketim kentinden üretim kentine doğru bir geçiş olduğunu </a:t>
            </a:r>
            <a:r>
              <a:rPr lang="tr-TR" dirty="0" smtClean="0">
                <a:latin typeface="Book Antiqua" panose="02040602050305030304" pitchFamily="18" charset="0"/>
              </a:rPr>
              <a:t>savunmaktadır: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Tüketim kenti</a:t>
            </a:r>
            <a:r>
              <a:rPr lang="tr-TR" dirty="0">
                <a:latin typeface="Book Antiqua" panose="02040602050305030304" pitchFamily="18" charset="0"/>
              </a:rPr>
              <a:t>: antik ve ortaçağların kenti – ticaret kenti</a:t>
            </a: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Üretim kenti:</a:t>
            </a:r>
            <a:r>
              <a:rPr lang="tr-TR" dirty="0">
                <a:latin typeface="Book Antiqua" panose="02040602050305030304" pitchFamily="18" charset="0"/>
              </a:rPr>
              <a:t> çağdaş kent – kentin dışı için de üretim yapan fabrikaların, zanaatların bulunduğu kent. 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Weber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İdeal kent tipi’nin özellikleri: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Pazaryeri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Kale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Mahkeme ve özel hukuk sistemi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Bir arada yaşama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Kısmi özerklik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Durkheim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“Dayanışma</a:t>
            </a:r>
            <a:r>
              <a:rPr lang="tr-TR" dirty="0" smtClean="0">
                <a:latin typeface="Book Antiqua" panose="02040602050305030304" pitchFamily="18" charset="0"/>
              </a:rPr>
              <a:t>” </a:t>
            </a:r>
            <a:r>
              <a:rPr lang="tr-TR" dirty="0">
                <a:latin typeface="Book Antiqua" panose="02040602050305030304" pitchFamily="18" charset="0"/>
              </a:rPr>
              <a:t>ve </a:t>
            </a:r>
            <a:r>
              <a:rPr lang="tr-TR" dirty="0" smtClean="0">
                <a:latin typeface="Book Antiqua" panose="02040602050305030304" pitchFamily="18" charset="0"/>
              </a:rPr>
              <a:t>“İşbölümü </a:t>
            </a:r>
            <a:r>
              <a:rPr lang="tr-TR" dirty="0">
                <a:latin typeface="Book Antiqua" panose="02040602050305030304" pitchFamily="18" charset="0"/>
              </a:rPr>
              <a:t>ve </a:t>
            </a:r>
            <a:r>
              <a:rPr lang="tr-TR" dirty="0" smtClean="0">
                <a:latin typeface="Book Antiqua" panose="02040602050305030304" pitchFamily="18" charset="0"/>
              </a:rPr>
              <a:t>Uzmanlaşma”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Mekanik dayanışma: sanayi öncesi toplumlarda işbölümünün sınırlı olduğu, farklılaşmanın olmadığı dayanışma biçimi. Uzmanlaşmadan söz edilemez.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Organik dayanışma: işbölümünün ve farklılaşmanın yoğun olduğu toplumlardaki dayanışma şekli. Kentlerde de işbölümü arttığı ve etkileşim çeşitlendiği için kentlerde organik dayanışma gelişmesinin daha olası olduğu ileri sürülebilir.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Durkheim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“İşbölümü”nü arttıran iki etmen: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Özdeksel yoğunluk (</a:t>
            </a:r>
            <a:r>
              <a:rPr lang="tr-TR" dirty="0" err="1">
                <a:latin typeface="Book Antiqua" panose="02040602050305030304" pitchFamily="18" charset="0"/>
              </a:rPr>
              <a:t>material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density</a:t>
            </a:r>
            <a:r>
              <a:rPr lang="tr-TR" dirty="0">
                <a:latin typeface="Book Antiqua" panose="02040602050305030304" pitchFamily="18" charset="0"/>
              </a:rPr>
              <a:t>): belirli bir bölgedeki nüfus yoğunluğunu anlatır.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Tinsel yoğunluk (moral </a:t>
            </a:r>
            <a:r>
              <a:rPr lang="tr-TR" dirty="0" err="1">
                <a:latin typeface="Book Antiqua" panose="02040602050305030304" pitchFamily="18" charset="0"/>
              </a:rPr>
              <a:t>density</a:t>
            </a:r>
            <a:r>
              <a:rPr lang="tr-TR" dirty="0">
                <a:latin typeface="Book Antiqua" panose="02040602050305030304" pitchFamily="18" charset="0"/>
              </a:rPr>
              <a:t>): bir toplumun üyeleri arasındaki etkileşimi ve toplumsal ilişkileri anlatır.</a:t>
            </a:r>
          </a:p>
          <a:p>
            <a:pPr lvl="1">
              <a:buNone/>
            </a:pPr>
            <a:r>
              <a:rPr lang="tr-TR" dirty="0">
                <a:latin typeface="Book Antiqua" panose="02040602050305030304" pitchFamily="18" charset="0"/>
              </a:rPr>
              <a:t>Bu iki yoğunluk arttıkça toplumdaki işbölümü de artar. Dolayısıyla kentlerde özdeksel ve tinsel yoğunluk arttığı için işbölümünün de arttığını söylemek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 Teorileri - Durkheim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err="1">
                <a:latin typeface="Book Antiqua" panose="02040602050305030304" pitchFamily="18" charset="0"/>
              </a:rPr>
              <a:t>Durkheim’a</a:t>
            </a:r>
            <a:r>
              <a:rPr lang="tr-TR" dirty="0">
                <a:latin typeface="Book Antiqua" panose="02040602050305030304" pitchFamily="18" charset="0"/>
              </a:rPr>
              <a:t> göre artık toplum dendiğinde akla büyük ölçekte bir kent gelmektedir; dolayısıyla artık toplum ile kent arasında bir ayrım yapmak zorlaşmaktadır.</a:t>
            </a:r>
          </a:p>
          <a:p>
            <a:r>
              <a:rPr lang="tr-TR" b="1" dirty="0" err="1">
                <a:latin typeface="Book Antiqua" panose="02040602050305030304" pitchFamily="18" charset="0"/>
              </a:rPr>
              <a:t>Anomi</a:t>
            </a:r>
            <a:r>
              <a:rPr lang="tr-TR" b="1" dirty="0">
                <a:latin typeface="Book Antiqua" panose="02040602050305030304" pitchFamily="18" charset="0"/>
              </a:rPr>
              <a:t>: </a:t>
            </a:r>
            <a:r>
              <a:rPr lang="tr-TR" dirty="0">
                <a:latin typeface="Book Antiqua" panose="02040602050305030304" pitchFamily="18" charset="0"/>
              </a:rPr>
              <a:t>bireylerin kentteki yaşama uyum sağlayamamaları, toplumla bağlarının kopması</a:t>
            </a:r>
            <a:r>
              <a:rPr lang="tr-TR" dirty="0" smtClean="0">
                <a:latin typeface="Book Antiqua" panose="02040602050305030304" pitchFamily="18" charset="0"/>
              </a:rPr>
              <a:t>. Farklı </a:t>
            </a:r>
            <a:r>
              <a:rPr lang="tr-TR" dirty="0" err="1" smtClean="0">
                <a:latin typeface="Book Antiqua" panose="02040602050305030304" pitchFamily="18" charset="0"/>
              </a:rPr>
              <a:t>anomi</a:t>
            </a:r>
            <a:r>
              <a:rPr lang="tr-TR" dirty="0" smtClean="0">
                <a:latin typeface="Book Antiqua" panose="02040602050305030304" pitchFamily="18" charset="0"/>
              </a:rPr>
              <a:t> türlerinden bahsedilebilir. </a:t>
            </a:r>
            <a:endParaRPr lang="tr-TR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462</Words>
  <Application>Microsoft Office PowerPoint</Application>
  <PresentationFormat>Geniş ekran</PresentationFormat>
  <Paragraphs>63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Book Antiqua</vt:lpstr>
      <vt:lpstr>Verdana</vt:lpstr>
      <vt:lpstr>Wingdings 2</vt:lpstr>
      <vt:lpstr>Görünüş</vt:lpstr>
      <vt:lpstr>KENT SOSYOLOJİSİ  Kent Teorileri - Klasik </vt:lpstr>
      <vt:lpstr>Klasik Kent Teorileri – Ders İçeriği</vt:lpstr>
      <vt:lpstr>Kent Teorileri - Marx</vt:lpstr>
      <vt:lpstr>Kent Teorileri - Marx</vt:lpstr>
      <vt:lpstr>Kent Teorileri - Weber</vt:lpstr>
      <vt:lpstr>Kent Teorileri - Weber</vt:lpstr>
      <vt:lpstr>Kent Teorileri - Durkheim</vt:lpstr>
      <vt:lpstr>Kent Teorileri - Durkheim</vt:lpstr>
      <vt:lpstr>Kent Teorileri - Durkheim</vt:lpstr>
      <vt:lpstr>Kent Teorileri - Simmel</vt:lpstr>
      <vt:lpstr>Kent Teorileri - Simmel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Sanayi Devrimi ve Kent</dc:title>
  <dc:creator>bilgiseyerim</dc:creator>
  <cp:lastModifiedBy>Demir</cp:lastModifiedBy>
  <cp:revision>86</cp:revision>
  <dcterms:created xsi:type="dcterms:W3CDTF">2018-02-06T19:04:29Z</dcterms:created>
  <dcterms:modified xsi:type="dcterms:W3CDTF">2018-04-19T12:58:29Z</dcterms:modified>
</cp:coreProperties>
</file>