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66" r:id="rId4"/>
    <p:sldId id="273" r:id="rId5"/>
    <p:sldId id="268" r:id="rId6"/>
    <p:sldId id="269" r:id="rId7"/>
    <p:sldId id="271" r:id="rId8"/>
    <p:sldId id="274" r:id="rId9"/>
    <p:sldId id="270" r:id="rId10"/>
    <p:sldId id="275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32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17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379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293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8681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3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00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9752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269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664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DC46A-E066-4F4C-9609-82A7361A9DC7}" type="datetimeFigureOut">
              <a:rPr lang="tr-TR" smtClean="0"/>
              <a:t>23.01.2018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C39E0-7C28-40D4-A945-433A2376BD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1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521571" y="2123111"/>
            <a:ext cx="3112647" cy="99520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tr-TR" sz="5867" b="1" u="sng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</a:t>
            </a:r>
            <a:r>
              <a:rPr lang="tr-TR" sz="5867" b="1" u="sng" dirty="0" smtClean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tr-TR" sz="5867" b="1" u="sng" dirty="0">
              <a:solidFill>
                <a:srgbClr val="E6A5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921957" y="2987206"/>
            <a:ext cx="8293939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tr-TR" sz="48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BİREYSEL FARKLILIKLAR</a:t>
            </a:r>
          </a:p>
        </p:txBody>
      </p:sp>
    </p:spTree>
    <p:extLst>
      <p:ext uri="{BB962C8B-B14F-4D97-AF65-F5344CB8AC3E}">
        <p14:creationId xmlns:p14="http://schemas.microsoft.com/office/powerpoint/2010/main" val="1167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Öğrenci başarısı ve okul deneyimini etkiler mi?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Irk etnik köken </a:t>
            </a:r>
          </a:p>
          <a:p>
            <a:r>
              <a:rPr lang="tr-TR" dirty="0" smtClean="0"/>
              <a:t>Cinsiyet </a:t>
            </a:r>
          </a:p>
          <a:p>
            <a:r>
              <a:rPr lang="tr-TR" dirty="0" err="1" smtClean="0"/>
              <a:t>Sosyo</a:t>
            </a:r>
            <a:r>
              <a:rPr lang="tr-TR" dirty="0" smtClean="0"/>
              <a:t> </a:t>
            </a:r>
            <a:r>
              <a:rPr lang="tr-TR" smtClean="0"/>
              <a:t>ekonomik durum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72738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8" y="0"/>
            <a:ext cx="11705112" cy="6857999"/>
          </a:xfrm>
        </p:spPr>
      </p:pic>
    </p:spTree>
    <p:extLst>
      <p:ext uri="{BB962C8B-B14F-4D97-AF65-F5344CB8AC3E}">
        <p14:creationId xmlns:p14="http://schemas.microsoft.com/office/powerpoint/2010/main" val="93363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erdar\Devam Eden Sunumlar\915 - eğitim psikolojisi\PNG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60" y="290285"/>
            <a:ext cx="12109302" cy="610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6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89" y="166255"/>
            <a:ext cx="11162805" cy="6353298"/>
          </a:xfrm>
        </p:spPr>
      </p:pic>
    </p:spTree>
    <p:extLst>
      <p:ext uri="{BB962C8B-B14F-4D97-AF65-F5344CB8AC3E}">
        <p14:creationId xmlns:p14="http://schemas.microsoft.com/office/powerpoint/2010/main" val="2748510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Serdar\Devam Eden Sunumlar\915 - eğitim psikolojisi\PNG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58" y="-9931"/>
            <a:ext cx="10232571" cy="70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3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erdar\Devam Eden Sunumlar\915 - eğitim psikolojisi\PNG\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463" y="0"/>
            <a:ext cx="53637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9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034500" y="229674"/>
            <a:ext cx="10803714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ÖĞRENME STİLLERİ: HEPİMİZ AYNI ŞEKİLDE Mİ</a:t>
            </a:r>
          </a:p>
          <a:p>
            <a:pPr algn="ctr"/>
            <a:r>
              <a:rPr lang="tr-TR" sz="32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ÖĞRENİYORUZ?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37140" y="2631355"/>
            <a:ext cx="116690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Beynimiz dış dünyadan bize ulaşan bilgiyi algısal ve duyusal </a:t>
            </a:r>
            <a:r>
              <a:rPr lang="tr-TR" dirty="0" smtClean="0"/>
              <a:t>yeteneklerimize bağlı </a:t>
            </a:r>
            <a:r>
              <a:rPr lang="tr-TR" dirty="0"/>
              <a:t>olarak çeşitli yollarla algılar ve işler. İşte bize özgü olan sahip olduğumuz </a:t>
            </a:r>
            <a:r>
              <a:rPr lang="tr-TR" dirty="0" smtClean="0"/>
              <a:t>bu algılama </a:t>
            </a:r>
            <a:r>
              <a:rPr lang="tr-TR" dirty="0"/>
              <a:t>ve işleme fonksiyonumuz, öğrenme stilimizdir. </a:t>
            </a:r>
            <a:endParaRPr lang="tr-TR" dirty="0" smtClean="0"/>
          </a:p>
          <a:p>
            <a:pPr marL="285750" indent="-285750" algn="just">
              <a:buFontTx/>
              <a:buChar char="-"/>
            </a:pPr>
            <a:r>
              <a:rPr lang="tr-TR" dirty="0" smtClean="0"/>
              <a:t>Bilgiyi algılama ve işleme tercihine göre: Bütünsel ya da analitik </a:t>
            </a:r>
          </a:p>
          <a:p>
            <a:pPr marL="285750" indent="-285750" algn="just">
              <a:buFontTx/>
              <a:buChar char="-"/>
            </a:pPr>
            <a:r>
              <a:rPr lang="tr-TR" dirty="0" smtClean="0"/>
              <a:t>Bilgiyi alma: hangi duyularımıza daha çok başvuruyoruz?</a:t>
            </a:r>
          </a:p>
          <a:p>
            <a:pPr marL="285750" indent="-285750" algn="just">
              <a:buFontTx/>
              <a:buChar char="-"/>
            </a:pPr>
            <a:r>
              <a:rPr lang="tr-TR" dirty="0" smtClean="0"/>
              <a:t>Bilgiyi düzenleme: Özelden genele ya da genelden özele</a:t>
            </a:r>
          </a:p>
          <a:p>
            <a:pPr marL="285750" indent="-285750" algn="just">
              <a:buFontTx/>
              <a:buChar char="-"/>
            </a:pPr>
            <a:r>
              <a:rPr lang="tr-TR" dirty="0" smtClean="0"/>
              <a:t>Doğuştan gelen kişilik özellikleri: performansa yatkın, üretmeye yatkın, keşfetmeye yatkın, etkileşime yatkın</a:t>
            </a:r>
          </a:p>
          <a:p>
            <a:pPr marL="285750" indent="-285750" algn="just">
              <a:buFontTx/>
              <a:buChar char="-"/>
            </a:pPr>
            <a:r>
              <a:rPr lang="tr-TR" dirty="0" smtClean="0"/>
              <a:t>Yeteneklere göre: matematik, müzik, sosyal</a:t>
            </a:r>
          </a:p>
          <a:p>
            <a:pPr marL="285750" indent="-285750" algn="just">
              <a:buFontTx/>
              <a:buChar char="-"/>
            </a:pPr>
            <a:r>
              <a:rPr lang="tr-TR" dirty="0" smtClean="0"/>
              <a:t>Çalışma koşullarına göre: çevresel, duygusal, </a:t>
            </a:r>
            <a:r>
              <a:rPr lang="tr-TR" dirty="0" err="1" smtClean="0"/>
              <a:t>sosyolojik,fiziksel</a:t>
            </a:r>
            <a:r>
              <a:rPr lang="tr-TR" dirty="0" smtClean="0"/>
              <a:t>, psikolojik</a:t>
            </a:r>
          </a:p>
          <a:p>
            <a:pPr marL="285750" indent="-285750" algn="just">
              <a:buFontTx/>
              <a:buChar char="-"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0454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Serdar\Devam Eden Sunumlar\915 - eğitim psikolojisi\PNG\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426" y="8164"/>
            <a:ext cx="4922838" cy="684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3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869797" y="214419"/>
            <a:ext cx="10803714" cy="1077218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BENLİK ALGIMIZ: KENDİMİZİ NASIL ALGILADIĞIMIZ,</a:t>
            </a:r>
          </a:p>
          <a:p>
            <a:pPr algn="ctr"/>
            <a:r>
              <a:rPr lang="tr-TR" sz="3200" b="1" dirty="0">
                <a:solidFill>
                  <a:srgbClr val="E6A5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ÖĞRENMEMİZİ ETKİLER Mİ?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37140" y="2549715"/>
            <a:ext cx="116690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Kendilik </a:t>
            </a:r>
            <a:r>
              <a:rPr lang="tr-TR" dirty="0"/>
              <a:t>kavramı, kendini tanıma ve algılama konusundaki tartışmalar, çeşitli </a:t>
            </a:r>
            <a:r>
              <a:rPr lang="tr-TR" dirty="0" smtClean="0"/>
              <a:t>disiplinler tarafından </a:t>
            </a:r>
            <a:r>
              <a:rPr lang="tr-TR" dirty="0"/>
              <a:t>tartışılmış kavramlar olmakla birlikte, ilk önce felsefenin temel konusu </a:t>
            </a:r>
            <a:r>
              <a:rPr lang="tr-TR" dirty="0" smtClean="0"/>
              <a:t>olmuştur. Kendilik </a:t>
            </a:r>
            <a:r>
              <a:rPr lang="tr-TR" dirty="0"/>
              <a:t>kavramı Aristo, Platon gibi düşünürler tarafından tanımlanmaya çalışılırken</a:t>
            </a:r>
            <a:r>
              <a:rPr lang="tr-TR" dirty="0" smtClean="0"/>
              <a:t>, “</a:t>
            </a:r>
            <a:r>
              <a:rPr lang="tr-TR" dirty="0"/>
              <a:t>kendini bilmek” kavramı tasavvuf felsefesinin de temel yaklaşımlarından birisi olmuştur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Kişinin o güne kadarki deneyim ve yaşantılarına dayalı olarak oluşturduğu yorumu, </a:t>
            </a:r>
            <a:r>
              <a:rPr lang="tr-TR" dirty="0" smtClean="0"/>
              <a:t>kendilik algısını </a:t>
            </a:r>
            <a:r>
              <a:rPr lang="tr-TR" dirty="0"/>
              <a:t>ve davranışlarını etkiler.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Sahip </a:t>
            </a:r>
            <a:r>
              <a:rPr lang="tr-TR" dirty="0"/>
              <a:t>olduğumuz düşünce biçimimiz başarımızı, </a:t>
            </a:r>
            <a:r>
              <a:rPr lang="tr-TR" dirty="0" smtClean="0"/>
              <a:t>algımızı, kararlarımızı</a:t>
            </a:r>
            <a:r>
              <a:rPr lang="tr-TR" dirty="0"/>
              <a:t>, duygularımızı etkiler. Özellikle kendimizi algılayış biçimimiz, duygu </a:t>
            </a:r>
            <a:r>
              <a:rPr lang="tr-TR" dirty="0" smtClean="0"/>
              <a:t>düşünce ve </a:t>
            </a:r>
            <a:r>
              <a:rPr lang="tr-TR" dirty="0"/>
              <a:t>davranışlarımızda başkalarından farklı olmamıza sebep olan faktörler </a:t>
            </a:r>
            <a:r>
              <a:rPr lang="tr-TR" dirty="0" smtClean="0"/>
              <a:t>arasındadır. </a:t>
            </a:r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Bireyler </a:t>
            </a:r>
            <a:r>
              <a:rPr lang="tr-TR" dirty="0"/>
              <a:t>kendilerini dışarıdan bir göz gibi algılar ve bu hareketlere dayalı olarak </a:t>
            </a:r>
            <a:r>
              <a:rPr lang="tr-TR" dirty="0" smtClean="0"/>
              <a:t>kendileri hakkında </a:t>
            </a:r>
            <a:r>
              <a:rPr lang="tr-TR" dirty="0"/>
              <a:t>bir bilinç </a:t>
            </a:r>
            <a:r>
              <a:rPr lang="tr-TR" dirty="0" smtClean="0"/>
              <a:t>oluştururlar.</a:t>
            </a:r>
          </a:p>
        </p:txBody>
      </p:sp>
    </p:spTree>
    <p:extLst>
      <p:ext uri="{BB962C8B-B14F-4D97-AF65-F5344CB8AC3E}">
        <p14:creationId xmlns:p14="http://schemas.microsoft.com/office/powerpoint/2010/main" val="4607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BÖLÜM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BÖLÜM5</Template>
  <TotalTime>91</TotalTime>
  <Words>251</Words>
  <Application>Microsoft Office PowerPoint</Application>
  <PresentationFormat>Özel</PresentationFormat>
  <Paragraphs>24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BÖLÜM5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Öğrenci başarısı ve okul deneyimini etkiler mi?</vt:lpstr>
    </vt:vector>
  </TitlesOfParts>
  <Company>MOTUN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canan</cp:lastModifiedBy>
  <cp:revision>9</cp:revision>
  <dcterms:created xsi:type="dcterms:W3CDTF">2017-08-28T06:33:32Z</dcterms:created>
  <dcterms:modified xsi:type="dcterms:W3CDTF">2018-01-23T15:12:03Z</dcterms:modified>
</cp:coreProperties>
</file>