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35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11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77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04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55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79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82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13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79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77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37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2B54-EFB1-4ED4-B367-68A713915DE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1A19-1103-4A6B-8DF1-C958ED984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61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1fn4y46czc&amp;t=490s" TargetMode="External"/><Relationship Id="rId2" Type="http://schemas.openxmlformats.org/officeDocument/2006/relationships/hyperlink" Target="https://www.youtube.com/watch?v=Kl4Bejn56-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F7W9M5MNBNg&amp;t=1049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ULUSLARARASI EMEK GÖÇÜ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8. </a:t>
            </a:r>
            <a:r>
              <a:rPr lang="tr-TR" sz="3200" dirty="0" smtClean="0"/>
              <a:t>Hafta </a:t>
            </a:r>
          </a:p>
          <a:p>
            <a:r>
              <a:rPr lang="tr-TR" sz="3200" smtClean="0"/>
              <a:t>Türkiye’den </a:t>
            </a:r>
            <a:r>
              <a:rPr lang="tr-TR" sz="3200" dirty="0" smtClean="0"/>
              <a:t>Emek Göçü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İşgücü Anlaşmaları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1961 sonrası işgücü anlaşmaları ile göçlerden daha önceki haftalarda söz edilmişti. </a:t>
            </a:r>
          </a:p>
          <a:p>
            <a:r>
              <a:rPr lang="tr-TR" dirty="0" smtClean="0"/>
              <a:t>Amaç, ihtiyaç duyulan işgücünün teminidir.</a:t>
            </a:r>
          </a:p>
          <a:p>
            <a:r>
              <a:rPr lang="tr-TR" dirty="0" smtClean="0"/>
              <a:t>Geçici olarak planlanmıştır. </a:t>
            </a:r>
          </a:p>
          <a:p>
            <a:r>
              <a:rPr lang="tr-TR" dirty="0" smtClean="0"/>
              <a:t>Türkiye açısından olumlu ve olumsuz sonuçları olmuştur: </a:t>
            </a:r>
          </a:p>
          <a:p>
            <a:pPr lvl="1"/>
            <a:r>
              <a:rPr lang="tr-TR" dirty="0" smtClean="0"/>
              <a:t>Ülke içinde işsizliğin azalması, +</a:t>
            </a:r>
          </a:p>
          <a:p>
            <a:pPr lvl="1"/>
            <a:r>
              <a:rPr lang="tr-TR" dirty="0" smtClean="0"/>
              <a:t>İş dövizleri  +</a:t>
            </a:r>
          </a:p>
          <a:p>
            <a:pPr lvl="1"/>
            <a:r>
              <a:rPr lang="tr-TR" dirty="0" smtClean="0"/>
              <a:t>Kalifiye işçinin yurt dışına çıkması, -</a:t>
            </a:r>
          </a:p>
          <a:p>
            <a:pPr lvl="1"/>
            <a:r>
              <a:rPr lang="tr-TR" dirty="0" smtClean="0"/>
              <a:t>Ülke içi bağımlılık oranının artması - (Aileden geride kalanların yurtdışından gelecek dövize bağımlılığı)</a:t>
            </a:r>
          </a:p>
          <a:p>
            <a:pPr lvl="1"/>
            <a:r>
              <a:rPr lang="tr-TR" dirty="0" smtClean="0"/>
              <a:t>Gidilen ülkede ve geri dönüşte sosyal uyumsuzluk, -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0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Süreç nasıl işliyor? (Adıgüzel, 2016: 69)</a:t>
            </a:r>
          </a:p>
          <a:p>
            <a:r>
              <a:rPr lang="tr-TR" dirty="0" smtClean="0"/>
              <a:t>İş ve İşçi Bulma Kurumu’na müracaat</a:t>
            </a:r>
          </a:p>
          <a:p>
            <a:r>
              <a:rPr lang="tr-TR" dirty="0"/>
              <a:t>M</a:t>
            </a:r>
            <a:r>
              <a:rPr lang="tr-TR" dirty="0" smtClean="0"/>
              <a:t>uayene</a:t>
            </a:r>
          </a:p>
          <a:p>
            <a:r>
              <a:rPr lang="tr-TR" dirty="0"/>
              <a:t>D</a:t>
            </a:r>
            <a:r>
              <a:rPr lang="tr-TR" dirty="0" smtClean="0"/>
              <a:t>iğer bürokratik işlemler</a:t>
            </a:r>
          </a:p>
          <a:p>
            <a:r>
              <a:rPr lang="tr-TR" dirty="0" smtClean="0"/>
              <a:t>İşçi Daveti Mektubu beklenir</a:t>
            </a:r>
          </a:p>
          <a:p>
            <a:r>
              <a:rPr lang="tr-TR" dirty="0"/>
              <a:t>M</a:t>
            </a:r>
            <a:r>
              <a:rPr lang="tr-TR" dirty="0" smtClean="0"/>
              <a:t>ektupla İstanbul’daki Alman İrtibat Bürosu’na gidilir</a:t>
            </a:r>
          </a:p>
          <a:p>
            <a:r>
              <a:rPr lang="tr-TR" dirty="0" smtClean="0"/>
              <a:t>AİB yetkilisi onaylarsa sözleşme imzalanır</a:t>
            </a:r>
          </a:p>
          <a:p>
            <a:r>
              <a:rPr lang="tr-TR" dirty="0" smtClean="0"/>
              <a:t>Sirkeci’den trenle Almanya’ya yolculuk </a:t>
            </a:r>
            <a:r>
              <a:rPr lang="tr-TR" sz="1700" dirty="0" smtClean="0"/>
              <a:t>(kumanya paketi, iki </a:t>
            </a:r>
            <a:r>
              <a:rPr lang="tr-TR" sz="1700" dirty="0" err="1" smtClean="0"/>
              <a:t>lt</a:t>
            </a:r>
            <a:r>
              <a:rPr lang="tr-TR" sz="1700" dirty="0" smtClean="0"/>
              <a:t>. su)</a:t>
            </a:r>
          </a:p>
          <a:p>
            <a:r>
              <a:rPr lang="tr-TR" dirty="0" smtClean="0"/>
              <a:t>Münih</a:t>
            </a:r>
          </a:p>
          <a:p>
            <a:r>
              <a:rPr lang="tr-TR" dirty="0" smtClean="0"/>
              <a:t>İlgili fabrikalara geçiş</a:t>
            </a:r>
          </a:p>
          <a:p>
            <a:r>
              <a:rPr lang="tr-TR" i="1" dirty="0" err="1"/>
              <a:t>H</a:t>
            </a:r>
            <a:r>
              <a:rPr lang="tr-TR" i="1" dirty="0" err="1" smtClean="0"/>
              <a:t>eim</a:t>
            </a:r>
            <a:r>
              <a:rPr lang="tr-TR" dirty="0" smtClean="0"/>
              <a:t> adı verilen işçi yurtlarında ikamet ve iş başı!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600" dirty="0" smtClean="0"/>
              <a:t>Münih</a:t>
            </a:r>
            <a:br>
              <a:rPr lang="tr-TR" sz="1600" dirty="0" smtClean="0"/>
            </a:br>
            <a:r>
              <a:rPr lang="tr-TR" sz="1600" dirty="0" smtClean="0"/>
              <a:t>1968</a:t>
            </a:r>
            <a:endParaRPr lang="tr-TR" sz="1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64" y="365125"/>
            <a:ext cx="9257145" cy="60483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019637" y="637309"/>
            <a:ext cx="5172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2">
                    <a:lumMod val="75000"/>
                  </a:schemeClr>
                </a:solidFill>
              </a:rPr>
              <a:t>@</a:t>
            </a:r>
            <a:r>
              <a:rPr lang="tr-TR" sz="1600" dirty="0" err="1" smtClean="0">
                <a:solidFill>
                  <a:schemeClr val="bg2">
                    <a:lumMod val="75000"/>
                  </a:schemeClr>
                </a:solidFill>
              </a:rPr>
              <a:t>diasporaturk</a:t>
            </a:r>
            <a:r>
              <a:rPr lang="tr-TR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bg2">
                    <a:lumMod val="75000"/>
                  </a:schemeClr>
                </a:solidFill>
              </a:rPr>
              <a:t>Instagram</a:t>
            </a:r>
            <a:r>
              <a:rPr lang="tr-TR" sz="1600" dirty="0" smtClean="0">
                <a:solidFill>
                  <a:schemeClr val="bg2">
                    <a:lumMod val="75000"/>
                  </a:schemeClr>
                </a:solidFill>
              </a:rPr>
              <a:t> hesabından alınmıştır.</a:t>
            </a:r>
            <a:endParaRPr lang="tr-TR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7" y="260077"/>
            <a:ext cx="9178925" cy="65459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329383" y="6319516"/>
            <a:ext cx="493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2">
                    <a:lumMod val="75000"/>
                  </a:schemeClr>
                </a:solidFill>
              </a:rPr>
              <a:t>@</a:t>
            </a:r>
            <a:r>
              <a:rPr lang="tr-TR" sz="1400" dirty="0" err="1">
                <a:solidFill>
                  <a:schemeClr val="bg2">
                    <a:lumMod val="75000"/>
                  </a:schemeClr>
                </a:solidFill>
              </a:rPr>
              <a:t>diasporaturk</a:t>
            </a:r>
            <a:r>
              <a:rPr lang="tr-TR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bg2">
                    <a:lumMod val="75000"/>
                  </a:schemeClr>
                </a:solidFill>
              </a:rPr>
              <a:t>Instagram</a:t>
            </a:r>
            <a:r>
              <a:rPr lang="tr-TR" sz="1400" dirty="0">
                <a:solidFill>
                  <a:schemeClr val="bg2">
                    <a:lumMod val="75000"/>
                  </a:schemeClr>
                </a:solidFill>
              </a:rPr>
              <a:t> hesabından alınmıştır.</a:t>
            </a:r>
            <a:endParaRPr lang="tr-TR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72737"/>
            <a:ext cx="9481455" cy="652716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731161" y="72737"/>
            <a:ext cx="539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2">
                    <a:lumMod val="75000"/>
                  </a:schemeClr>
                </a:solidFill>
              </a:rPr>
              <a:t>@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</a:rPr>
              <a:t>diasporaturk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</a:rPr>
              <a:t>Instagram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</a:rPr>
              <a:t> hesabından alınmıştır.</a:t>
            </a:r>
          </a:p>
          <a:p>
            <a:endParaRPr lang="tr-T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«Biz işçi istedik, onlar insan gönderdi.» </a:t>
            </a:r>
            <a:r>
              <a:rPr lang="tr-TR" sz="1800" dirty="0" err="1" smtClean="0"/>
              <a:t>Max</a:t>
            </a:r>
            <a:r>
              <a:rPr lang="tr-TR" sz="1800" dirty="0" smtClean="0"/>
              <a:t> </a:t>
            </a:r>
            <a:r>
              <a:rPr lang="tr-TR" sz="1800" dirty="0" err="1"/>
              <a:t>Frisch</a:t>
            </a:r>
            <a:r>
              <a:rPr lang="tr-TR" sz="1800" dirty="0"/>
              <a:t>, İsviçreli </a:t>
            </a:r>
            <a:r>
              <a:rPr lang="tr-TR" sz="1800" dirty="0" smtClean="0"/>
              <a:t>yazar</a:t>
            </a:r>
          </a:p>
          <a:p>
            <a:pPr marL="0" indent="0">
              <a:buNone/>
            </a:pPr>
            <a:endParaRPr lang="tr-TR" sz="1800" dirty="0"/>
          </a:p>
          <a:p>
            <a:r>
              <a:rPr lang="tr-TR" dirty="0" smtClean="0"/>
              <a:t>Bu dönemi anlatan en güzel örneklerden biri Cem Karaca’ya ait </a:t>
            </a:r>
          </a:p>
          <a:p>
            <a:r>
              <a:rPr lang="tr-TR" dirty="0" smtClean="0"/>
              <a:t>Almancılar adlı şarkıdır: </a:t>
            </a: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www.youtube.com/watch?v=Kl4Bejn56-A</a:t>
            </a:r>
            <a:endParaRPr lang="tr-TR" dirty="0" smtClean="0"/>
          </a:p>
          <a:p>
            <a:r>
              <a:rPr lang="tr-TR" dirty="0" smtClean="0"/>
              <a:t>Dönemi yansıtan pek çok yerli yapım film de mevcuttur. Komedi ya da dram olarak göçmenin sosyokültürel sorunlarını bize yansıtan sanat eserlerini müzikte, sinemada, edebiyatta bulmak mümkündür.</a:t>
            </a:r>
          </a:p>
          <a:p>
            <a:r>
              <a:rPr lang="tr-TR" dirty="0" smtClean="0"/>
              <a:t>Yaşam öyküleri için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 Gökhan Duman, 11. Peron</a:t>
            </a:r>
          </a:p>
          <a:p>
            <a:r>
              <a:rPr lang="tr-TR" dirty="0" smtClean="0"/>
              <a:t>Dönemin işçi alım sürecini anlatan eski bir belgesel için bakınız: </a:t>
            </a:r>
          </a:p>
          <a:p>
            <a:pPr marL="0" indent="0">
              <a:buNone/>
            </a:pPr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www.youtube.com/watch?v=j1fn4y46czc&amp;t=490s</a:t>
            </a:r>
            <a:endParaRPr lang="tr-TR" dirty="0" smtClean="0"/>
          </a:p>
          <a:p>
            <a:r>
              <a:rPr lang="tr-TR" dirty="0" smtClean="0"/>
              <a:t>Göçün 50 yıllık serüveni için: </a:t>
            </a:r>
            <a:r>
              <a:rPr lang="tr-TR" dirty="0">
                <a:hlinkClick r:id="rId4"/>
              </a:rPr>
              <a:t>https://www.youtube.com/watch?v=F7W9M5MNBNg&amp;t=1049s</a:t>
            </a: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  <p:pic>
        <p:nvPicPr>
          <p:cNvPr id="5" name="Picture 2" descr="11. Per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604" y="3455063"/>
            <a:ext cx="1717964" cy="272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Otobüs - film 1976 - Beyazperde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073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önüş (film, 1972) - Vikip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29" y="1229736"/>
            <a:ext cx="31432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manya Acı Vatan - Vikipe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79" y="1027906"/>
            <a:ext cx="3248137" cy="44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krimin İnce Gülü - Sarı Mercedes (1987-199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34" y="1027906"/>
            <a:ext cx="2963063" cy="439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Kaynak</a:t>
            </a:r>
            <a:endParaRPr lang="tr-TR" b="1" dirty="0" smtClean="0"/>
          </a:p>
          <a:p>
            <a:r>
              <a:rPr lang="tr-TR" dirty="0" smtClean="0"/>
              <a:t>Abadan </a:t>
            </a:r>
            <a:r>
              <a:rPr lang="tr-TR" dirty="0" err="1" smtClean="0"/>
              <a:t>Unat</a:t>
            </a:r>
            <a:r>
              <a:rPr lang="tr-TR" dirty="0" smtClean="0"/>
              <a:t>, N. (2015) «Türkiye’nin Son Elli Yıllık Emek Göçü: Yorum, Eleştiri, Öngörü», Türkiye’nin Göç Tarihi içinde, 259-276.</a:t>
            </a:r>
            <a:endParaRPr lang="tr-TR" dirty="0"/>
          </a:p>
          <a:p>
            <a:r>
              <a:rPr lang="tr-TR" dirty="0" smtClean="0"/>
              <a:t>Adıgüzel</a:t>
            </a:r>
            <a:r>
              <a:rPr lang="tr-TR" dirty="0"/>
              <a:t>, Y. (2016) Göç Sosyolojisi, 5. Bölüm. </a:t>
            </a:r>
            <a:r>
              <a:rPr lang="tr-TR" dirty="0" smtClean="0"/>
              <a:t>63-76</a:t>
            </a:r>
          </a:p>
          <a:p>
            <a:r>
              <a:rPr lang="tr-TR" dirty="0" smtClean="0"/>
              <a:t>Toksöz, G. (2006) Uluslararası Emek Göçü, 214-226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8073"/>
            <a:ext cx="10515600" cy="563597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tr-TR" b="1" dirty="0" smtClean="0"/>
              <a:t>Türkiye’den Göçler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dirty="0" smtClean="0"/>
              <a:t>1960’lara kadar Türkiye’den göçler çoğunlukla gayrimüslim Türk vatandaşlarının göçleridir.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Ekonomik değil, politik ve kültürel nedenler hakimdir.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Lozan Antlaşması (</a:t>
            </a:r>
            <a:r>
              <a:rPr lang="tr-TR" sz="1600" dirty="0" smtClean="0"/>
              <a:t>24 Temmuz 1923</a:t>
            </a:r>
            <a:r>
              <a:rPr lang="tr-TR" dirty="0" smtClean="0"/>
              <a:t>) sonrası nüfus mübadelesi, (Yunanistan-Türkiye) </a:t>
            </a:r>
            <a:r>
              <a:rPr lang="tr-TR" dirty="0"/>
              <a:t>1.200.000 Ortodoks Hristiyan </a:t>
            </a:r>
            <a:r>
              <a:rPr lang="tr-TR" dirty="0" smtClean="0"/>
              <a:t>Rum - 500.000 Müslüman Türk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-1940’lı yıllarda Varlık Vergisi  (</a:t>
            </a:r>
            <a:r>
              <a:rPr lang="tr-TR" sz="1600" dirty="0"/>
              <a:t>1 Kasım 1942 tarih ve 4305 sayılı </a:t>
            </a:r>
            <a:r>
              <a:rPr lang="tr-TR" sz="1600" dirty="0" smtClean="0"/>
              <a:t>kanun</a:t>
            </a:r>
            <a:r>
              <a:rPr lang="tr-TR" dirty="0" smtClean="0"/>
              <a:t>) (Gayrimüslim göçlerini tetiklemiştir.)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95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-İsrail devletinin kurulmasından sonra göçler (1948-1952 arasında yaklaşık 30-35 bin Musevi Türk vatandaşı)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-6-7 Eylül olayları (1955) (İstanbul’da gayrimüslim vatandaşların evlerine ve işyerlerine saldırılar gerçekleştirilmiştir.)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-Bu göçler politik/kültürel nedenlerle gerçekleşmişse de ekonomik sonuçları olmuştur.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2. Dünya Savaşı sonrası Avrupa’nın kalkınma hamleleri ve işgücü talebi Türkiye’den </a:t>
            </a:r>
            <a:r>
              <a:rPr lang="tr-TR" b="1" dirty="0" smtClean="0"/>
              <a:t>emek </a:t>
            </a:r>
            <a:r>
              <a:rPr lang="tr-TR" b="1" dirty="0"/>
              <a:t>göçünü başlatmıştır. 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u="sng" dirty="0"/>
              <a:t>30 Ekim 1961 </a:t>
            </a:r>
            <a:r>
              <a:rPr lang="tr-TR" dirty="0"/>
              <a:t>tarihi, milat olarak kabul edilebilir. </a:t>
            </a:r>
          </a:p>
          <a:p>
            <a:pPr marL="0" indent="0">
              <a:buNone/>
            </a:pPr>
            <a:r>
              <a:rPr lang="tr-TR" dirty="0"/>
              <a:t>-Devlet Planlama Teşkilatı (DPT) aracılığı ile Avrupa ülkeleri ile işgücü anlaşmaları </a:t>
            </a:r>
            <a:r>
              <a:rPr lang="tr-TR" dirty="0" smtClean="0"/>
              <a:t>yapılmıştır. (</a:t>
            </a:r>
            <a:r>
              <a:rPr lang="tr-TR" sz="2000" i="1" dirty="0" smtClean="0"/>
              <a:t>Birinci Beş Yıllık Kalkınma Planına göre</a:t>
            </a:r>
            <a:r>
              <a:rPr lang="tr-TR" dirty="0" smtClean="0"/>
              <a:t>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Federal Almanya (1961)</a:t>
            </a:r>
          </a:p>
          <a:p>
            <a:pPr marL="0" indent="0">
              <a:buNone/>
            </a:pPr>
            <a:r>
              <a:rPr lang="tr-TR" dirty="0"/>
              <a:t>Avusturya, Hollanda ve Belçika (1964)</a:t>
            </a:r>
          </a:p>
          <a:p>
            <a:pPr marL="0" indent="0">
              <a:buNone/>
            </a:pPr>
            <a:r>
              <a:rPr lang="tr-TR" dirty="0"/>
              <a:t>Fransa (1967)</a:t>
            </a:r>
          </a:p>
          <a:p>
            <a:pPr marL="0" indent="0">
              <a:buNone/>
            </a:pPr>
            <a:r>
              <a:rPr lang="tr-TR" dirty="0"/>
              <a:t>Avustralya (1968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Avrupa dışında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-Suudi Arabistan, Libya, Kuveyt, Irak, Birleşik Arap Emirlikleri gibi Arap </a:t>
            </a:r>
            <a:r>
              <a:rPr lang="tr-TR" dirty="0" smtClean="0"/>
              <a:t>ülkelerine,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-SSCB’nin  dağılması ardından Rusya ve diğer Birleşik Devletler Topluluğu </a:t>
            </a:r>
            <a:r>
              <a:rPr lang="tr-TR" dirty="0" smtClean="0"/>
              <a:t>ülkelerine,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ağırlıklı </a:t>
            </a:r>
            <a:r>
              <a:rPr lang="tr-TR" dirty="0"/>
              <a:t>olarak </a:t>
            </a:r>
            <a:r>
              <a:rPr lang="tr-TR" b="1" dirty="0"/>
              <a:t>erkek işgücü</a:t>
            </a:r>
            <a:r>
              <a:rPr lang="tr-TR" dirty="0"/>
              <a:t>nün inşaat projelerinde çalışmak üzere göç ettiği bilinmektedir.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527" y="365125"/>
            <a:ext cx="8654471" cy="59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6474"/>
            <a:ext cx="10515600" cy="56504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/>
              <a:t>Türkiye’den Avrupa’ya göçler </a:t>
            </a:r>
            <a:r>
              <a:rPr lang="tr-TR" b="1" dirty="0" err="1" smtClean="0"/>
              <a:t>dönemleştirilirse</a:t>
            </a:r>
            <a:r>
              <a:rPr lang="tr-TR" b="1" dirty="0" smtClean="0"/>
              <a:t> </a:t>
            </a:r>
          </a:p>
          <a:p>
            <a:pPr marL="0" indent="0">
              <a:buNone/>
            </a:pPr>
            <a:r>
              <a:rPr lang="tr-TR" sz="1600" dirty="0"/>
              <a:t>(</a:t>
            </a:r>
            <a:r>
              <a:rPr lang="tr-TR" sz="1700" dirty="0" smtClean="0"/>
              <a:t>Abadan </a:t>
            </a:r>
            <a:r>
              <a:rPr lang="tr-TR" sz="1700" dirty="0" err="1" smtClean="0"/>
              <a:t>Unat</a:t>
            </a:r>
            <a:r>
              <a:rPr lang="tr-TR" sz="1700" dirty="0" smtClean="0"/>
              <a:t>, 2015: 259-275; Adıgüzel, 2016: 64)</a:t>
            </a:r>
          </a:p>
          <a:p>
            <a:pPr marL="0" indent="0">
              <a:buNone/>
            </a:pPr>
            <a:endParaRPr lang="tr-TR" sz="1700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1960’larda başlayan </a:t>
            </a:r>
            <a:r>
              <a:rPr lang="tr-TR" i="1" dirty="0" smtClean="0"/>
              <a:t>işgücü göçü</a:t>
            </a:r>
            <a:r>
              <a:rPr lang="tr-TR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1970’ler aile birleşmeleri (</a:t>
            </a:r>
            <a:r>
              <a:rPr lang="tr-TR" i="1" dirty="0" smtClean="0"/>
              <a:t>sosyal göç) </a:t>
            </a:r>
            <a:r>
              <a:rPr lang="tr-TR" sz="1900" i="1" dirty="0" smtClean="0">
                <a:sym typeface="Wingdings" panose="05000000000000000000" pitchFamily="2" charset="2"/>
              </a:rPr>
              <a:t>insan </a:t>
            </a:r>
            <a:r>
              <a:rPr lang="tr-TR" sz="1900" i="1" dirty="0" err="1" smtClean="0">
                <a:sym typeface="Wingdings" panose="05000000000000000000" pitchFamily="2" charset="2"/>
              </a:rPr>
              <a:t>haklarıokullaşma</a:t>
            </a:r>
            <a:r>
              <a:rPr lang="tr-TR" sz="1900" i="1" dirty="0" smtClean="0">
                <a:sym typeface="Wingdings" panose="05000000000000000000" pitchFamily="2" charset="2"/>
              </a:rPr>
              <a:t> sorunları </a:t>
            </a:r>
          </a:p>
          <a:p>
            <a:pPr marL="457200" lvl="1" indent="0">
              <a:buNone/>
            </a:pPr>
            <a:r>
              <a:rPr lang="tr-TR" sz="1900" i="1" dirty="0" err="1" smtClean="0">
                <a:sym typeface="Wingdings" panose="05000000000000000000" pitchFamily="2" charset="2"/>
              </a:rPr>
              <a:t>Sonderschule</a:t>
            </a:r>
            <a:r>
              <a:rPr lang="tr-TR" sz="1900" i="1" dirty="0" smtClean="0">
                <a:sym typeface="Wingdings" panose="05000000000000000000" pitchFamily="2" charset="2"/>
              </a:rPr>
              <a:t>/özel okul, çocuk parası politikası (1975), </a:t>
            </a:r>
            <a:endParaRPr lang="tr-TR" sz="1900" i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1980’ler 12 Eylül darbesi sonrası </a:t>
            </a:r>
            <a:r>
              <a:rPr lang="tr-TR" i="1" dirty="0" smtClean="0"/>
              <a:t>siyasal göç </a:t>
            </a:r>
            <a:r>
              <a:rPr lang="tr-TR" sz="1600" i="1" dirty="0" smtClean="0"/>
              <a:t>göç hareketinin karakter </a:t>
            </a:r>
            <a:r>
              <a:rPr lang="tr-TR" sz="1600" i="1" dirty="0" err="1" smtClean="0"/>
              <a:t>değiştirmesi</a:t>
            </a:r>
            <a:r>
              <a:rPr lang="tr-TR" sz="1600" i="1" dirty="0" err="1" smtClean="0">
                <a:sym typeface="Wingdings" panose="05000000000000000000" pitchFamily="2" charset="2"/>
              </a:rPr>
              <a:t>herkese</a:t>
            </a:r>
            <a:r>
              <a:rPr lang="tr-TR" sz="1600" i="1" dirty="0" smtClean="0">
                <a:sym typeface="Wingdings" panose="05000000000000000000" pitchFamily="2" charset="2"/>
              </a:rPr>
              <a:t> iltica hakkı 1990’larda kısıtlanıyor hak özel girişimcilik (2.kuşak) geri dönüşün özendirilmesi (250 bin kişi Türkiye’ye)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1990’lar terör nedeniyle </a:t>
            </a:r>
            <a:r>
              <a:rPr lang="tr-TR" i="1" dirty="0" smtClean="0"/>
              <a:t>etnik göç </a:t>
            </a:r>
            <a:r>
              <a:rPr lang="tr-TR" sz="1600" i="1" dirty="0" smtClean="0">
                <a:sym typeface="Wingdings" panose="05000000000000000000" pitchFamily="2" charset="2"/>
              </a:rPr>
              <a:t> Berlin Duvarı’nın yıkılması, </a:t>
            </a:r>
            <a:r>
              <a:rPr lang="tr-TR" sz="1600" i="1" dirty="0" err="1" smtClean="0">
                <a:sym typeface="Wingdings" panose="05000000000000000000" pitchFamily="2" charset="2"/>
              </a:rPr>
              <a:t>zenofobia</a:t>
            </a:r>
            <a:r>
              <a:rPr lang="tr-TR" sz="1600" i="1" dirty="0" smtClean="0">
                <a:sym typeface="Wingdings" panose="05000000000000000000" pitchFamily="2" charset="2"/>
              </a:rPr>
              <a:t> (</a:t>
            </a:r>
            <a:r>
              <a:rPr lang="tr-TR" sz="1600" i="1" dirty="0" err="1" smtClean="0">
                <a:sym typeface="Wingdings" panose="05000000000000000000" pitchFamily="2" charset="2"/>
              </a:rPr>
              <a:t>xenophobia</a:t>
            </a:r>
            <a:r>
              <a:rPr lang="tr-TR" sz="1600" i="1" dirty="0" smtClean="0">
                <a:sym typeface="Wingdings" panose="05000000000000000000" pitchFamily="2" charset="2"/>
              </a:rPr>
              <a:t>) yabancı düşmanlığı, </a:t>
            </a:r>
            <a:endParaRPr lang="tr-TR" i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2000’lerin ortalarında «sınırlı» </a:t>
            </a:r>
            <a:r>
              <a:rPr lang="tr-TR" i="1" dirty="0" smtClean="0"/>
              <a:t>tersine göç (emekliler, siyasal göçmenler)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dirty="0" smtClean="0"/>
              <a:t> 2010’lar için vasıflı işgücünün göçü (</a:t>
            </a:r>
            <a:r>
              <a:rPr lang="tr-TR" i="1" dirty="0" smtClean="0"/>
              <a:t>beyin göçü)</a:t>
            </a:r>
            <a:r>
              <a:rPr lang="tr-TR" dirty="0" smtClean="0"/>
              <a:t> ve 15 Temmuz 2016 sonrasında ise </a:t>
            </a:r>
            <a:r>
              <a:rPr lang="tr-TR" i="1" dirty="0" smtClean="0"/>
              <a:t>siyasal göç</a:t>
            </a:r>
            <a:r>
              <a:rPr lang="tr-TR" dirty="0" smtClean="0"/>
              <a:t> (düzenli/düzensiz)</a:t>
            </a:r>
          </a:p>
          <a:p>
            <a:pPr marL="0" indent="0">
              <a:buNone/>
            </a:pPr>
            <a:r>
              <a:rPr lang="tr-TR" sz="1700" dirty="0" smtClean="0"/>
              <a:t>(Ancak bu göçlerin niceliksel boyutu tartışmalıdır/bilinmemektedir)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Beş Yıllık Kalkınma Planı</a:t>
            </a:r>
            <a:r>
              <a:rPr lang="tr-TR" dirty="0" smtClean="0"/>
              <a:t>, s.456  (</a:t>
            </a:r>
            <a:r>
              <a:rPr lang="tr-TR" sz="3200" i="1" dirty="0" smtClean="0"/>
              <a:t>Beyin göçüne dair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3600" dirty="0" smtClean="0"/>
              <a:t>«</a:t>
            </a:r>
            <a:r>
              <a:rPr lang="tr-TR" sz="3300" dirty="0" smtClean="0"/>
              <a:t>İstihdam politikasının bir başka yönü de işgücü fazlasının işgücü kıtlığı çeken Batı Avrupa ülkelerine ihracıdır. Ancak </a:t>
            </a:r>
            <a:r>
              <a:rPr lang="tr-TR" sz="3300" u="sng" dirty="0" smtClean="0"/>
              <a:t>Türkiye işgücü fazlalığı olan, fakat niteliği yüksek işgücü konusunda kıtlık çeken bir ülkedir</a:t>
            </a:r>
            <a:r>
              <a:rPr lang="tr-TR" sz="3300" dirty="0" smtClean="0"/>
              <a:t>. İşgücü ihracının niteliği yüksek işgücü halinde olması bu kıtlığı arttırabilir, bu sakıncanın önlenebilmesi için gerekli tedbirlerin alınması şarttır.»</a:t>
            </a:r>
            <a:endParaRPr lang="tr-TR" sz="3300" dirty="0"/>
          </a:p>
        </p:txBody>
      </p:sp>
    </p:spTree>
    <p:extLst>
      <p:ext uri="{BB962C8B-B14F-4D97-AF65-F5344CB8AC3E}">
        <p14:creationId xmlns:p14="http://schemas.microsoft.com/office/powerpoint/2010/main" val="37691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1950-1960 arasında da ülkeden Avrupa’ya sınırlı olarak özel </a:t>
            </a:r>
          </a:p>
          <a:p>
            <a:pPr marL="0" indent="0">
              <a:buNone/>
            </a:pPr>
            <a:r>
              <a:rPr lang="tr-TR" dirty="0" smtClean="0"/>
              <a:t>şirketler aracılığı ile işgücü göçü gerçekleşmiştir. </a:t>
            </a:r>
          </a:p>
          <a:p>
            <a:r>
              <a:rPr lang="tr-TR" dirty="0" smtClean="0"/>
              <a:t>İşçilerin mesleki bilgisini artırmaya yönelik </a:t>
            </a:r>
            <a:r>
              <a:rPr lang="tr-TR" u="sng" dirty="0" smtClean="0"/>
              <a:t>stajyer</a:t>
            </a:r>
            <a:r>
              <a:rPr lang="tr-TR" dirty="0" smtClean="0"/>
              <a:t> statüsü ile Almanya’da çalıştırıldıkları bilinmektedir. </a:t>
            </a:r>
          </a:p>
          <a:p>
            <a:r>
              <a:rPr lang="tr-TR" dirty="0" smtClean="0"/>
              <a:t>1960-1965 ilk 5 yıllık kalkınma planı çerçevesinde ülke ekonomisi açısından son derece önem verilmiştir Avrupa’ya işgücü göçü</a:t>
            </a:r>
          </a:p>
          <a:p>
            <a:r>
              <a:rPr lang="tr-TR" dirty="0" smtClean="0"/>
              <a:t>Alman İrtibat Bürosu Türkiye’de hizmet vermiş, göçmen işçilerin çalışma ve oturma izinleri düzenlenmiştir. </a:t>
            </a:r>
          </a:p>
          <a:p>
            <a:r>
              <a:rPr lang="tr-TR" dirty="0" smtClean="0"/>
              <a:t>1961 yılında anlaşma ile işçi sayısı: 7116</a:t>
            </a:r>
          </a:p>
          <a:p>
            <a:r>
              <a:rPr lang="tr-TR" dirty="0" smtClean="0"/>
              <a:t>Misafir işçi kavramı (</a:t>
            </a:r>
            <a:r>
              <a:rPr lang="tr-TR" i="1" dirty="0" err="1" smtClean="0"/>
              <a:t>gastarbeiter</a:t>
            </a:r>
            <a:r>
              <a:rPr lang="tr-TR" dirty="0" smtClean="0"/>
              <a:t>)</a:t>
            </a:r>
          </a:p>
          <a:p>
            <a:r>
              <a:rPr lang="tr-TR" dirty="0" smtClean="0"/>
              <a:t>Sözleşmeler iki yıllık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i="1" dirty="0" smtClean="0">
                <a:sym typeface="Wingdings" panose="05000000000000000000" pitchFamily="2" charset="2"/>
              </a:rPr>
              <a:t>dönüşümlü göç (rotasyon)</a:t>
            </a:r>
            <a:endParaRPr lang="tr-TR" i="1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Geniş ekran</PresentationFormat>
  <Paragraphs>92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Teması</vt:lpstr>
      <vt:lpstr>ULUSLARARASI EMEK GÖÇÜ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Beş Yıllık Kalkınma Planı, s.456  (Beyin göçüne dair)</vt:lpstr>
      <vt:lpstr>PowerPoint Sunusu</vt:lpstr>
      <vt:lpstr>İşgücü Anlaşmaları</vt:lpstr>
      <vt:lpstr>PowerPoint Sunusu</vt:lpstr>
      <vt:lpstr>Münih 1968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ULUSLARARASI EMEK GÖÇÜ </dc:title>
  <dc:creator>elif tugba dogan</dc:creator>
  <cp:lastModifiedBy>elif tugba dogan</cp:lastModifiedBy>
  <cp:revision>2</cp:revision>
  <dcterms:created xsi:type="dcterms:W3CDTF">2020-05-07T22:33:12Z</dcterms:created>
  <dcterms:modified xsi:type="dcterms:W3CDTF">2020-05-07T22:33:33Z</dcterms:modified>
</cp:coreProperties>
</file>