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4"/>
  </p:notesMasterIdLst>
  <p:sldIdLst>
    <p:sldId id="256" r:id="rId2"/>
    <p:sldId id="311" r:id="rId3"/>
    <p:sldId id="287" r:id="rId4"/>
    <p:sldId id="312" r:id="rId5"/>
    <p:sldId id="313"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283" r:id="rId21"/>
    <p:sldId id="310" r:id="rId22"/>
    <p:sldId id="28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kan kelesoglu" initials="sk" lastIdx="1" clrIdx="0">
    <p:extLst>
      <p:ext uri="{19B8F6BF-5375-455C-9EA6-DF929625EA0E}">
        <p15:presenceInfo xmlns:p15="http://schemas.microsoft.com/office/powerpoint/2012/main" userId="S::serkan.kelesoglu@gazi.edu.tr::68ff2de7-4f9b-4af9-8c10-44e95fb9b7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Açık Stil 3 - Vurgu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Orta Sti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01"/>
  </p:normalViewPr>
  <p:slideViewPr>
    <p:cSldViewPr snapToGrid="0" snapToObjects="1">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D68A43-7A66-DA47-864C-64107F1AA324}" type="doc">
      <dgm:prSet loTypeId="urn:microsoft.com/office/officeart/2005/8/layout/matrix1" loCatId="" qsTypeId="urn:microsoft.com/office/officeart/2005/8/quickstyle/simple1" qsCatId="simple" csTypeId="urn:microsoft.com/office/officeart/2005/8/colors/colorful1" csCatId="colorful" phldr="1"/>
      <dgm:spPr/>
      <dgm:t>
        <a:bodyPr/>
        <a:lstStyle/>
        <a:p>
          <a:endParaRPr lang="tr-TR"/>
        </a:p>
      </dgm:t>
    </dgm:pt>
    <dgm:pt modelId="{F9636C27-CD0E-EC48-B8D6-646D051B459C}">
      <dgm:prSet phldrT="[Metin]"/>
      <dgm:spPr/>
      <dgm:t>
        <a:bodyPr/>
        <a:lstStyle/>
        <a:p>
          <a:r>
            <a:rPr lang="tr-TR" dirty="0"/>
            <a:t>Genel Amaçlar</a:t>
          </a:r>
        </a:p>
      </dgm:t>
    </dgm:pt>
    <dgm:pt modelId="{28CCF4D7-126C-0A47-8564-339696D14573}" type="parTrans" cxnId="{5D456E56-FD25-3040-B31F-89FA2E9284F4}">
      <dgm:prSet/>
      <dgm:spPr/>
      <dgm:t>
        <a:bodyPr/>
        <a:lstStyle/>
        <a:p>
          <a:endParaRPr lang="tr-TR"/>
        </a:p>
      </dgm:t>
    </dgm:pt>
    <dgm:pt modelId="{39E7A9AE-ECF1-344B-8BC2-B030B5CF8555}" type="sibTrans" cxnId="{5D456E56-FD25-3040-B31F-89FA2E9284F4}">
      <dgm:prSet/>
      <dgm:spPr/>
      <dgm:t>
        <a:bodyPr/>
        <a:lstStyle/>
        <a:p>
          <a:endParaRPr lang="tr-TR"/>
        </a:p>
      </dgm:t>
    </dgm:pt>
    <dgm:pt modelId="{FACB7482-297D-DC43-A586-7467BAE127B0}">
      <dgm:prSet phldrT="[Metin]"/>
      <dgm:spPr/>
      <dgm:t>
        <a:bodyPr/>
        <a:lstStyle/>
        <a:p>
          <a:r>
            <a:rPr lang="tr-TR" dirty="0"/>
            <a:t>Vatandaşlık Görev ve Sorumlulukları</a:t>
          </a:r>
        </a:p>
      </dgm:t>
    </dgm:pt>
    <dgm:pt modelId="{E1666CD9-9D7D-E84A-A8F4-F04147924192}" type="parTrans" cxnId="{CB24C6F4-8B84-3A4E-A2A8-1C733B199F4C}">
      <dgm:prSet/>
      <dgm:spPr/>
      <dgm:t>
        <a:bodyPr/>
        <a:lstStyle/>
        <a:p>
          <a:endParaRPr lang="tr-TR"/>
        </a:p>
      </dgm:t>
    </dgm:pt>
    <dgm:pt modelId="{619AFE0F-725D-7F4D-A15B-972F88D9F676}" type="sibTrans" cxnId="{CB24C6F4-8B84-3A4E-A2A8-1C733B199F4C}">
      <dgm:prSet/>
      <dgm:spPr/>
      <dgm:t>
        <a:bodyPr/>
        <a:lstStyle/>
        <a:p>
          <a:endParaRPr lang="tr-TR"/>
        </a:p>
      </dgm:t>
    </dgm:pt>
    <dgm:pt modelId="{F3E9831F-6EFE-034C-A744-B9E7F371C8E6}">
      <dgm:prSet phldrT="[Metin]"/>
      <dgm:spPr/>
      <dgm:t>
        <a:bodyPr/>
        <a:lstStyle/>
        <a:p>
          <a:r>
            <a:rPr lang="tr-TR" dirty="0"/>
            <a:t>Toplumda İnsanların Birbirleriyle Olan İlişkileri</a:t>
          </a:r>
        </a:p>
      </dgm:t>
    </dgm:pt>
    <dgm:pt modelId="{E3B7220D-868F-E542-9CC5-EDD8B42A297F}" type="parTrans" cxnId="{3BED6E15-A89A-BC4E-B197-1FFAA94552C7}">
      <dgm:prSet/>
      <dgm:spPr/>
      <dgm:t>
        <a:bodyPr/>
        <a:lstStyle/>
        <a:p>
          <a:endParaRPr lang="tr-TR"/>
        </a:p>
      </dgm:t>
    </dgm:pt>
    <dgm:pt modelId="{04FC390A-E7D9-3C40-869F-740A7446796F}" type="sibTrans" cxnId="{3BED6E15-A89A-BC4E-B197-1FFAA94552C7}">
      <dgm:prSet/>
      <dgm:spPr/>
      <dgm:t>
        <a:bodyPr/>
        <a:lstStyle/>
        <a:p>
          <a:endParaRPr lang="tr-TR"/>
        </a:p>
      </dgm:t>
    </dgm:pt>
    <dgm:pt modelId="{7FE7B8BC-DB98-C74D-97E1-C70E428385AE}">
      <dgm:prSet phldrT="[Metin]"/>
      <dgm:spPr/>
      <dgm:t>
        <a:bodyPr/>
        <a:lstStyle/>
        <a:p>
          <a:r>
            <a:rPr lang="tr-TR" dirty="0"/>
            <a:t>Çevreyi, Yurdu ve Dünya’yı Tanıma Yetenekleri</a:t>
          </a:r>
        </a:p>
      </dgm:t>
    </dgm:pt>
    <dgm:pt modelId="{019DDD80-1804-1544-908D-E3C668109871}" type="parTrans" cxnId="{079576D4-1AC1-CE44-9470-6F2B67612F99}">
      <dgm:prSet/>
      <dgm:spPr/>
      <dgm:t>
        <a:bodyPr/>
        <a:lstStyle/>
        <a:p>
          <a:endParaRPr lang="tr-TR"/>
        </a:p>
      </dgm:t>
    </dgm:pt>
    <dgm:pt modelId="{5D896E80-0634-A245-93FC-FBCD1F982D37}" type="sibTrans" cxnId="{079576D4-1AC1-CE44-9470-6F2B67612F99}">
      <dgm:prSet/>
      <dgm:spPr/>
      <dgm:t>
        <a:bodyPr/>
        <a:lstStyle/>
        <a:p>
          <a:endParaRPr lang="tr-TR"/>
        </a:p>
      </dgm:t>
    </dgm:pt>
    <dgm:pt modelId="{F1FBC4B8-133A-B842-955F-0527D8671FCA}">
      <dgm:prSet phldrT="[Metin]"/>
      <dgm:spPr/>
      <dgm:t>
        <a:bodyPr/>
        <a:lstStyle/>
        <a:p>
          <a:r>
            <a:rPr lang="tr-TR" dirty="0"/>
            <a:t>Ekonomik Yaşama Fikrini ve Yeteneklerini Geliştirme</a:t>
          </a:r>
        </a:p>
      </dgm:t>
    </dgm:pt>
    <dgm:pt modelId="{F479A281-21A0-E848-95D9-4CD189440546}" type="parTrans" cxnId="{A8DECEC6-F2B4-584B-939D-374EBC2239F7}">
      <dgm:prSet/>
      <dgm:spPr/>
      <dgm:t>
        <a:bodyPr/>
        <a:lstStyle/>
        <a:p>
          <a:endParaRPr lang="tr-TR"/>
        </a:p>
      </dgm:t>
    </dgm:pt>
    <dgm:pt modelId="{6B6A8500-AA3E-F745-A196-FE5B716E551A}" type="sibTrans" cxnId="{A8DECEC6-F2B4-584B-939D-374EBC2239F7}">
      <dgm:prSet/>
      <dgm:spPr/>
      <dgm:t>
        <a:bodyPr/>
        <a:lstStyle/>
        <a:p>
          <a:endParaRPr lang="tr-TR"/>
        </a:p>
      </dgm:t>
    </dgm:pt>
    <dgm:pt modelId="{141A966E-A8C6-4B43-925D-9D00C0B1E3EB}" type="pres">
      <dgm:prSet presAssocID="{8DD68A43-7A66-DA47-864C-64107F1AA324}" presName="diagram" presStyleCnt="0">
        <dgm:presLayoutVars>
          <dgm:chMax val="1"/>
          <dgm:dir/>
          <dgm:animLvl val="ctr"/>
          <dgm:resizeHandles val="exact"/>
        </dgm:presLayoutVars>
      </dgm:prSet>
      <dgm:spPr/>
    </dgm:pt>
    <dgm:pt modelId="{8AA45978-7EFA-0048-80C4-BFE2A1F148F9}" type="pres">
      <dgm:prSet presAssocID="{8DD68A43-7A66-DA47-864C-64107F1AA324}" presName="matrix" presStyleCnt="0"/>
      <dgm:spPr/>
    </dgm:pt>
    <dgm:pt modelId="{74129737-5498-A248-A038-141FB01C5A35}" type="pres">
      <dgm:prSet presAssocID="{8DD68A43-7A66-DA47-864C-64107F1AA324}" presName="tile1" presStyleLbl="node1" presStyleIdx="0" presStyleCnt="4"/>
      <dgm:spPr/>
    </dgm:pt>
    <dgm:pt modelId="{09E8CB23-7155-784A-AC70-128115EC1A39}" type="pres">
      <dgm:prSet presAssocID="{8DD68A43-7A66-DA47-864C-64107F1AA324}" presName="tile1text" presStyleLbl="node1" presStyleIdx="0" presStyleCnt="4">
        <dgm:presLayoutVars>
          <dgm:chMax val="0"/>
          <dgm:chPref val="0"/>
          <dgm:bulletEnabled val="1"/>
        </dgm:presLayoutVars>
      </dgm:prSet>
      <dgm:spPr/>
    </dgm:pt>
    <dgm:pt modelId="{AFA4CBC5-FD41-2347-8037-D6A4DF1575C9}" type="pres">
      <dgm:prSet presAssocID="{8DD68A43-7A66-DA47-864C-64107F1AA324}" presName="tile2" presStyleLbl="node1" presStyleIdx="1" presStyleCnt="4"/>
      <dgm:spPr/>
    </dgm:pt>
    <dgm:pt modelId="{0F2801CD-D851-8845-AA08-83DD39E6CD45}" type="pres">
      <dgm:prSet presAssocID="{8DD68A43-7A66-DA47-864C-64107F1AA324}" presName="tile2text" presStyleLbl="node1" presStyleIdx="1" presStyleCnt="4">
        <dgm:presLayoutVars>
          <dgm:chMax val="0"/>
          <dgm:chPref val="0"/>
          <dgm:bulletEnabled val="1"/>
        </dgm:presLayoutVars>
      </dgm:prSet>
      <dgm:spPr/>
    </dgm:pt>
    <dgm:pt modelId="{276F335D-9030-6343-A6CE-0DB064DB2A0B}" type="pres">
      <dgm:prSet presAssocID="{8DD68A43-7A66-DA47-864C-64107F1AA324}" presName="tile3" presStyleLbl="node1" presStyleIdx="2" presStyleCnt="4"/>
      <dgm:spPr/>
    </dgm:pt>
    <dgm:pt modelId="{1668A306-477F-C54F-9624-F462C9AEC371}" type="pres">
      <dgm:prSet presAssocID="{8DD68A43-7A66-DA47-864C-64107F1AA324}" presName="tile3text" presStyleLbl="node1" presStyleIdx="2" presStyleCnt="4">
        <dgm:presLayoutVars>
          <dgm:chMax val="0"/>
          <dgm:chPref val="0"/>
          <dgm:bulletEnabled val="1"/>
        </dgm:presLayoutVars>
      </dgm:prSet>
      <dgm:spPr/>
    </dgm:pt>
    <dgm:pt modelId="{32445DC5-4FAC-914E-9E78-3BF7C886B234}" type="pres">
      <dgm:prSet presAssocID="{8DD68A43-7A66-DA47-864C-64107F1AA324}" presName="tile4" presStyleLbl="node1" presStyleIdx="3" presStyleCnt="4"/>
      <dgm:spPr/>
    </dgm:pt>
    <dgm:pt modelId="{B1B988FE-782E-D340-B6B0-4ACEC1EA0DC9}" type="pres">
      <dgm:prSet presAssocID="{8DD68A43-7A66-DA47-864C-64107F1AA324}" presName="tile4text" presStyleLbl="node1" presStyleIdx="3" presStyleCnt="4">
        <dgm:presLayoutVars>
          <dgm:chMax val="0"/>
          <dgm:chPref val="0"/>
          <dgm:bulletEnabled val="1"/>
        </dgm:presLayoutVars>
      </dgm:prSet>
      <dgm:spPr/>
    </dgm:pt>
    <dgm:pt modelId="{3721C323-11E5-0D46-BED8-E7F708F49822}" type="pres">
      <dgm:prSet presAssocID="{8DD68A43-7A66-DA47-864C-64107F1AA324}" presName="centerTile" presStyleLbl="fgShp" presStyleIdx="0" presStyleCnt="1">
        <dgm:presLayoutVars>
          <dgm:chMax val="0"/>
          <dgm:chPref val="0"/>
        </dgm:presLayoutVars>
      </dgm:prSet>
      <dgm:spPr/>
    </dgm:pt>
  </dgm:ptLst>
  <dgm:cxnLst>
    <dgm:cxn modelId="{3BED6E15-A89A-BC4E-B197-1FFAA94552C7}" srcId="{F9636C27-CD0E-EC48-B8D6-646D051B459C}" destId="{F3E9831F-6EFE-034C-A744-B9E7F371C8E6}" srcOrd="1" destOrd="0" parTransId="{E3B7220D-868F-E542-9CC5-EDD8B42A297F}" sibTransId="{04FC390A-E7D9-3C40-869F-740A7446796F}"/>
    <dgm:cxn modelId="{8F33292B-7AB0-E244-BF23-F8DF94597A54}" type="presOf" srcId="{F3E9831F-6EFE-034C-A744-B9E7F371C8E6}" destId="{AFA4CBC5-FD41-2347-8037-D6A4DF1575C9}" srcOrd="0" destOrd="0" presId="urn:microsoft.com/office/officeart/2005/8/layout/matrix1"/>
    <dgm:cxn modelId="{76CD1E2E-1B27-4C41-AE5B-44A3D7FDDDA7}" type="presOf" srcId="{7FE7B8BC-DB98-C74D-97E1-C70E428385AE}" destId="{1668A306-477F-C54F-9624-F462C9AEC371}" srcOrd="1" destOrd="0" presId="urn:microsoft.com/office/officeart/2005/8/layout/matrix1"/>
    <dgm:cxn modelId="{1AD07B4F-3850-5D4F-958D-5C3FBB79BF6B}" type="presOf" srcId="{F3E9831F-6EFE-034C-A744-B9E7F371C8E6}" destId="{0F2801CD-D851-8845-AA08-83DD39E6CD45}" srcOrd="1" destOrd="0" presId="urn:microsoft.com/office/officeart/2005/8/layout/matrix1"/>
    <dgm:cxn modelId="{5D456E56-FD25-3040-B31F-89FA2E9284F4}" srcId="{8DD68A43-7A66-DA47-864C-64107F1AA324}" destId="{F9636C27-CD0E-EC48-B8D6-646D051B459C}" srcOrd="0" destOrd="0" parTransId="{28CCF4D7-126C-0A47-8564-339696D14573}" sibTransId="{39E7A9AE-ECF1-344B-8BC2-B030B5CF8555}"/>
    <dgm:cxn modelId="{00C72762-F2FE-DB49-91A9-62E6EDD0C1D0}" type="presOf" srcId="{7FE7B8BC-DB98-C74D-97E1-C70E428385AE}" destId="{276F335D-9030-6343-A6CE-0DB064DB2A0B}" srcOrd="0" destOrd="0" presId="urn:microsoft.com/office/officeart/2005/8/layout/matrix1"/>
    <dgm:cxn modelId="{BE34279C-A0BD-5F43-8E8E-DBFC784B6E38}" type="presOf" srcId="{8DD68A43-7A66-DA47-864C-64107F1AA324}" destId="{141A966E-A8C6-4B43-925D-9D00C0B1E3EB}" srcOrd="0" destOrd="0" presId="urn:microsoft.com/office/officeart/2005/8/layout/matrix1"/>
    <dgm:cxn modelId="{C4251D9E-B030-7A48-8C84-B401154E8A55}" type="presOf" srcId="{F1FBC4B8-133A-B842-955F-0527D8671FCA}" destId="{32445DC5-4FAC-914E-9E78-3BF7C886B234}" srcOrd="0" destOrd="0" presId="urn:microsoft.com/office/officeart/2005/8/layout/matrix1"/>
    <dgm:cxn modelId="{09BE95A3-CAE6-2146-8425-289B354DCB14}" type="presOf" srcId="{F1FBC4B8-133A-B842-955F-0527D8671FCA}" destId="{B1B988FE-782E-D340-B6B0-4ACEC1EA0DC9}" srcOrd="1" destOrd="0" presId="urn:microsoft.com/office/officeart/2005/8/layout/matrix1"/>
    <dgm:cxn modelId="{0615CAB3-FB90-1E4D-97BD-C2F0995CB6F2}" type="presOf" srcId="{FACB7482-297D-DC43-A586-7467BAE127B0}" destId="{74129737-5498-A248-A038-141FB01C5A35}" srcOrd="0" destOrd="0" presId="urn:microsoft.com/office/officeart/2005/8/layout/matrix1"/>
    <dgm:cxn modelId="{A8DECEC6-F2B4-584B-939D-374EBC2239F7}" srcId="{F9636C27-CD0E-EC48-B8D6-646D051B459C}" destId="{F1FBC4B8-133A-B842-955F-0527D8671FCA}" srcOrd="3" destOrd="0" parTransId="{F479A281-21A0-E848-95D9-4CD189440546}" sibTransId="{6B6A8500-AA3E-F745-A196-FE5B716E551A}"/>
    <dgm:cxn modelId="{133001CD-5CE0-FD45-9ECC-0653FE3C7D20}" type="presOf" srcId="{FACB7482-297D-DC43-A586-7467BAE127B0}" destId="{09E8CB23-7155-784A-AC70-128115EC1A39}" srcOrd="1" destOrd="0" presId="urn:microsoft.com/office/officeart/2005/8/layout/matrix1"/>
    <dgm:cxn modelId="{079576D4-1AC1-CE44-9470-6F2B67612F99}" srcId="{F9636C27-CD0E-EC48-B8D6-646D051B459C}" destId="{7FE7B8BC-DB98-C74D-97E1-C70E428385AE}" srcOrd="2" destOrd="0" parTransId="{019DDD80-1804-1544-908D-E3C668109871}" sibTransId="{5D896E80-0634-A245-93FC-FBCD1F982D37}"/>
    <dgm:cxn modelId="{46200EED-B60A-0A46-8815-791701B8C727}" type="presOf" srcId="{F9636C27-CD0E-EC48-B8D6-646D051B459C}" destId="{3721C323-11E5-0D46-BED8-E7F708F49822}" srcOrd="0" destOrd="0" presId="urn:microsoft.com/office/officeart/2005/8/layout/matrix1"/>
    <dgm:cxn modelId="{CB24C6F4-8B84-3A4E-A2A8-1C733B199F4C}" srcId="{F9636C27-CD0E-EC48-B8D6-646D051B459C}" destId="{FACB7482-297D-DC43-A586-7467BAE127B0}" srcOrd="0" destOrd="0" parTransId="{E1666CD9-9D7D-E84A-A8F4-F04147924192}" sibTransId="{619AFE0F-725D-7F4D-A15B-972F88D9F676}"/>
    <dgm:cxn modelId="{331DF41C-35EB-9847-A084-05D25CF6D16B}" type="presParOf" srcId="{141A966E-A8C6-4B43-925D-9D00C0B1E3EB}" destId="{8AA45978-7EFA-0048-80C4-BFE2A1F148F9}" srcOrd="0" destOrd="0" presId="urn:microsoft.com/office/officeart/2005/8/layout/matrix1"/>
    <dgm:cxn modelId="{5EDC0D85-A936-FD4F-BB2A-B4FFD7A633AD}" type="presParOf" srcId="{8AA45978-7EFA-0048-80C4-BFE2A1F148F9}" destId="{74129737-5498-A248-A038-141FB01C5A35}" srcOrd="0" destOrd="0" presId="urn:microsoft.com/office/officeart/2005/8/layout/matrix1"/>
    <dgm:cxn modelId="{F46C8C74-BADA-B24E-8CB9-5AE566A81FEC}" type="presParOf" srcId="{8AA45978-7EFA-0048-80C4-BFE2A1F148F9}" destId="{09E8CB23-7155-784A-AC70-128115EC1A39}" srcOrd="1" destOrd="0" presId="urn:microsoft.com/office/officeart/2005/8/layout/matrix1"/>
    <dgm:cxn modelId="{7EAC7AEE-9E6E-3D4D-992D-F784F55C37B9}" type="presParOf" srcId="{8AA45978-7EFA-0048-80C4-BFE2A1F148F9}" destId="{AFA4CBC5-FD41-2347-8037-D6A4DF1575C9}" srcOrd="2" destOrd="0" presId="urn:microsoft.com/office/officeart/2005/8/layout/matrix1"/>
    <dgm:cxn modelId="{0F7A4E6A-4FC9-154F-B1B0-7D769E87CB60}" type="presParOf" srcId="{8AA45978-7EFA-0048-80C4-BFE2A1F148F9}" destId="{0F2801CD-D851-8845-AA08-83DD39E6CD45}" srcOrd="3" destOrd="0" presId="urn:microsoft.com/office/officeart/2005/8/layout/matrix1"/>
    <dgm:cxn modelId="{770C3147-1AA8-A842-85F4-82CCF5BADE71}" type="presParOf" srcId="{8AA45978-7EFA-0048-80C4-BFE2A1F148F9}" destId="{276F335D-9030-6343-A6CE-0DB064DB2A0B}" srcOrd="4" destOrd="0" presId="urn:microsoft.com/office/officeart/2005/8/layout/matrix1"/>
    <dgm:cxn modelId="{974C7AAD-AD47-AE45-BA26-28D96CBE374C}" type="presParOf" srcId="{8AA45978-7EFA-0048-80C4-BFE2A1F148F9}" destId="{1668A306-477F-C54F-9624-F462C9AEC371}" srcOrd="5" destOrd="0" presId="urn:microsoft.com/office/officeart/2005/8/layout/matrix1"/>
    <dgm:cxn modelId="{D902AC4C-F4BB-474E-8E53-FA56423A7015}" type="presParOf" srcId="{8AA45978-7EFA-0048-80C4-BFE2A1F148F9}" destId="{32445DC5-4FAC-914E-9E78-3BF7C886B234}" srcOrd="6" destOrd="0" presId="urn:microsoft.com/office/officeart/2005/8/layout/matrix1"/>
    <dgm:cxn modelId="{5AA8B086-A836-B74A-9410-0F360ED6917A}" type="presParOf" srcId="{8AA45978-7EFA-0048-80C4-BFE2A1F148F9}" destId="{B1B988FE-782E-D340-B6B0-4ACEC1EA0DC9}" srcOrd="7" destOrd="0" presId="urn:microsoft.com/office/officeart/2005/8/layout/matrix1"/>
    <dgm:cxn modelId="{BD69CA32-7AB9-B146-8499-ECFABDFDA136}" type="presParOf" srcId="{141A966E-A8C6-4B43-925D-9D00C0B1E3EB}" destId="{3721C323-11E5-0D46-BED8-E7F708F49822}"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129737-5498-A248-A038-141FB01C5A35}">
      <dsp:nvSpPr>
        <dsp:cNvPr id="0" name=""/>
        <dsp:cNvSpPr/>
      </dsp:nvSpPr>
      <dsp:spPr>
        <a:xfrm rot="16200000">
          <a:off x="677333" y="-677333"/>
          <a:ext cx="2709333" cy="4064000"/>
        </a:xfrm>
        <a:prstGeom prst="round1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tr-TR" sz="3100" kern="1200" dirty="0"/>
            <a:t>Vatandaşlık Görev ve Sorumlulukları</a:t>
          </a:r>
        </a:p>
      </dsp:txBody>
      <dsp:txXfrm rot="5400000">
        <a:off x="-1" y="1"/>
        <a:ext cx="4064000" cy="2032000"/>
      </dsp:txXfrm>
    </dsp:sp>
    <dsp:sp modelId="{AFA4CBC5-FD41-2347-8037-D6A4DF1575C9}">
      <dsp:nvSpPr>
        <dsp:cNvPr id="0" name=""/>
        <dsp:cNvSpPr/>
      </dsp:nvSpPr>
      <dsp:spPr>
        <a:xfrm>
          <a:off x="4064000" y="0"/>
          <a:ext cx="4064000" cy="2709333"/>
        </a:xfrm>
        <a:prstGeom prst="round1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tr-TR" sz="3100" kern="1200" dirty="0"/>
            <a:t>Toplumda İnsanların Birbirleriyle Olan İlişkileri</a:t>
          </a:r>
        </a:p>
      </dsp:txBody>
      <dsp:txXfrm>
        <a:off x="4064000" y="0"/>
        <a:ext cx="4064000" cy="2032000"/>
      </dsp:txXfrm>
    </dsp:sp>
    <dsp:sp modelId="{276F335D-9030-6343-A6CE-0DB064DB2A0B}">
      <dsp:nvSpPr>
        <dsp:cNvPr id="0" name=""/>
        <dsp:cNvSpPr/>
      </dsp:nvSpPr>
      <dsp:spPr>
        <a:xfrm rot="10800000">
          <a:off x="0" y="2709333"/>
          <a:ext cx="4064000" cy="2709333"/>
        </a:xfrm>
        <a:prstGeom prst="round1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tr-TR" sz="3100" kern="1200" dirty="0"/>
            <a:t>Çevreyi, Yurdu ve Dünya’yı Tanıma Yetenekleri</a:t>
          </a:r>
        </a:p>
      </dsp:txBody>
      <dsp:txXfrm rot="10800000">
        <a:off x="0" y="3386666"/>
        <a:ext cx="4064000" cy="2032000"/>
      </dsp:txXfrm>
    </dsp:sp>
    <dsp:sp modelId="{32445DC5-4FAC-914E-9E78-3BF7C886B234}">
      <dsp:nvSpPr>
        <dsp:cNvPr id="0" name=""/>
        <dsp:cNvSpPr/>
      </dsp:nvSpPr>
      <dsp:spPr>
        <a:xfrm rot="5400000">
          <a:off x="4741333" y="2032000"/>
          <a:ext cx="2709333" cy="4064000"/>
        </a:xfrm>
        <a:prstGeom prst="round1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tr-TR" sz="3100" kern="1200" dirty="0"/>
            <a:t>Ekonomik Yaşama Fikrini ve Yeteneklerini Geliştirme</a:t>
          </a:r>
        </a:p>
      </dsp:txBody>
      <dsp:txXfrm rot="-5400000">
        <a:off x="4063999" y="3386666"/>
        <a:ext cx="4064000" cy="2032000"/>
      </dsp:txXfrm>
    </dsp:sp>
    <dsp:sp modelId="{3721C323-11E5-0D46-BED8-E7F708F49822}">
      <dsp:nvSpPr>
        <dsp:cNvPr id="0" name=""/>
        <dsp:cNvSpPr/>
      </dsp:nvSpPr>
      <dsp:spPr>
        <a:xfrm>
          <a:off x="2844799" y="2032000"/>
          <a:ext cx="2438400" cy="1354666"/>
        </a:xfrm>
        <a:prstGeom prst="roundRect">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tr-TR" sz="3100" kern="1200" dirty="0"/>
            <a:t>Genel Amaçlar</a:t>
          </a:r>
        </a:p>
      </dsp:txBody>
      <dsp:txXfrm>
        <a:off x="2910928" y="2098129"/>
        <a:ext cx="2306142" cy="1222408"/>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87C65A-78E7-EF4C-B2F8-0099EC3FB389}" type="datetimeFigureOut">
              <a:rPr lang="tr-TR" smtClean="0"/>
              <a:t>24.04.2020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8C9917-65F1-E744-80DB-DF389FF40C32}" type="slidenum">
              <a:rPr lang="tr-TR" smtClean="0"/>
              <a:t>‹#›</a:t>
            </a:fld>
            <a:endParaRPr lang="tr-TR"/>
          </a:p>
        </p:txBody>
      </p:sp>
    </p:spTree>
    <p:extLst>
      <p:ext uri="{BB962C8B-B14F-4D97-AF65-F5344CB8AC3E}">
        <p14:creationId xmlns:p14="http://schemas.microsoft.com/office/powerpoint/2010/main" val="2739443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1AAAEC-E309-4144-A70D-B70751816A9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8D5D8C-C444-4D4C-AE55-D0F044AE16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C721C5F-04D4-1F43-B3BD-EB1EF430FFAD}"/>
              </a:ext>
            </a:extLst>
          </p:cNvPr>
          <p:cNvSpPr>
            <a:spLocks noGrp="1"/>
          </p:cNvSpPr>
          <p:nvPr>
            <p:ph type="dt" sz="half" idx="10"/>
          </p:nvPr>
        </p:nvSpPr>
        <p:spPr/>
        <p:txBody>
          <a:bodyPr/>
          <a:lstStyle/>
          <a:p>
            <a:fld id="{5CE39C4A-3E83-F044-9E06-069AD83DE722}" type="datetime1">
              <a:rPr lang="tr-TR" smtClean="0"/>
              <a:t>24.04.2020</a:t>
            </a:fld>
            <a:endParaRPr lang="tr-TR"/>
          </a:p>
        </p:txBody>
      </p:sp>
      <p:sp>
        <p:nvSpPr>
          <p:cNvPr id="5" name="Alt Bilgi Yer Tutucusu 4">
            <a:extLst>
              <a:ext uri="{FF2B5EF4-FFF2-40B4-BE49-F238E27FC236}">
                <a16:creationId xmlns:a16="http://schemas.microsoft.com/office/drawing/2014/main" id="{FDD66C9A-B6C6-D947-AFD4-0B4B920DC2DC}"/>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EFA86ED1-86E5-5A45-A1E2-237FBE13D576}"/>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925839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6AD4CC-B1A0-014E-B95E-8B3D93FA575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A310607-C648-5C40-AC31-B7E48AD27287}"/>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2579731-1791-7644-94FC-5F979C1C0338}"/>
              </a:ext>
            </a:extLst>
          </p:cNvPr>
          <p:cNvSpPr>
            <a:spLocks noGrp="1"/>
          </p:cNvSpPr>
          <p:nvPr>
            <p:ph type="dt" sz="half" idx="10"/>
          </p:nvPr>
        </p:nvSpPr>
        <p:spPr/>
        <p:txBody>
          <a:bodyPr/>
          <a:lstStyle/>
          <a:p>
            <a:fld id="{9047AF5F-0CAB-0148-99D2-7E62C29DFD15}" type="datetime1">
              <a:rPr lang="tr-TR" smtClean="0"/>
              <a:t>24.04.2020</a:t>
            </a:fld>
            <a:endParaRPr lang="tr-TR"/>
          </a:p>
        </p:txBody>
      </p:sp>
      <p:sp>
        <p:nvSpPr>
          <p:cNvPr id="5" name="Alt Bilgi Yer Tutucusu 4">
            <a:extLst>
              <a:ext uri="{FF2B5EF4-FFF2-40B4-BE49-F238E27FC236}">
                <a16:creationId xmlns:a16="http://schemas.microsoft.com/office/drawing/2014/main" id="{A935A411-4FAD-8547-886F-4A2F30E1EBB9}"/>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C6551106-4B2E-FA4B-9C42-E8A452AC6545}"/>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13909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40BDE74-A36C-0E4A-87BF-39985F227D1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AA83ADF-FC1C-4D4D-83A2-E5604635EC5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1021047-6D2A-F246-BF77-2B3D3DD2D332}"/>
              </a:ext>
            </a:extLst>
          </p:cNvPr>
          <p:cNvSpPr>
            <a:spLocks noGrp="1"/>
          </p:cNvSpPr>
          <p:nvPr>
            <p:ph type="dt" sz="half" idx="10"/>
          </p:nvPr>
        </p:nvSpPr>
        <p:spPr/>
        <p:txBody>
          <a:bodyPr/>
          <a:lstStyle/>
          <a:p>
            <a:fld id="{D996127C-723A-C24B-91DF-D5E782E4C7CF}" type="datetime1">
              <a:rPr lang="tr-TR" smtClean="0"/>
              <a:t>24.04.2020</a:t>
            </a:fld>
            <a:endParaRPr lang="tr-TR"/>
          </a:p>
        </p:txBody>
      </p:sp>
      <p:sp>
        <p:nvSpPr>
          <p:cNvPr id="5" name="Alt Bilgi Yer Tutucusu 4">
            <a:extLst>
              <a:ext uri="{FF2B5EF4-FFF2-40B4-BE49-F238E27FC236}">
                <a16:creationId xmlns:a16="http://schemas.microsoft.com/office/drawing/2014/main" id="{3A017397-BC14-C440-BC6A-02C64CF9EC81}"/>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BD72016-1015-5042-A44C-A9797F8A6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4644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B64D67-D41E-574E-8E84-A5CE238CAD3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93625BD-52CE-B449-B92E-4E5F96A4973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106FF3-6FA6-B84E-A7DB-90C490A34249}"/>
              </a:ext>
            </a:extLst>
          </p:cNvPr>
          <p:cNvSpPr>
            <a:spLocks noGrp="1"/>
          </p:cNvSpPr>
          <p:nvPr>
            <p:ph type="dt" sz="half" idx="10"/>
          </p:nvPr>
        </p:nvSpPr>
        <p:spPr/>
        <p:txBody>
          <a:bodyPr/>
          <a:lstStyle/>
          <a:p>
            <a:fld id="{8A2C0220-915A-B94B-AE6E-B1A520AC9772}" type="datetime1">
              <a:rPr lang="tr-TR" smtClean="0"/>
              <a:t>24.04.2020</a:t>
            </a:fld>
            <a:endParaRPr lang="tr-TR"/>
          </a:p>
        </p:txBody>
      </p:sp>
      <p:sp>
        <p:nvSpPr>
          <p:cNvPr id="5" name="Alt Bilgi Yer Tutucusu 4">
            <a:extLst>
              <a:ext uri="{FF2B5EF4-FFF2-40B4-BE49-F238E27FC236}">
                <a16:creationId xmlns:a16="http://schemas.microsoft.com/office/drawing/2014/main" id="{DFD0E7A5-0A92-D34F-B5F1-F11D557DAE66}"/>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A878D8F3-7C9C-9549-A7A3-D971C28742D7}"/>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409164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AA2AB2-97E3-F34C-8230-C4B557B92D5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E399E5D-9325-E04F-A35D-09CB589E1A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195CBF5-A3B5-CB48-89BD-7F724FA91AA1}"/>
              </a:ext>
            </a:extLst>
          </p:cNvPr>
          <p:cNvSpPr>
            <a:spLocks noGrp="1"/>
          </p:cNvSpPr>
          <p:nvPr>
            <p:ph type="dt" sz="half" idx="10"/>
          </p:nvPr>
        </p:nvSpPr>
        <p:spPr/>
        <p:txBody>
          <a:bodyPr/>
          <a:lstStyle/>
          <a:p>
            <a:fld id="{8745241B-14EC-EA45-B58C-1961FAB1D200}" type="datetime1">
              <a:rPr lang="tr-TR" smtClean="0"/>
              <a:t>24.04.2020</a:t>
            </a:fld>
            <a:endParaRPr lang="tr-TR"/>
          </a:p>
        </p:txBody>
      </p:sp>
      <p:sp>
        <p:nvSpPr>
          <p:cNvPr id="5" name="Alt Bilgi Yer Tutucusu 4">
            <a:extLst>
              <a:ext uri="{FF2B5EF4-FFF2-40B4-BE49-F238E27FC236}">
                <a16:creationId xmlns:a16="http://schemas.microsoft.com/office/drawing/2014/main" id="{4FF536DD-7C16-7E48-BDB3-823FC2E92DF5}"/>
              </a:ext>
            </a:extLst>
          </p:cNvPr>
          <p:cNvSpPr>
            <a:spLocks noGrp="1"/>
          </p:cNvSpPr>
          <p:nvPr>
            <p:ph type="ftr" sz="quarter" idx="11"/>
          </p:nvPr>
        </p:nvSpPr>
        <p:spPr/>
        <p:txBody>
          <a:body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35BE08BB-D878-6941-ABC4-ED7B034081F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208872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2E4BD7-8D7F-C747-9845-F5A054384C0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DE03946-CD96-F043-A7B7-C488D609608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329997C-2C46-0245-9855-35B058CD375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093FB5DD-12C4-D44D-8F42-C6725A1BD996}"/>
              </a:ext>
            </a:extLst>
          </p:cNvPr>
          <p:cNvSpPr>
            <a:spLocks noGrp="1"/>
          </p:cNvSpPr>
          <p:nvPr>
            <p:ph type="dt" sz="half" idx="10"/>
          </p:nvPr>
        </p:nvSpPr>
        <p:spPr/>
        <p:txBody>
          <a:bodyPr/>
          <a:lstStyle/>
          <a:p>
            <a:fld id="{587ED981-C7E1-AF49-BDF7-864054D26D60}" type="datetime1">
              <a:rPr lang="tr-TR" smtClean="0"/>
              <a:t>24.04.2020</a:t>
            </a:fld>
            <a:endParaRPr lang="tr-TR"/>
          </a:p>
        </p:txBody>
      </p:sp>
      <p:sp>
        <p:nvSpPr>
          <p:cNvPr id="6" name="Alt Bilgi Yer Tutucusu 5">
            <a:extLst>
              <a:ext uri="{FF2B5EF4-FFF2-40B4-BE49-F238E27FC236}">
                <a16:creationId xmlns:a16="http://schemas.microsoft.com/office/drawing/2014/main" id="{0864F3C8-7399-1443-89D0-1EBB138A179F}"/>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71D453E3-3BF7-9C43-BE9B-983DFA18FC7A}"/>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8818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B2087D-846F-8740-9367-E539C43B215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1D3DD82-EA58-2A48-B8BB-122323D7E3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0B5ABE8-FDAE-9446-8CB8-F6B3C520AF1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F8113514-FE34-CE4B-ACC1-BB76B66AC3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D2C33A5-70EF-5748-BDD9-09864FFDE68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AA7E3B7-C55C-6049-B579-9D89715A9D84}"/>
              </a:ext>
            </a:extLst>
          </p:cNvPr>
          <p:cNvSpPr>
            <a:spLocks noGrp="1"/>
          </p:cNvSpPr>
          <p:nvPr>
            <p:ph type="dt" sz="half" idx="10"/>
          </p:nvPr>
        </p:nvSpPr>
        <p:spPr/>
        <p:txBody>
          <a:bodyPr/>
          <a:lstStyle/>
          <a:p>
            <a:fld id="{C5ECF96B-FC81-D846-8D36-E9910BEDFF34}" type="datetime1">
              <a:rPr lang="tr-TR" smtClean="0"/>
              <a:t>24.04.2020</a:t>
            </a:fld>
            <a:endParaRPr lang="tr-TR"/>
          </a:p>
        </p:txBody>
      </p:sp>
      <p:sp>
        <p:nvSpPr>
          <p:cNvPr id="8" name="Alt Bilgi Yer Tutucusu 7">
            <a:extLst>
              <a:ext uri="{FF2B5EF4-FFF2-40B4-BE49-F238E27FC236}">
                <a16:creationId xmlns:a16="http://schemas.microsoft.com/office/drawing/2014/main" id="{C37F2845-E27C-2E4E-901A-D7D4C8521EE8}"/>
              </a:ext>
            </a:extLst>
          </p:cNvPr>
          <p:cNvSpPr>
            <a:spLocks noGrp="1"/>
          </p:cNvSpPr>
          <p:nvPr>
            <p:ph type="ftr" sz="quarter" idx="11"/>
          </p:nvPr>
        </p:nvSpPr>
        <p:spPr/>
        <p:txBody>
          <a:bodyPr/>
          <a:lstStyle/>
          <a:p>
            <a:r>
              <a:rPr lang="tr-TR"/>
              <a:t>2005 Sosyal Bilgiler Öğretim Programı Sunumu - Dr. Serkan Keleşoğlu</a:t>
            </a:r>
          </a:p>
        </p:txBody>
      </p:sp>
      <p:sp>
        <p:nvSpPr>
          <p:cNvPr id="9" name="Slayt Numarası Yer Tutucusu 8">
            <a:extLst>
              <a:ext uri="{FF2B5EF4-FFF2-40B4-BE49-F238E27FC236}">
                <a16:creationId xmlns:a16="http://schemas.microsoft.com/office/drawing/2014/main" id="{D2E1B1C8-CEC1-7E46-BE72-CD57AA9221A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96738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3BCF6A-DACC-1342-B044-62398664F4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A5A9518-3820-8D4F-B834-6DB51AB9001F}"/>
              </a:ext>
            </a:extLst>
          </p:cNvPr>
          <p:cNvSpPr>
            <a:spLocks noGrp="1"/>
          </p:cNvSpPr>
          <p:nvPr>
            <p:ph type="dt" sz="half" idx="10"/>
          </p:nvPr>
        </p:nvSpPr>
        <p:spPr/>
        <p:txBody>
          <a:bodyPr/>
          <a:lstStyle/>
          <a:p>
            <a:fld id="{C0215687-73B2-124E-8A2B-2D9CF4681C88}" type="datetime1">
              <a:rPr lang="tr-TR" smtClean="0"/>
              <a:t>24.04.2020</a:t>
            </a:fld>
            <a:endParaRPr lang="tr-TR"/>
          </a:p>
        </p:txBody>
      </p:sp>
      <p:sp>
        <p:nvSpPr>
          <p:cNvPr id="4" name="Alt Bilgi Yer Tutucusu 3">
            <a:extLst>
              <a:ext uri="{FF2B5EF4-FFF2-40B4-BE49-F238E27FC236}">
                <a16:creationId xmlns:a16="http://schemas.microsoft.com/office/drawing/2014/main" id="{B80E618F-EF84-5041-ACFA-D88409D15EB3}"/>
              </a:ext>
            </a:extLst>
          </p:cNvPr>
          <p:cNvSpPr>
            <a:spLocks noGrp="1"/>
          </p:cNvSpPr>
          <p:nvPr>
            <p:ph type="ftr" sz="quarter" idx="11"/>
          </p:nvPr>
        </p:nvSpPr>
        <p:spPr/>
        <p:txBody>
          <a:bodyPr/>
          <a:lstStyle/>
          <a:p>
            <a:r>
              <a:rPr lang="tr-TR"/>
              <a:t>2005 Sosyal Bilgiler Öğretim Programı Sunumu - Dr. Serkan Keleşoğlu</a:t>
            </a:r>
          </a:p>
        </p:txBody>
      </p:sp>
      <p:sp>
        <p:nvSpPr>
          <p:cNvPr id="5" name="Slayt Numarası Yer Tutucusu 4">
            <a:extLst>
              <a:ext uri="{FF2B5EF4-FFF2-40B4-BE49-F238E27FC236}">
                <a16:creationId xmlns:a16="http://schemas.microsoft.com/office/drawing/2014/main" id="{6538A9BC-6A0A-1F49-9524-EF0C276C4CE9}"/>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83962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17A868E-5EB1-C74F-9E12-A1AD9A9C7C7F}"/>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163EE3F6-D7E8-154A-9990-B0E762B4DBE1}"/>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D327DC28-9625-F144-B419-EA930269ACDF}"/>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2670927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824F5F-82B0-534E-B11F-60918236F8F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0D60A07-215D-F04A-8DBF-7D89114FC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EE33DFA-0560-ED47-ABC0-126DF0CA16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E6E752A-8098-2E4D-85DF-1453E97E346B}"/>
              </a:ext>
            </a:extLst>
          </p:cNvPr>
          <p:cNvSpPr>
            <a:spLocks noGrp="1"/>
          </p:cNvSpPr>
          <p:nvPr>
            <p:ph type="dt" sz="half" idx="10"/>
          </p:nvPr>
        </p:nvSpPr>
        <p:spPr/>
        <p:txBody>
          <a:bodyPr/>
          <a:lstStyle/>
          <a:p>
            <a:fld id="{A1181747-EAC2-C245-81F5-71CE60201127}" type="datetime1">
              <a:rPr lang="tr-TR" smtClean="0"/>
              <a:t>24.04.2020</a:t>
            </a:fld>
            <a:endParaRPr lang="tr-TR"/>
          </a:p>
        </p:txBody>
      </p:sp>
      <p:sp>
        <p:nvSpPr>
          <p:cNvPr id="6" name="Alt Bilgi Yer Tutucusu 5">
            <a:extLst>
              <a:ext uri="{FF2B5EF4-FFF2-40B4-BE49-F238E27FC236}">
                <a16:creationId xmlns:a16="http://schemas.microsoft.com/office/drawing/2014/main" id="{1D96C324-12A7-5E4C-81C8-E48DDC215C16}"/>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3FD48BF4-C294-274E-838E-02B480068D5E}"/>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3536743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CCB995-A445-C74C-AFDB-C5D3F8BC444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40F85D8-535E-604A-B191-9F2D6C56A0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A484D9CC-EF55-A049-B759-0D2AC03A8C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2A33C4-E4E8-A14C-9D30-4439BDD74AD6}"/>
              </a:ext>
            </a:extLst>
          </p:cNvPr>
          <p:cNvSpPr>
            <a:spLocks noGrp="1"/>
          </p:cNvSpPr>
          <p:nvPr>
            <p:ph type="dt" sz="half" idx="10"/>
          </p:nvPr>
        </p:nvSpPr>
        <p:spPr/>
        <p:txBody>
          <a:bodyPr/>
          <a:lstStyle/>
          <a:p>
            <a:fld id="{B4A38C21-33BE-664F-B2C1-270198A0F0B1}" type="datetime1">
              <a:rPr lang="tr-TR" smtClean="0"/>
              <a:t>24.04.2020</a:t>
            </a:fld>
            <a:endParaRPr lang="tr-TR"/>
          </a:p>
        </p:txBody>
      </p:sp>
      <p:sp>
        <p:nvSpPr>
          <p:cNvPr id="6" name="Alt Bilgi Yer Tutucusu 5">
            <a:extLst>
              <a:ext uri="{FF2B5EF4-FFF2-40B4-BE49-F238E27FC236}">
                <a16:creationId xmlns:a16="http://schemas.microsoft.com/office/drawing/2014/main" id="{A4CAACCA-1231-2E4A-9E22-B132DB5A4801}"/>
              </a:ext>
            </a:extLst>
          </p:cNvPr>
          <p:cNvSpPr>
            <a:spLocks noGrp="1"/>
          </p:cNvSpPr>
          <p:nvPr>
            <p:ph type="ftr" sz="quarter" idx="11"/>
          </p:nvPr>
        </p:nvSpPr>
        <p:spPr/>
        <p:txBody>
          <a:bodyPr/>
          <a:lstStyle/>
          <a:p>
            <a:r>
              <a:rPr lang="tr-TR"/>
              <a:t>2005 Sosyal Bilgiler Öğretim Programı Sunumu - Dr. Serkan Keleşoğlu</a:t>
            </a:r>
          </a:p>
        </p:txBody>
      </p:sp>
      <p:sp>
        <p:nvSpPr>
          <p:cNvPr id="7" name="Slayt Numarası Yer Tutucusu 6">
            <a:extLst>
              <a:ext uri="{FF2B5EF4-FFF2-40B4-BE49-F238E27FC236}">
                <a16:creationId xmlns:a16="http://schemas.microsoft.com/office/drawing/2014/main" id="{265CCE46-26DD-D844-A45E-6C62F1050941}"/>
              </a:ext>
            </a:extLst>
          </p:cNvPr>
          <p:cNvSpPr>
            <a:spLocks noGrp="1"/>
          </p:cNvSpPr>
          <p:nvPr>
            <p:ph type="sldNum" sz="quarter" idx="12"/>
          </p:nvPr>
        </p:nvSpPr>
        <p:spPr/>
        <p:txBody>
          <a:bodyPr/>
          <a:lstStyle/>
          <a:p>
            <a:fld id="{41F33D86-CA8C-924C-8D4E-0FCA5BB2FA17}" type="slidenum">
              <a:rPr lang="tr-TR" smtClean="0"/>
              <a:t>‹#›</a:t>
            </a:fld>
            <a:endParaRPr lang="tr-TR"/>
          </a:p>
        </p:txBody>
      </p:sp>
    </p:spTree>
    <p:extLst>
      <p:ext uri="{BB962C8B-B14F-4D97-AF65-F5344CB8AC3E}">
        <p14:creationId xmlns:p14="http://schemas.microsoft.com/office/powerpoint/2010/main" val="1052816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358A44F-1EFA-F749-81A4-8C098C7DE3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5941950-1FF7-484B-BF50-A76327B58E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1E93D91-381E-9043-A895-70E5EEC2B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D7D9E-8A53-5740-8B8B-AA169558E120}" type="datetime1">
              <a:rPr lang="tr-TR" smtClean="0"/>
              <a:t>24.04.2020</a:t>
            </a:fld>
            <a:endParaRPr lang="tr-TR"/>
          </a:p>
        </p:txBody>
      </p:sp>
      <p:sp>
        <p:nvSpPr>
          <p:cNvPr id="5" name="Alt Bilgi Yer Tutucusu 4">
            <a:extLst>
              <a:ext uri="{FF2B5EF4-FFF2-40B4-BE49-F238E27FC236}">
                <a16:creationId xmlns:a16="http://schemas.microsoft.com/office/drawing/2014/main" id="{E92787F1-7BE1-0B49-B3E4-FC41F7F809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2005 Sosyal Bilgiler Öğretim Programı Sunumu - Dr. Serkan Keleşoğlu</a:t>
            </a:r>
          </a:p>
        </p:txBody>
      </p:sp>
      <p:sp>
        <p:nvSpPr>
          <p:cNvPr id="6" name="Slayt Numarası Yer Tutucusu 5">
            <a:extLst>
              <a:ext uri="{FF2B5EF4-FFF2-40B4-BE49-F238E27FC236}">
                <a16:creationId xmlns:a16="http://schemas.microsoft.com/office/drawing/2014/main" id="{F898EDD0-0E02-3B47-9D58-69AD02FDF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33D86-CA8C-924C-8D4E-0FCA5BB2FA17}" type="slidenum">
              <a:rPr lang="tr-TR" smtClean="0"/>
              <a:t>‹#›</a:t>
            </a:fld>
            <a:endParaRPr lang="tr-TR"/>
          </a:p>
        </p:txBody>
      </p:sp>
    </p:spTree>
    <p:extLst>
      <p:ext uri="{BB962C8B-B14F-4D97-AF65-F5344CB8AC3E}">
        <p14:creationId xmlns:p14="http://schemas.microsoft.com/office/powerpoint/2010/main" val="1279358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ikdörtgen 5">
            <a:extLst>
              <a:ext uri="{FF2B5EF4-FFF2-40B4-BE49-F238E27FC236}">
                <a16:creationId xmlns:a16="http://schemas.microsoft.com/office/drawing/2014/main" id="{F3606CEC-6D08-6B4C-B04C-8200B1E8C9AE}"/>
              </a:ext>
            </a:extLst>
          </p:cNvPr>
          <p:cNvSpPr/>
          <p:nvPr/>
        </p:nvSpPr>
        <p:spPr>
          <a:xfrm>
            <a:off x="1524000" y="1122362"/>
            <a:ext cx="9144000" cy="2840037"/>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5800" b="0" kern="1200" cap="none" spc="0">
                <a:ln w="0"/>
                <a:solidFill>
                  <a:schemeClr val="tx1"/>
                </a:solidFill>
                <a:effectLst>
                  <a:outerShdw blurRad="38100" dist="25400" dir="5400000" algn="ctr" rotWithShape="0">
                    <a:srgbClr val="6E747A">
                      <a:alpha val="43000"/>
                    </a:srgbClr>
                  </a:outerShdw>
                </a:effectLst>
                <a:latin typeface="+mj-lt"/>
                <a:ea typeface="+mj-ea"/>
                <a:cs typeface="+mj-cs"/>
              </a:rPr>
              <a:t>Sosyal Bilgiler Öğretim Programları Dersi</a:t>
            </a:r>
          </a:p>
        </p:txBody>
      </p:sp>
      <p:cxnSp>
        <p:nvCxnSpPr>
          <p:cNvPr id="15" name="Straight Connector 14">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
        <p:nvSpPr>
          <p:cNvPr id="2" name="Veri Yer Tutucusu 1">
            <a:extLst>
              <a:ext uri="{FF2B5EF4-FFF2-40B4-BE49-F238E27FC236}">
                <a16:creationId xmlns:a16="http://schemas.microsoft.com/office/drawing/2014/main" id="{3993FFBF-1BE2-D04A-904C-707B92C40103}"/>
              </a:ext>
            </a:extLst>
          </p:cNvPr>
          <p:cNvSpPr>
            <a:spLocks noGrp="1"/>
          </p:cNvSpPr>
          <p:nvPr>
            <p:ph type="dt" sz="half" idx="10"/>
          </p:nvPr>
        </p:nvSpPr>
        <p:spPr>
          <a:xfrm>
            <a:off x="838200" y="6159710"/>
            <a:ext cx="2743200" cy="365125"/>
          </a:xfrm>
        </p:spPr>
        <p:txBody>
          <a:bodyPr vert="horz" lIns="91440" tIns="45720" rIns="91440" bIns="45720" rtlCol="0" anchor="ctr">
            <a:normAutofit/>
          </a:bodyPr>
          <a:lstStyle/>
          <a:p>
            <a:pPr>
              <a:spcAft>
                <a:spcPts val="600"/>
              </a:spcAft>
            </a:pPr>
            <a:fld id="{8C305666-2BDF-614E-8EF7-6F4E42D9D4B8}" type="datetime1">
              <a:rPr lang="en-US" smtClean="0"/>
              <a:pPr>
                <a:spcAft>
                  <a:spcPts val="600"/>
                </a:spcAft>
              </a:pPr>
              <a:t>4/24/20</a:t>
            </a:fld>
            <a:endParaRPr lang="en-US"/>
          </a:p>
        </p:txBody>
      </p:sp>
      <p:sp>
        <p:nvSpPr>
          <p:cNvPr id="3" name="Alt Bilgi Yer Tutucusu 2">
            <a:extLst>
              <a:ext uri="{FF2B5EF4-FFF2-40B4-BE49-F238E27FC236}">
                <a16:creationId xmlns:a16="http://schemas.microsoft.com/office/drawing/2014/main" id="{DC415D03-89C2-1043-B964-B2FE1ADC3E37}"/>
              </a:ext>
            </a:extLst>
          </p:cNvPr>
          <p:cNvSpPr>
            <a:spLocks noGrp="1"/>
          </p:cNvSpPr>
          <p:nvPr>
            <p:ph type="ftr" sz="quarter" idx="11"/>
          </p:nvPr>
        </p:nvSpPr>
        <p:spPr>
          <a:xfrm>
            <a:off x="4038600" y="6159710"/>
            <a:ext cx="4114800" cy="365125"/>
          </a:xfrm>
        </p:spPr>
        <p:txBody>
          <a:bodyPr vert="horz" lIns="91440" tIns="45720" rIns="91440" bIns="45720" rtlCol="0" anchor="ctr">
            <a:normAutofit/>
          </a:bodyPr>
          <a:lstStyle/>
          <a:p>
            <a:pPr>
              <a:spcAft>
                <a:spcPts val="600"/>
              </a:spcAft>
            </a:pPr>
            <a:r>
              <a:rPr lang="en-US" sz="1100" kern="1200">
                <a:solidFill>
                  <a:schemeClr val="tx1">
                    <a:tint val="75000"/>
                  </a:schemeClr>
                </a:solidFill>
                <a:latin typeface="+mn-lt"/>
                <a:ea typeface="+mn-ea"/>
                <a:cs typeface="+mn-cs"/>
              </a:rPr>
              <a:t>2005 Sosyal Bilgiler Öğretim Programı Sunumu - Dr. Serkan Keleşoğlu</a:t>
            </a:r>
          </a:p>
        </p:txBody>
      </p:sp>
      <p:sp>
        <p:nvSpPr>
          <p:cNvPr id="4" name="Slayt Numarası Yer Tutucusu 3">
            <a:extLst>
              <a:ext uri="{FF2B5EF4-FFF2-40B4-BE49-F238E27FC236}">
                <a16:creationId xmlns:a16="http://schemas.microsoft.com/office/drawing/2014/main" id="{A3673436-7E50-FF44-8A33-6498AF59C237}"/>
              </a:ext>
            </a:extLst>
          </p:cNvPr>
          <p:cNvSpPr>
            <a:spLocks noGrp="1"/>
          </p:cNvSpPr>
          <p:nvPr>
            <p:ph type="sldNum" sz="quarter" idx="12"/>
          </p:nvPr>
        </p:nvSpPr>
        <p:spPr>
          <a:xfrm>
            <a:off x="8610600" y="6159710"/>
            <a:ext cx="2743200" cy="365125"/>
          </a:xfrm>
        </p:spPr>
        <p:txBody>
          <a:bodyPr vert="horz" lIns="91440" tIns="45720" rIns="91440" bIns="45720" rtlCol="0" anchor="ctr">
            <a:normAutofit/>
          </a:bodyPr>
          <a:lstStyle/>
          <a:p>
            <a:pPr>
              <a:spcAft>
                <a:spcPts val="600"/>
              </a:spcAft>
            </a:pPr>
            <a:fld id="{41F33D86-CA8C-924C-8D4E-0FCA5BB2FA17}" type="slidenum">
              <a:rPr lang="en-US" smtClean="0"/>
              <a:pPr>
                <a:spcAft>
                  <a:spcPts val="600"/>
                </a:spcAft>
              </a:pPr>
              <a:t>1</a:t>
            </a:fld>
            <a:endParaRPr lang="en-US"/>
          </a:p>
        </p:txBody>
      </p:sp>
      <p:sp>
        <p:nvSpPr>
          <p:cNvPr id="5" name="Dikdörtgen 4">
            <a:extLst>
              <a:ext uri="{FF2B5EF4-FFF2-40B4-BE49-F238E27FC236}">
                <a16:creationId xmlns:a16="http://schemas.microsoft.com/office/drawing/2014/main" id="{FD793355-99FA-5A4A-9F7D-F50718283408}"/>
              </a:ext>
            </a:extLst>
          </p:cNvPr>
          <p:cNvSpPr/>
          <p:nvPr/>
        </p:nvSpPr>
        <p:spPr>
          <a:xfrm>
            <a:off x="1236721" y="4287456"/>
            <a:ext cx="9718558" cy="646331"/>
          </a:xfrm>
          <a:prstGeom prst="rect">
            <a:avLst/>
          </a:prstGeom>
          <a:noFill/>
        </p:spPr>
        <p:txBody>
          <a:bodyPr wrap="none" lIns="91440" tIns="45720" rIns="91440" bIns="45720">
            <a:spAutoFit/>
          </a:bodyPr>
          <a:lstStyle/>
          <a:p>
            <a:pPr algn="ctr">
              <a:spcAft>
                <a:spcPts val="600"/>
              </a:spcAft>
            </a:pPr>
            <a:r>
              <a:rPr lang="tr-TR" sz="3600" dirty="0">
                <a:ln w="0"/>
                <a:effectLst>
                  <a:outerShdw blurRad="38100" dist="25400" dir="5400000" algn="ctr" rotWithShape="0">
                    <a:srgbClr val="6E747A">
                      <a:alpha val="43000"/>
                    </a:srgbClr>
                  </a:outerShdw>
                </a:effectLst>
              </a:rPr>
              <a:t>1998</a:t>
            </a:r>
            <a:r>
              <a:rPr lang="tr-TR" sz="3600" b="0" cap="none" spc="0" dirty="0">
                <a:ln w="0"/>
                <a:effectLst>
                  <a:outerShdw blurRad="38100" dist="25400" dir="5400000" algn="ctr" rotWithShape="0">
                    <a:srgbClr val="6E747A">
                      <a:alpha val="43000"/>
                    </a:srgbClr>
                  </a:outerShdw>
                </a:effectLst>
              </a:rPr>
              <a:t> Sosyal Bilgiler Öğretim Programının Analizi - 2</a:t>
            </a:r>
          </a:p>
        </p:txBody>
      </p:sp>
    </p:spTree>
    <p:extLst>
      <p:ext uri="{BB962C8B-B14F-4D97-AF65-F5344CB8AC3E}">
        <p14:creationId xmlns:p14="http://schemas.microsoft.com/office/powerpoint/2010/main" val="29657007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10</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199" y="1861124"/>
            <a:ext cx="10515600" cy="2814617"/>
          </a:xfrm>
          <a:prstGeom prst="rect">
            <a:avLst/>
          </a:prstGeom>
          <a:noFill/>
        </p:spPr>
        <p:txBody>
          <a:bodyPr wrap="square" rtlCol="0">
            <a:spAutoFit/>
          </a:bodyPr>
          <a:lstStyle/>
          <a:p>
            <a:pPr marL="342900" lvl="0" indent="-342900">
              <a:lnSpc>
                <a:spcPct val="150000"/>
              </a:lnSpc>
              <a:buFont typeface="+mj-lt"/>
              <a:buAutoNum type="arabicPeriod" startAt="4"/>
            </a:pPr>
            <a:r>
              <a:rPr lang="tr-TR" sz="2000" dirty="0"/>
              <a:t>İnsanların birbirleriyle ve coğrafi çevreleriyle karşılıklı etkilerini, insan topluluklarının yaşama şekillerini ve geçinme yollarını inceler, yurdun ekonomik kalkınmasında bilgili ve etkili vatandaş olarak yetişirler.</a:t>
            </a:r>
          </a:p>
          <a:p>
            <a:pPr marL="342900" lvl="0" indent="-342900">
              <a:lnSpc>
                <a:spcPct val="150000"/>
              </a:lnSpc>
              <a:buFont typeface="+mj-lt"/>
              <a:buAutoNum type="arabicPeriod" startAt="4"/>
            </a:pPr>
            <a:r>
              <a:rPr lang="tr-TR" sz="2000" dirty="0"/>
              <a:t>Plan, kroki, harita, grafik bilgileri kazanarak onlardan yararlanabilir hale gelirler. </a:t>
            </a:r>
          </a:p>
          <a:p>
            <a:pPr marL="342900" lvl="0" indent="-342900">
              <a:lnSpc>
                <a:spcPct val="150000"/>
              </a:lnSpc>
              <a:buFont typeface="+mj-lt"/>
              <a:buAutoNum type="arabicPeriod" startAt="4"/>
            </a:pPr>
            <a:r>
              <a:rPr lang="tr-TR" sz="2000" dirty="0"/>
              <a:t>Çevreyi korumanın günümüz ve gelecek yıllar için önemini kavrarlar. </a:t>
            </a:r>
          </a:p>
          <a:p>
            <a:pPr marL="342900" lvl="0" indent="-342900">
              <a:lnSpc>
                <a:spcPct val="150000"/>
              </a:lnSpc>
              <a:buFont typeface="+mj-lt"/>
              <a:buAutoNum type="arabicPeriod" startAt="4"/>
            </a:pPr>
            <a:r>
              <a:rPr lang="tr-TR" sz="2000" dirty="0"/>
              <a:t>Yaşanabilir bir çevrenin temel bir insan hakkı olduğunu kavrarlar.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875455"/>
            <a:ext cx="7503529" cy="461665"/>
          </a:xfrm>
          <a:prstGeom prst="rect">
            <a:avLst/>
          </a:prstGeom>
          <a:noFill/>
        </p:spPr>
        <p:txBody>
          <a:bodyPr wrap="none" lIns="91440" tIns="45720" rIns="91440" bIns="45720">
            <a:spAutoFit/>
          </a:bodyPr>
          <a:lstStyle/>
          <a:p>
            <a:r>
              <a:rPr lang="tr-TR" sz="2400" dirty="0"/>
              <a:t>C. Çevreyi, yurdu ve dünyayı tanıma yetenekleri yönünden;</a:t>
            </a:r>
          </a:p>
        </p:txBody>
      </p:sp>
    </p:spTree>
    <p:extLst>
      <p:ext uri="{BB962C8B-B14F-4D97-AF65-F5344CB8AC3E}">
        <p14:creationId xmlns:p14="http://schemas.microsoft.com/office/powerpoint/2010/main" val="2279683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11</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746929"/>
            <a:ext cx="10515600" cy="4199611"/>
          </a:xfrm>
          <a:prstGeom prst="rect">
            <a:avLst/>
          </a:prstGeom>
          <a:noFill/>
        </p:spPr>
        <p:txBody>
          <a:bodyPr wrap="square" rtlCol="0">
            <a:spAutoFit/>
          </a:bodyPr>
          <a:lstStyle/>
          <a:p>
            <a:pPr marL="342900" lvl="0" indent="-342900">
              <a:lnSpc>
                <a:spcPct val="150000"/>
              </a:lnSpc>
              <a:buFont typeface="+mj-lt"/>
              <a:buAutoNum type="arabicPeriod"/>
            </a:pPr>
            <a:r>
              <a:rPr lang="tr-TR" sz="2000" dirty="0"/>
              <a:t>Yakın çevrenin ekonomik değerleri ve milli kaynaklarımızı tanır ve bunları korumanın bir ödev olduğunu kavrarlar. </a:t>
            </a:r>
          </a:p>
          <a:p>
            <a:pPr marL="342900" lvl="0" indent="-342900">
              <a:lnSpc>
                <a:spcPct val="150000"/>
              </a:lnSpc>
              <a:buFont typeface="+mj-lt"/>
              <a:buAutoNum type="arabicPeriod"/>
            </a:pPr>
            <a:r>
              <a:rPr lang="tr-TR" sz="2000" dirty="0"/>
              <a:t>Kendi eşyasını, okulunu, okul eşya ve araçlarını dikkatli kullanma ve koruma alışkanlığı kazanırlar.</a:t>
            </a:r>
          </a:p>
          <a:p>
            <a:pPr marL="342900" lvl="0" indent="-342900">
              <a:lnSpc>
                <a:spcPct val="150000"/>
              </a:lnSpc>
              <a:buFont typeface="+mj-lt"/>
              <a:buAutoNum type="arabicPeriod"/>
            </a:pPr>
            <a:r>
              <a:rPr lang="tr-TR" sz="2000" dirty="0"/>
              <a:t>Tutumlu olma, planlı olma alışkanlığı elde ederler.</a:t>
            </a:r>
          </a:p>
          <a:p>
            <a:pPr marL="342900" lvl="0" indent="-342900">
              <a:lnSpc>
                <a:spcPct val="150000"/>
              </a:lnSpc>
              <a:buFont typeface="+mj-lt"/>
              <a:buAutoNum type="arabicPeriod"/>
            </a:pPr>
            <a:r>
              <a:rPr lang="tr-TR" sz="2000" dirty="0"/>
              <a:t>Üretim, tüketim ve dağıtımla ilgili temel bilgileri öğrenirler.</a:t>
            </a:r>
          </a:p>
          <a:p>
            <a:pPr marL="342900" lvl="0" indent="-342900">
              <a:lnSpc>
                <a:spcPct val="150000"/>
              </a:lnSpc>
              <a:buFont typeface="+mj-lt"/>
              <a:buAutoNum type="arabicPeriod"/>
            </a:pPr>
            <a:r>
              <a:rPr lang="tr-TR" sz="2000" dirty="0"/>
              <a:t>İnsan topluluklarının yaşama şekillerini ve geçinme yollarını inceler ve bunlar arasındaki ekonomik ilişkileri öğrenirler. </a:t>
            </a:r>
          </a:p>
          <a:p>
            <a:pPr marL="342900" lvl="0" indent="-342900">
              <a:lnSpc>
                <a:spcPct val="150000"/>
              </a:lnSpc>
              <a:buFont typeface="+mj-lt"/>
              <a:buAutoNum type="arabicPeriod"/>
            </a:pPr>
            <a:r>
              <a:rPr lang="tr-TR" sz="2000" dirty="0"/>
              <a:t>Turizm anlamını, özellikle yurdumuz için önemini kavrarlar. </a:t>
            </a:r>
          </a:p>
          <a:p>
            <a:pPr marL="342900" lvl="0" indent="-342900">
              <a:lnSpc>
                <a:spcPct val="150000"/>
              </a:lnSpc>
              <a:buFont typeface="+mj-lt"/>
              <a:buAutoNum type="arabicPeriod"/>
            </a:pPr>
            <a:r>
              <a:rPr lang="tr-TR" sz="2000" dirty="0"/>
              <a:t>Nüfus artış hızının eğitime ve ekonomiye olan etkisini kavrarlar. </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875455"/>
            <a:ext cx="8491812" cy="461665"/>
          </a:xfrm>
          <a:prstGeom prst="rect">
            <a:avLst/>
          </a:prstGeom>
          <a:noFill/>
        </p:spPr>
        <p:txBody>
          <a:bodyPr wrap="none" lIns="91440" tIns="45720" rIns="91440" bIns="45720">
            <a:spAutoFit/>
          </a:bodyPr>
          <a:lstStyle/>
          <a:p>
            <a:r>
              <a:rPr lang="tr-TR" sz="2400" dirty="0"/>
              <a:t>Ç. Ekonomik yaşama fikrini ve yeteneklerini geliştirmek yönünden; </a:t>
            </a:r>
          </a:p>
        </p:txBody>
      </p:sp>
    </p:spTree>
    <p:extLst>
      <p:ext uri="{BB962C8B-B14F-4D97-AF65-F5344CB8AC3E}">
        <p14:creationId xmlns:p14="http://schemas.microsoft.com/office/powerpoint/2010/main" val="2472538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500B4A4-B1F1-41EA-886A-B8A210DBCA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E55A99C-0BDC-4DBE-8E40-9FA66F629F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ayt Numarası Yer Tutucusu 3">
            <a:extLst>
              <a:ext uri="{FF2B5EF4-FFF2-40B4-BE49-F238E27FC236}">
                <a16:creationId xmlns:a16="http://schemas.microsoft.com/office/drawing/2014/main" id="{06FD678A-9FB1-5A49-A344-78B39EC2AB4C}"/>
              </a:ext>
            </a:extLst>
          </p:cNvPr>
          <p:cNvSpPr>
            <a:spLocks noGrp="1"/>
          </p:cNvSpPr>
          <p:nvPr>
            <p:ph type="sldNum" sz="quarter" idx="12"/>
          </p:nvPr>
        </p:nvSpPr>
        <p:spPr>
          <a:xfrm>
            <a:off x="0" y="996696"/>
            <a:ext cx="722376" cy="603504"/>
          </a:xfrm>
        </p:spPr>
        <p:txBody>
          <a:bodyPr>
            <a:normAutofit/>
          </a:bodyPr>
          <a:lstStyle/>
          <a:p>
            <a:pPr>
              <a:spcAft>
                <a:spcPts val="600"/>
              </a:spcAft>
            </a:pPr>
            <a:fld id="{41F33D86-CA8C-924C-8D4E-0FCA5BB2FA17}" type="slidenum">
              <a:rPr lang="tr-TR" sz="3200">
                <a:solidFill>
                  <a:srgbClr val="FFFFFF"/>
                </a:solidFill>
              </a:rPr>
              <a:pPr>
                <a:spcAft>
                  <a:spcPts val="600"/>
                </a:spcAft>
              </a:pPr>
              <a:t>12</a:t>
            </a:fld>
            <a:endParaRPr lang="tr-TR" sz="3200">
              <a:solidFill>
                <a:srgbClr val="FFFFFF"/>
              </a:solidFill>
            </a:endParaRPr>
          </a:p>
        </p:txBody>
      </p:sp>
      <p:sp>
        <p:nvSpPr>
          <p:cNvPr id="3" name="Alt Bilgi Yer Tutucusu 2">
            <a:extLst>
              <a:ext uri="{FF2B5EF4-FFF2-40B4-BE49-F238E27FC236}">
                <a16:creationId xmlns:a16="http://schemas.microsoft.com/office/drawing/2014/main" id="{2D854C84-DDF2-484A-A99D-75D9D6074563}"/>
              </a:ext>
            </a:extLst>
          </p:cNvPr>
          <p:cNvSpPr>
            <a:spLocks noGrp="1"/>
          </p:cNvSpPr>
          <p:nvPr>
            <p:ph type="ftr" sz="quarter" idx="11"/>
          </p:nvPr>
        </p:nvSpPr>
        <p:spPr>
          <a:xfrm rot="16200000">
            <a:off x="-1572768" y="3666744"/>
            <a:ext cx="4224528" cy="201168"/>
          </a:xfrm>
        </p:spPr>
        <p:txBody>
          <a:bodyPr anchor="b">
            <a:normAutofit/>
          </a:bodyPr>
          <a:lstStyle/>
          <a:p>
            <a:pPr algn="l">
              <a:lnSpc>
                <a:spcPct val="90000"/>
              </a:lnSpc>
              <a:spcAft>
                <a:spcPts val="600"/>
              </a:spcAft>
            </a:pPr>
            <a:r>
              <a:rPr lang="tr-TR" sz="800">
                <a:solidFill>
                  <a:srgbClr val="FFFFFF"/>
                </a:solidFill>
              </a:rPr>
              <a:t>2005 Sosyal Bilgiler Öğretim Programı Sunumu - Dr. Serkan Keleşoğlu</a:t>
            </a:r>
          </a:p>
        </p:txBody>
      </p:sp>
      <p:sp>
        <p:nvSpPr>
          <p:cNvPr id="2" name="Veri Yer Tutucusu 1">
            <a:extLst>
              <a:ext uri="{FF2B5EF4-FFF2-40B4-BE49-F238E27FC236}">
                <a16:creationId xmlns:a16="http://schemas.microsoft.com/office/drawing/2014/main" id="{79676FFF-E9EC-4244-B553-A5399767C159}"/>
              </a:ext>
            </a:extLst>
          </p:cNvPr>
          <p:cNvSpPr>
            <a:spLocks noGrp="1"/>
          </p:cNvSpPr>
          <p:nvPr>
            <p:ph type="dt" sz="half" idx="10"/>
          </p:nvPr>
        </p:nvSpPr>
        <p:spPr>
          <a:xfrm rot="16200000">
            <a:off x="-1837944" y="3593592"/>
            <a:ext cx="4224528" cy="356616"/>
          </a:xfrm>
        </p:spPr>
        <p:txBody>
          <a:bodyPr anchor="b">
            <a:normAutofit/>
          </a:bodyPr>
          <a:lstStyle/>
          <a:p>
            <a:pPr>
              <a:spcAft>
                <a:spcPts val="600"/>
              </a:spcAft>
            </a:pPr>
            <a:fld id="{F113F0C4-2CAF-1743-888E-46F79AEC8860}" type="datetime1">
              <a:rPr lang="tr-TR" sz="1400">
                <a:solidFill>
                  <a:srgbClr val="FFFFFF"/>
                </a:solidFill>
              </a:rPr>
              <a:pPr>
                <a:spcAft>
                  <a:spcPts val="600"/>
                </a:spcAft>
              </a:pPr>
              <a:t>24.04.2020</a:t>
            </a:fld>
            <a:endParaRPr lang="tr-TR" sz="1400">
              <a:solidFill>
                <a:srgbClr val="FFFFFF"/>
              </a:solidFill>
            </a:endParaRPr>
          </a:p>
        </p:txBody>
      </p:sp>
      <p:graphicFrame>
        <p:nvGraphicFramePr>
          <p:cNvPr id="5" name="Tablo 4">
            <a:extLst>
              <a:ext uri="{FF2B5EF4-FFF2-40B4-BE49-F238E27FC236}">
                <a16:creationId xmlns:a16="http://schemas.microsoft.com/office/drawing/2014/main" id="{B23139B0-68C3-CD43-8439-B0B7A2C692A7}"/>
              </a:ext>
            </a:extLst>
          </p:cNvPr>
          <p:cNvGraphicFramePr>
            <a:graphicFrameLocks noGrp="1"/>
          </p:cNvGraphicFramePr>
          <p:nvPr>
            <p:extLst>
              <p:ext uri="{D42A27DB-BD31-4B8C-83A1-F6EECF244321}">
                <p14:modId xmlns:p14="http://schemas.microsoft.com/office/powerpoint/2010/main" val="2072487725"/>
              </p:ext>
            </p:extLst>
          </p:nvPr>
        </p:nvGraphicFramePr>
        <p:xfrm>
          <a:off x="952237" y="1327153"/>
          <a:ext cx="10337976" cy="4199884"/>
        </p:xfrm>
        <a:graphic>
          <a:graphicData uri="http://schemas.openxmlformats.org/drawingml/2006/table">
            <a:tbl>
              <a:tblPr firstRow="1" firstCol="1" bandRow="1"/>
              <a:tblGrid>
                <a:gridCol w="5869964">
                  <a:extLst>
                    <a:ext uri="{9D8B030D-6E8A-4147-A177-3AD203B41FA5}">
                      <a16:colId xmlns:a16="http://schemas.microsoft.com/office/drawing/2014/main" val="2598155270"/>
                    </a:ext>
                  </a:extLst>
                </a:gridCol>
                <a:gridCol w="1519999">
                  <a:extLst>
                    <a:ext uri="{9D8B030D-6E8A-4147-A177-3AD203B41FA5}">
                      <a16:colId xmlns:a16="http://schemas.microsoft.com/office/drawing/2014/main" val="20222312"/>
                    </a:ext>
                  </a:extLst>
                </a:gridCol>
                <a:gridCol w="1470174">
                  <a:extLst>
                    <a:ext uri="{9D8B030D-6E8A-4147-A177-3AD203B41FA5}">
                      <a16:colId xmlns:a16="http://schemas.microsoft.com/office/drawing/2014/main" val="3010998259"/>
                    </a:ext>
                  </a:extLst>
                </a:gridCol>
                <a:gridCol w="1477839">
                  <a:extLst>
                    <a:ext uri="{9D8B030D-6E8A-4147-A177-3AD203B41FA5}">
                      <a16:colId xmlns:a16="http://schemas.microsoft.com/office/drawing/2014/main" val="1548582129"/>
                    </a:ext>
                  </a:extLst>
                </a:gridCol>
              </a:tblGrid>
              <a:tr h="994322">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ÜNİTELER</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AMAÇ SAYISI</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DERS SAATİ</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ORAN %</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8868177"/>
                  </a:ext>
                </a:extLst>
              </a:tr>
              <a:tr h="552810">
                <a:tc>
                  <a:txBody>
                    <a:bodyPr/>
                    <a:lstStyle/>
                    <a:p>
                      <a:pPr marL="228600" algn="l"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AİLE, OKUL VE TOPLUM HAYATI</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32</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27</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25</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8476984"/>
                  </a:ext>
                </a:extLst>
              </a:tr>
              <a:tr h="552810">
                <a:tc>
                  <a:txBody>
                    <a:bodyPr/>
                    <a:lstStyle/>
                    <a:p>
                      <a:pPr marL="228600" algn="l"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YAKIN ÇEVREMİZ</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16</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18</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14</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4047061"/>
                  </a:ext>
                </a:extLst>
              </a:tr>
              <a:tr h="552810">
                <a:tc>
                  <a:txBody>
                    <a:bodyPr/>
                    <a:lstStyle/>
                    <a:p>
                      <a:pPr marL="228600" algn="l"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İLİMİZ VE BÖLGEMİZİ TANIYALIM</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32</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36</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36</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0535293"/>
                  </a:ext>
                </a:extLst>
              </a:tr>
              <a:tr h="994322">
                <a:tc>
                  <a:txBody>
                    <a:bodyPr/>
                    <a:lstStyle/>
                    <a:p>
                      <a:pPr marL="228600" algn="l"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TARİH, İLK YURDUMUZ VE TARİHTE ANADOLU</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16</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27</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25</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0602845"/>
                  </a:ext>
                </a:extLst>
              </a:tr>
              <a:tr h="552810">
                <a:tc>
                  <a:txBody>
                    <a:bodyPr/>
                    <a:lstStyle/>
                    <a:p>
                      <a:pPr algn="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TOPLAM</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96</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a:effectLst/>
                          <a:latin typeface="Calibri" panose="020F0502020204030204" pitchFamily="34" charset="0"/>
                          <a:ea typeface="Calibri" panose="020F0502020204030204" pitchFamily="34" charset="0"/>
                          <a:cs typeface="Times New Roman" panose="02020603050405020304" pitchFamily="18" charset="0"/>
                        </a:rPr>
                        <a:t>108</a:t>
                      </a:r>
                      <a:endParaRPr lang="tr-TR" sz="4300" b="0" i="0" u="none" strike="noStrike">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spcBef>
                          <a:spcPts val="0"/>
                        </a:spcBef>
                        <a:spcAft>
                          <a:spcPts val="0"/>
                        </a:spcAft>
                      </a:pPr>
                      <a:r>
                        <a:rPr lang="tr-TR" sz="2900" b="0" i="0" u="none" strike="noStrike" dirty="0">
                          <a:effectLst/>
                          <a:latin typeface="Calibri" panose="020F0502020204030204" pitchFamily="34" charset="0"/>
                          <a:ea typeface="Calibri" panose="020F0502020204030204" pitchFamily="34" charset="0"/>
                          <a:cs typeface="Times New Roman" panose="02020603050405020304" pitchFamily="18" charset="0"/>
                        </a:rPr>
                        <a:t>100</a:t>
                      </a:r>
                      <a:endParaRPr lang="tr-TR" sz="4300" b="0" i="0" u="none" strike="noStrike" dirty="0">
                        <a:effectLst/>
                        <a:latin typeface="Arial" panose="020B0604020202020204" pitchFamily="34" charset="0"/>
                      </a:endParaRPr>
                    </a:p>
                  </a:txBody>
                  <a:tcPr marL="165567" marR="165567" marT="229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2999472"/>
                  </a:ext>
                </a:extLst>
              </a:tr>
            </a:tbl>
          </a:graphicData>
        </a:graphic>
      </p:graphicFrame>
    </p:spTree>
    <p:extLst>
      <p:ext uri="{BB962C8B-B14F-4D97-AF65-F5344CB8AC3E}">
        <p14:creationId xmlns:p14="http://schemas.microsoft.com/office/powerpoint/2010/main" val="39008706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13</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98401" y="1244787"/>
            <a:ext cx="10515600" cy="4661276"/>
          </a:xfrm>
          <a:prstGeom prst="rect">
            <a:avLst/>
          </a:prstGeom>
          <a:noFill/>
        </p:spPr>
        <p:txBody>
          <a:bodyPr wrap="square" rtlCol="0">
            <a:spAutoFit/>
          </a:bodyPr>
          <a:lstStyle/>
          <a:p>
            <a:pPr marL="342900" lvl="0" indent="-342900">
              <a:lnSpc>
                <a:spcPct val="150000"/>
              </a:lnSpc>
              <a:buFont typeface="+mj-lt"/>
              <a:buAutoNum type="arabicPeriod"/>
            </a:pPr>
            <a:r>
              <a:rPr lang="tr-TR" sz="2000" dirty="0"/>
              <a:t>“Aile, okul ve toplum hayatı” ünitesinden geçen kavramların anlam bilgisi, </a:t>
            </a:r>
          </a:p>
          <a:p>
            <a:pPr marL="342900" lvl="0" indent="-342900">
              <a:lnSpc>
                <a:spcPct val="150000"/>
              </a:lnSpc>
              <a:buFont typeface="+mj-lt"/>
              <a:buAutoNum type="arabicPeriod"/>
            </a:pPr>
            <a:r>
              <a:rPr lang="tr-TR" sz="2000" dirty="0"/>
              <a:t>Ailenin yapısını tanıyabilme,</a:t>
            </a:r>
          </a:p>
          <a:p>
            <a:pPr marL="342900" lvl="0" indent="-342900">
              <a:lnSpc>
                <a:spcPct val="150000"/>
              </a:lnSpc>
              <a:buFont typeface="+mj-lt"/>
              <a:buAutoNum type="arabicPeriod"/>
            </a:pPr>
            <a:r>
              <a:rPr lang="tr-TR" sz="2000" dirty="0"/>
              <a:t>Ailenin önemini kavrayabilme,</a:t>
            </a:r>
          </a:p>
          <a:p>
            <a:pPr marL="342900" lvl="0" indent="-342900">
              <a:lnSpc>
                <a:spcPct val="150000"/>
              </a:lnSpc>
              <a:buFont typeface="+mj-lt"/>
              <a:buAutoNum type="arabicPeriod"/>
            </a:pPr>
            <a:r>
              <a:rPr lang="tr-TR" sz="2000" dirty="0"/>
              <a:t>Akraba evliliklerinin sakıncalarının bilgisi,</a:t>
            </a:r>
          </a:p>
          <a:p>
            <a:pPr marL="342900" lvl="0" indent="-342900">
              <a:lnSpc>
                <a:spcPct val="150000"/>
              </a:lnSpc>
              <a:buFont typeface="+mj-lt"/>
              <a:buAutoNum type="arabicPeriod"/>
            </a:pPr>
            <a:r>
              <a:rPr lang="tr-TR" sz="2000" dirty="0"/>
              <a:t>Aile bütçesinin önemini kavrayabilme,</a:t>
            </a:r>
          </a:p>
          <a:p>
            <a:pPr marL="342900" lvl="0" indent="-342900">
              <a:lnSpc>
                <a:spcPct val="150000"/>
              </a:lnSpc>
              <a:buFont typeface="+mj-lt"/>
              <a:buAutoNum type="arabicPeriod"/>
            </a:pPr>
            <a:r>
              <a:rPr lang="tr-TR" sz="2000" dirty="0"/>
              <a:t>Aile hayatında sosyal güvenceler bilgisi,</a:t>
            </a:r>
          </a:p>
          <a:p>
            <a:pPr marL="342900" lvl="0" indent="-342900">
              <a:lnSpc>
                <a:spcPct val="150000"/>
              </a:lnSpc>
              <a:buFont typeface="+mj-lt"/>
              <a:buAutoNum type="arabicPeriod"/>
            </a:pPr>
            <a:r>
              <a:rPr lang="tr-TR" sz="2000" dirty="0"/>
              <a:t>Ailede demokratik hayatın oluşturulmasının önemini kavrayabilme,</a:t>
            </a:r>
          </a:p>
          <a:p>
            <a:pPr marL="342900" lvl="0" indent="-342900">
              <a:lnSpc>
                <a:spcPct val="150000"/>
              </a:lnSpc>
              <a:buFont typeface="+mj-lt"/>
              <a:buAutoNum type="arabicPeriod"/>
            </a:pPr>
            <a:r>
              <a:rPr lang="tr-TR" sz="2000" dirty="0"/>
              <a:t>Ailede demokratik hayatın gereklerine uymaya istekli oluş</a:t>
            </a:r>
          </a:p>
          <a:p>
            <a:pPr marL="342900" lvl="0" indent="-342900">
              <a:lnSpc>
                <a:spcPct val="150000"/>
              </a:lnSpc>
              <a:buFont typeface="+mj-lt"/>
              <a:buAutoNum type="arabicPeriod"/>
            </a:pPr>
            <a:r>
              <a:rPr lang="tr-TR" sz="2000" dirty="0"/>
              <a:t>İnsan sağlığı ve çevre temizliği için suyu yeterince kullanmanın önemini kavrayabilme,</a:t>
            </a:r>
          </a:p>
          <a:p>
            <a:pPr marL="342900" lvl="0" indent="-342900">
              <a:lnSpc>
                <a:spcPct val="150000"/>
              </a:lnSpc>
              <a:buFont typeface="+mj-lt"/>
              <a:buAutoNum type="arabicPeriod"/>
            </a:pPr>
            <a:r>
              <a:rPr lang="tr-TR" sz="2000" dirty="0"/>
              <a:t>Sağlığı ve temizliği için suyu kullanmaya istekli oluş</a:t>
            </a:r>
          </a:p>
        </p:txBody>
      </p:sp>
      <p:sp>
        <p:nvSpPr>
          <p:cNvPr id="6" name="Dikdörtgen 5">
            <a:extLst>
              <a:ext uri="{FF2B5EF4-FFF2-40B4-BE49-F238E27FC236}">
                <a16:creationId xmlns:a16="http://schemas.microsoft.com/office/drawing/2014/main" id="{3717F6B3-27A1-6246-928F-BBD48A3CB0B4}"/>
              </a:ext>
            </a:extLst>
          </p:cNvPr>
          <p:cNvSpPr/>
          <p:nvPr/>
        </p:nvSpPr>
        <p:spPr>
          <a:xfrm>
            <a:off x="4038600" y="609834"/>
            <a:ext cx="4362989" cy="400110"/>
          </a:xfrm>
          <a:prstGeom prst="rect">
            <a:avLst/>
          </a:prstGeom>
          <a:noFill/>
        </p:spPr>
        <p:txBody>
          <a:bodyPr wrap="none" lIns="91440" tIns="45720" rIns="91440" bIns="45720">
            <a:spAutoFit/>
          </a:bodyPr>
          <a:lstStyle/>
          <a:p>
            <a:r>
              <a:rPr lang="tr-TR" sz="2000" b="1" dirty="0"/>
              <a:t>Ünite 1: AİLE, OKUL VE TOPLUM HAYATI</a:t>
            </a:r>
            <a:endParaRPr lang="tr-TR" sz="2800" dirty="0"/>
          </a:p>
        </p:txBody>
      </p:sp>
    </p:spTree>
    <p:extLst>
      <p:ext uri="{BB962C8B-B14F-4D97-AF65-F5344CB8AC3E}">
        <p14:creationId xmlns:p14="http://schemas.microsoft.com/office/powerpoint/2010/main" val="3918102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14</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10281" y="1491923"/>
            <a:ext cx="10515600" cy="4204356"/>
          </a:xfrm>
          <a:prstGeom prst="rect">
            <a:avLst/>
          </a:prstGeom>
          <a:noFill/>
        </p:spPr>
        <p:txBody>
          <a:bodyPr wrap="square" rtlCol="0">
            <a:spAutoFit/>
          </a:bodyPr>
          <a:lstStyle/>
          <a:p>
            <a:pPr marL="342900" lvl="0" indent="-342900">
              <a:lnSpc>
                <a:spcPct val="150000"/>
              </a:lnSpc>
              <a:buFont typeface="+mj-lt"/>
              <a:buAutoNum type="arabicPeriod" startAt="11"/>
            </a:pPr>
            <a:r>
              <a:rPr lang="tr-TR" dirty="0"/>
              <a:t>Okulu tanıyabilme</a:t>
            </a:r>
          </a:p>
          <a:p>
            <a:pPr marL="342900" lvl="0" indent="-342900">
              <a:lnSpc>
                <a:spcPct val="150000"/>
              </a:lnSpc>
              <a:buFont typeface="+mj-lt"/>
              <a:buAutoNum type="arabicPeriod" startAt="11"/>
            </a:pPr>
            <a:r>
              <a:rPr lang="tr-TR" dirty="0"/>
              <a:t>Okulda uyulması gereken kurallar bilgisi,</a:t>
            </a:r>
          </a:p>
          <a:p>
            <a:pPr marL="342900" lvl="0" indent="-342900">
              <a:lnSpc>
                <a:spcPct val="150000"/>
              </a:lnSpc>
              <a:buFont typeface="+mj-lt"/>
              <a:buAutoNum type="arabicPeriod" startAt="11"/>
            </a:pPr>
            <a:r>
              <a:rPr lang="tr-TR" dirty="0"/>
              <a:t>Okulda uyulması gereken kuralların önemini açıklayabilme</a:t>
            </a:r>
          </a:p>
          <a:p>
            <a:pPr marL="342900" lvl="0" indent="-342900">
              <a:lnSpc>
                <a:spcPct val="150000"/>
              </a:lnSpc>
              <a:buFont typeface="+mj-lt"/>
              <a:buAutoNum type="arabicPeriod" startAt="11"/>
            </a:pPr>
            <a:r>
              <a:rPr lang="tr-TR" dirty="0"/>
              <a:t>Okul kurallarına uyabilme</a:t>
            </a:r>
          </a:p>
          <a:p>
            <a:pPr marL="342900" lvl="0" indent="-342900">
              <a:lnSpc>
                <a:spcPct val="150000"/>
              </a:lnSpc>
              <a:buFont typeface="+mj-lt"/>
              <a:buAutoNum type="arabicPeriod" startAt="11"/>
            </a:pPr>
            <a:r>
              <a:rPr lang="tr-TR" dirty="0"/>
              <a:t>Okuldaki görev ve sorumluluklarını yerine getirmede istekli oluş</a:t>
            </a:r>
          </a:p>
          <a:p>
            <a:pPr marL="342900" lvl="0" indent="-342900">
              <a:lnSpc>
                <a:spcPct val="150000"/>
              </a:lnSpc>
              <a:buFont typeface="+mj-lt"/>
              <a:buAutoNum type="arabicPeriod" startAt="11"/>
            </a:pPr>
            <a:r>
              <a:rPr lang="tr-TR" dirty="0"/>
              <a:t>Okulun ve okul eşyalarının korunmasının önemini kavrayabilme</a:t>
            </a:r>
          </a:p>
          <a:p>
            <a:pPr marL="342900" lvl="0" indent="-342900">
              <a:lnSpc>
                <a:spcPct val="150000"/>
              </a:lnSpc>
              <a:buFont typeface="+mj-lt"/>
              <a:buAutoNum type="arabicPeriod" startAt="11"/>
            </a:pPr>
            <a:r>
              <a:rPr lang="tr-TR" dirty="0"/>
              <a:t>Okulu ve okul eşyasını korumayı alışkanlık haline getiriş</a:t>
            </a:r>
          </a:p>
          <a:p>
            <a:pPr marL="342900" lvl="0" indent="-342900">
              <a:lnSpc>
                <a:spcPct val="150000"/>
              </a:lnSpc>
              <a:buFont typeface="+mj-lt"/>
              <a:buAutoNum type="arabicPeriod" startAt="11"/>
            </a:pPr>
            <a:r>
              <a:rPr lang="tr-TR" dirty="0"/>
              <a:t>Okulun çevresinin güzelleştirilmesi ve korunmasının önemini kavrayabilme</a:t>
            </a:r>
          </a:p>
          <a:p>
            <a:pPr marL="342900" lvl="0" indent="-342900">
              <a:lnSpc>
                <a:spcPct val="150000"/>
              </a:lnSpc>
              <a:buFont typeface="+mj-lt"/>
              <a:buAutoNum type="arabicPeriod" startAt="11"/>
            </a:pPr>
            <a:r>
              <a:rPr lang="tr-TR" dirty="0"/>
              <a:t>Okulun çevresinin güzelleştirilmesi ve korunması için yapılan etkinliklere katılmaktan zevk alış</a:t>
            </a:r>
          </a:p>
          <a:p>
            <a:pPr marL="342900" lvl="0" indent="-342900">
              <a:lnSpc>
                <a:spcPct val="150000"/>
              </a:lnSpc>
              <a:buFont typeface="+mj-lt"/>
              <a:buAutoNum type="arabicPeriod" startAt="11"/>
            </a:pPr>
            <a:r>
              <a:rPr lang="tr-TR" dirty="0"/>
              <a:t>Okul koruma derneğini kavrayabilme</a:t>
            </a:r>
          </a:p>
        </p:txBody>
      </p:sp>
      <p:sp>
        <p:nvSpPr>
          <p:cNvPr id="6" name="Dikdörtgen 5">
            <a:extLst>
              <a:ext uri="{FF2B5EF4-FFF2-40B4-BE49-F238E27FC236}">
                <a16:creationId xmlns:a16="http://schemas.microsoft.com/office/drawing/2014/main" id="{3717F6B3-27A1-6246-928F-BBD48A3CB0B4}"/>
              </a:ext>
            </a:extLst>
          </p:cNvPr>
          <p:cNvSpPr/>
          <p:nvPr/>
        </p:nvSpPr>
        <p:spPr>
          <a:xfrm>
            <a:off x="4038600" y="609834"/>
            <a:ext cx="4362989" cy="400110"/>
          </a:xfrm>
          <a:prstGeom prst="rect">
            <a:avLst/>
          </a:prstGeom>
          <a:noFill/>
        </p:spPr>
        <p:txBody>
          <a:bodyPr wrap="none" lIns="91440" tIns="45720" rIns="91440" bIns="45720">
            <a:spAutoFit/>
          </a:bodyPr>
          <a:lstStyle/>
          <a:p>
            <a:r>
              <a:rPr lang="tr-TR" sz="2000" b="1" dirty="0"/>
              <a:t>Ünite 1: AİLE, OKUL VE TOPLUM HAYATI</a:t>
            </a:r>
            <a:endParaRPr lang="tr-TR" sz="2800" dirty="0"/>
          </a:p>
        </p:txBody>
      </p:sp>
    </p:spTree>
    <p:extLst>
      <p:ext uri="{BB962C8B-B14F-4D97-AF65-F5344CB8AC3E}">
        <p14:creationId xmlns:p14="http://schemas.microsoft.com/office/powerpoint/2010/main" val="829588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15</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62294" y="736384"/>
            <a:ext cx="10515600" cy="5584606"/>
          </a:xfrm>
          <a:prstGeom prst="rect">
            <a:avLst/>
          </a:prstGeom>
          <a:noFill/>
        </p:spPr>
        <p:txBody>
          <a:bodyPr wrap="square" rtlCol="0">
            <a:spAutoFit/>
          </a:bodyPr>
          <a:lstStyle/>
          <a:p>
            <a:pPr marL="342900" lvl="0" indent="-342900">
              <a:lnSpc>
                <a:spcPct val="150000"/>
              </a:lnSpc>
              <a:buFont typeface="+mj-lt"/>
              <a:buAutoNum type="arabicPeriod" startAt="21"/>
            </a:pPr>
            <a:r>
              <a:rPr lang="tr-TR" sz="2000" dirty="0"/>
              <a:t>Okul aile iş birliğinin önemini kavrayabilme</a:t>
            </a:r>
          </a:p>
          <a:p>
            <a:pPr marL="342900" lvl="0" indent="-342900">
              <a:lnSpc>
                <a:spcPct val="150000"/>
              </a:lnSpc>
              <a:buFont typeface="+mj-lt"/>
              <a:buAutoNum type="arabicPeriod" startAt="21"/>
            </a:pPr>
            <a:r>
              <a:rPr lang="tr-TR" sz="2000" dirty="0"/>
              <a:t>Okuldaki demokratik hayatın oluşturulmasının önemini kavrayabilme</a:t>
            </a:r>
          </a:p>
          <a:p>
            <a:pPr marL="342900" lvl="0" indent="-342900">
              <a:lnSpc>
                <a:spcPct val="150000"/>
              </a:lnSpc>
              <a:buFont typeface="+mj-lt"/>
              <a:buAutoNum type="arabicPeriod" startAt="21"/>
            </a:pPr>
            <a:r>
              <a:rPr lang="tr-TR" sz="2000" dirty="0"/>
              <a:t>Okulda demokratik hayatın gereklerine uymaya istekli oluş</a:t>
            </a:r>
          </a:p>
          <a:p>
            <a:pPr marL="342900" lvl="0" indent="-342900">
              <a:lnSpc>
                <a:spcPct val="150000"/>
              </a:lnSpc>
              <a:buFont typeface="+mj-lt"/>
              <a:buAutoNum type="arabicPeriod" startAt="21"/>
            </a:pPr>
            <a:r>
              <a:rPr lang="tr-TR" sz="2000" dirty="0"/>
              <a:t>Toplum içinde yaşamanın önemini kavrayabilme</a:t>
            </a:r>
          </a:p>
          <a:p>
            <a:pPr marL="342900" lvl="0" indent="-342900">
              <a:lnSpc>
                <a:spcPct val="150000"/>
              </a:lnSpc>
              <a:buFont typeface="+mj-lt"/>
              <a:buAutoNum type="arabicPeriod" startAt="21"/>
            </a:pPr>
            <a:r>
              <a:rPr lang="tr-TR" sz="2000" dirty="0"/>
              <a:t>Komşuluk ilişkilerinin toplum için taşıdığı önemi kavrayabilme</a:t>
            </a:r>
          </a:p>
          <a:p>
            <a:pPr marL="342900" lvl="0" indent="-342900">
              <a:lnSpc>
                <a:spcPct val="150000"/>
              </a:lnSpc>
              <a:buFont typeface="+mj-lt"/>
              <a:buAutoNum type="arabicPeriod" startAt="21"/>
            </a:pPr>
            <a:r>
              <a:rPr lang="tr-TR" sz="2000" dirty="0"/>
              <a:t>Toplumda demokratik hayatın önemini kavrayabilme</a:t>
            </a:r>
          </a:p>
          <a:p>
            <a:pPr marL="342900" lvl="0" indent="-342900">
              <a:lnSpc>
                <a:spcPct val="150000"/>
              </a:lnSpc>
              <a:buFont typeface="+mj-lt"/>
              <a:buAutoNum type="arabicPeriod" startAt="21"/>
            </a:pPr>
            <a:r>
              <a:rPr lang="tr-TR" sz="2000" dirty="0"/>
              <a:t>Toplumda demokratik hayatın gereklerine uymaya istekli oluş</a:t>
            </a:r>
          </a:p>
          <a:p>
            <a:pPr marL="342900" lvl="0" indent="-342900">
              <a:lnSpc>
                <a:spcPct val="150000"/>
              </a:lnSpc>
              <a:buFont typeface="+mj-lt"/>
              <a:buAutoNum type="arabicPeriod" startAt="21"/>
            </a:pPr>
            <a:r>
              <a:rPr lang="tr-TR" sz="2000" dirty="0"/>
              <a:t>Farklı düşüncede olan kişileri dinlemeye duyarlılık</a:t>
            </a:r>
          </a:p>
          <a:p>
            <a:pPr marL="342900" lvl="0" indent="-342900">
              <a:lnSpc>
                <a:spcPct val="150000"/>
              </a:lnSpc>
              <a:buFont typeface="+mj-lt"/>
              <a:buAutoNum type="arabicPeriod" startAt="21"/>
            </a:pPr>
            <a:r>
              <a:rPr lang="tr-TR" sz="2000" dirty="0"/>
              <a:t>Dayanışmanın toplum hayatındaki önemini kavrayabilme</a:t>
            </a:r>
          </a:p>
          <a:p>
            <a:pPr marL="342900" lvl="0" indent="-342900">
              <a:lnSpc>
                <a:spcPct val="150000"/>
              </a:lnSpc>
              <a:buFont typeface="+mj-lt"/>
              <a:buAutoNum type="arabicPeriod" startAt="21"/>
            </a:pPr>
            <a:r>
              <a:rPr lang="tr-TR" sz="2000" dirty="0"/>
              <a:t>Toplum hayatını düzenleyen kurallar bilgisi</a:t>
            </a:r>
          </a:p>
          <a:p>
            <a:pPr marL="342900" lvl="0" indent="-342900">
              <a:lnSpc>
                <a:spcPct val="150000"/>
              </a:lnSpc>
              <a:buFont typeface="+mj-lt"/>
              <a:buAutoNum type="arabicPeriod" startAt="21"/>
            </a:pPr>
            <a:r>
              <a:rPr lang="tr-TR" sz="2000" dirty="0"/>
              <a:t>Toplum hayatını düzenleyen kurallara uyabilme</a:t>
            </a:r>
          </a:p>
          <a:p>
            <a:pPr marL="342900" lvl="0" indent="-342900">
              <a:lnSpc>
                <a:spcPct val="150000"/>
              </a:lnSpc>
              <a:buFont typeface="+mj-lt"/>
              <a:buAutoNum type="arabicPeriod" startAt="21"/>
            </a:pPr>
            <a:r>
              <a:rPr lang="tr-TR" sz="2000" dirty="0"/>
              <a:t>Toplum hayatında bize düşen görevlerin farkında oluş</a:t>
            </a:r>
          </a:p>
        </p:txBody>
      </p:sp>
      <p:sp>
        <p:nvSpPr>
          <p:cNvPr id="6" name="Dikdörtgen 5">
            <a:extLst>
              <a:ext uri="{FF2B5EF4-FFF2-40B4-BE49-F238E27FC236}">
                <a16:creationId xmlns:a16="http://schemas.microsoft.com/office/drawing/2014/main" id="{3717F6B3-27A1-6246-928F-BBD48A3CB0B4}"/>
              </a:ext>
            </a:extLst>
          </p:cNvPr>
          <p:cNvSpPr/>
          <p:nvPr/>
        </p:nvSpPr>
        <p:spPr>
          <a:xfrm>
            <a:off x="4038600" y="300915"/>
            <a:ext cx="4362989" cy="400110"/>
          </a:xfrm>
          <a:prstGeom prst="rect">
            <a:avLst/>
          </a:prstGeom>
          <a:noFill/>
        </p:spPr>
        <p:txBody>
          <a:bodyPr wrap="none" lIns="91440" tIns="45720" rIns="91440" bIns="45720">
            <a:spAutoFit/>
          </a:bodyPr>
          <a:lstStyle/>
          <a:p>
            <a:r>
              <a:rPr lang="tr-TR" sz="2000" b="1" dirty="0"/>
              <a:t>Ünite 1: AİLE, OKUL VE TOPLUM HAYATI</a:t>
            </a:r>
            <a:endParaRPr lang="tr-TR" sz="2800" dirty="0"/>
          </a:p>
        </p:txBody>
      </p:sp>
    </p:spTree>
    <p:extLst>
      <p:ext uri="{BB962C8B-B14F-4D97-AF65-F5344CB8AC3E}">
        <p14:creationId xmlns:p14="http://schemas.microsoft.com/office/powerpoint/2010/main" val="4081551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16</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62294" y="1037988"/>
            <a:ext cx="10515600" cy="5016758"/>
          </a:xfrm>
          <a:prstGeom prst="rect">
            <a:avLst/>
          </a:prstGeom>
          <a:noFill/>
        </p:spPr>
        <p:txBody>
          <a:bodyPr wrap="square" rtlCol="0">
            <a:spAutoFit/>
          </a:bodyPr>
          <a:lstStyle/>
          <a:p>
            <a:pPr marL="342900" lvl="0" indent="-342900">
              <a:buFont typeface="+mj-lt"/>
              <a:buAutoNum type="arabicPeriod"/>
            </a:pPr>
            <a:r>
              <a:rPr lang="tr-TR" sz="2000" dirty="0"/>
              <a:t>“Yakın Çevremiz” ünitesinde geçen kavramların anlam bilgisi</a:t>
            </a:r>
          </a:p>
          <a:p>
            <a:pPr marL="342900" lvl="0" indent="-342900">
              <a:buFont typeface="+mj-lt"/>
              <a:buAutoNum type="arabicPeriod"/>
            </a:pPr>
            <a:r>
              <a:rPr lang="tr-TR" sz="2000" dirty="0"/>
              <a:t>Yakın çevreyi tanıyabilme</a:t>
            </a:r>
          </a:p>
          <a:p>
            <a:pPr marL="342900" lvl="0" indent="-342900">
              <a:buFont typeface="+mj-lt"/>
              <a:buAutoNum type="arabicPeriod"/>
            </a:pPr>
            <a:r>
              <a:rPr lang="tr-TR" sz="2000" dirty="0"/>
              <a:t>Yakın çevreyi tanımanın önemini kavrayabilme</a:t>
            </a:r>
          </a:p>
          <a:p>
            <a:pPr marL="342900" lvl="0" indent="-342900">
              <a:buFont typeface="+mj-lt"/>
              <a:buAutoNum type="arabicPeriod"/>
            </a:pPr>
            <a:r>
              <a:rPr lang="tr-TR" sz="2000" dirty="0"/>
              <a:t>Adres bilgisi</a:t>
            </a:r>
          </a:p>
          <a:p>
            <a:pPr marL="342900" lvl="0" indent="-342900">
              <a:buFont typeface="+mj-lt"/>
              <a:buAutoNum type="arabicPeriod"/>
            </a:pPr>
            <a:r>
              <a:rPr lang="tr-TR" sz="2000" dirty="0"/>
              <a:t>Adres ile ilgili bilgileri kullanabilme</a:t>
            </a:r>
          </a:p>
          <a:p>
            <a:pPr marL="342900" lvl="0" indent="-342900">
              <a:buFont typeface="+mj-lt"/>
              <a:buAutoNum type="arabicPeriod"/>
            </a:pPr>
            <a:r>
              <a:rPr lang="tr-TR" sz="2000" dirty="0"/>
              <a:t>Yön bilgisi</a:t>
            </a:r>
          </a:p>
          <a:p>
            <a:pPr marL="342900" lvl="0" indent="-342900">
              <a:buFont typeface="+mj-lt"/>
              <a:buAutoNum type="arabicPeriod"/>
            </a:pPr>
            <a:r>
              <a:rPr lang="tr-TR" sz="2000" dirty="0"/>
              <a:t>Yön bulma yöntemleri bilgisi</a:t>
            </a:r>
          </a:p>
          <a:p>
            <a:pPr marL="342900" lvl="0" indent="-342900">
              <a:buFont typeface="+mj-lt"/>
              <a:buAutoNum type="arabicPeriod"/>
            </a:pPr>
            <a:r>
              <a:rPr lang="tr-TR" sz="2000" dirty="0"/>
              <a:t>Yön bulabilme</a:t>
            </a:r>
          </a:p>
          <a:p>
            <a:pPr marL="342900" lvl="0" indent="-342900">
              <a:buFont typeface="+mj-lt"/>
              <a:buAutoNum type="arabicPeriod"/>
            </a:pPr>
            <a:r>
              <a:rPr lang="tr-TR" sz="2000" dirty="0"/>
              <a:t>Kroki bilgisi</a:t>
            </a:r>
          </a:p>
          <a:p>
            <a:pPr marL="342900" lvl="0" indent="-342900">
              <a:buFont typeface="+mj-lt"/>
              <a:buAutoNum type="arabicPeriod"/>
            </a:pPr>
            <a:r>
              <a:rPr lang="tr-TR" sz="2000" dirty="0"/>
              <a:t>Krokinin yararlarını kavrayabilme</a:t>
            </a:r>
          </a:p>
          <a:p>
            <a:pPr marL="342900" lvl="0" indent="-342900">
              <a:buFont typeface="+mj-lt"/>
              <a:buAutoNum type="arabicPeriod"/>
            </a:pPr>
            <a:r>
              <a:rPr lang="tr-TR" sz="2000" dirty="0"/>
              <a:t>Kroki çizebilme</a:t>
            </a:r>
          </a:p>
          <a:p>
            <a:pPr marL="342900" lvl="0" indent="-342900">
              <a:buFont typeface="+mj-lt"/>
              <a:buAutoNum type="arabicPeriod"/>
            </a:pPr>
            <a:r>
              <a:rPr lang="tr-TR" sz="2000" dirty="0"/>
              <a:t>Ölçek çeşitleri bilgisi</a:t>
            </a:r>
          </a:p>
          <a:p>
            <a:pPr marL="342900" lvl="0" indent="-342900">
              <a:buFont typeface="+mj-lt"/>
              <a:buAutoNum type="arabicPeriod"/>
            </a:pPr>
            <a:r>
              <a:rPr lang="tr-TR" sz="2000" dirty="0"/>
              <a:t>Plan bilgisi</a:t>
            </a:r>
          </a:p>
          <a:p>
            <a:pPr marL="342900" lvl="0" indent="-342900">
              <a:buFont typeface="+mj-lt"/>
              <a:buAutoNum type="arabicPeriod"/>
            </a:pPr>
            <a:r>
              <a:rPr lang="tr-TR" sz="2000" dirty="0"/>
              <a:t>Planın kullanım alanlarını kavrayabilme</a:t>
            </a:r>
          </a:p>
          <a:p>
            <a:pPr marL="342900" lvl="0" indent="-342900">
              <a:buFont typeface="+mj-lt"/>
              <a:buAutoNum type="arabicPeriod"/>
            </a:pPr>
            <a:r>
              <a:rPr lang="tr-TR" sz="2000" dirty="0"/>
              <a:t>Sınıf planını yapabilme</a:t>
            </a:r>
          </a:p>
          <a:p>
            <a:pPr marL="342900" lvl="0" indent="-342900">
              <a:buFont typeface="+mj-lt"/>
              <a:buAutoNum type="arabicPeriod"/>
            </a:pPr>
            <a:r>
              <a:rPr lang="tr-TR" sz="2000" dirty="0"/>
              <a:t>Ölçek ve planın önemini kavrayabilme</a:t>
            </a:r>
          </a:p>
        </p:txBody>
      </p:sp>
      <p:sp>
        <p:nvSpPr>
          <p:cNvPr id="6" name="Dikdörtgen 5">
            <a:extLst>
              <a:ext uri="{FF2B5EF4-FFF2-40B4-BE49-F238E27FC236}">
                <a16:creationId xmlns:a16="http://schemas.microsoft.com/office/drawing/2014/main" id="{3717F6B3-27A1-6246-928F-BBD48A3CB0B4}"/>
              </a:ext>
            </a:extLst>
          </p:cNvPr>
          <p:cNvSpPr/>
          <p:nvPr/>
        </p:nvSpPr>
        <p:spPr>
          <a:xfrm>
            <a:off x="4162168" y="274719"/>
            <a:ext cx="3435171" cy="461665"/>
          </a:xfrm>
          <a:prstGeom prst="rect">
            <a:avLst/>
          </a:prstGeom>
          <a:noFill/>
        </p:spPr>
        <p:txBody>
          <a:bodyPr wrap="none" lIns="91440" tIns="45720" rIns="91440" bIns="45720">
            <a:spAutoFit/>
          </a:bodyPr>
          <a:lstStyle/>
          <a:p>
            <a:r>
              <a:rPr lang="tr-TR" sz="2400" dirty="0"/>
              <a:t>ÜNİTE 2: YAKIN ÇEVREMİZ</a:t>
            </a:r>
          </a:p>
        </p:txBody>
      </p:sp>
    </p:spTree>
    <p:extLst>
      <p:ext uri="{BB962C8B-B14F-4D97-AF65-F5344CB8AC3E}">
        <p14:creationId xmlns:p14="http://schemas.microsoft.com/office/powerpoint/2010/main" val="2364491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17</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17708" y="1166842"/>
            <a:ext cx="10515600" cy="4524315"/>
          </a:xfrm>
          <a:prstGeom prst="rect">
            <a:avLst/>
          </a:prstGeom>
          <a:noFill/>
        </p:spPr>
        <p:txBody>
          <a:bodyPr wrap="square" rtlCol="0">
            <a:spAutoFit/>
          </a:bodyPr>
          <a:lstStyle/>
          <a:p>
            <a:pPr marL="342900" lvl="0" indent="-342900">
              <a:buFont typeface="+mj-lt"/>
              <a:buAutoNum type="arabicPeriod"/>
            </a:pPr>
            <a:r>
              <a:rPr lang="tr-TR" dirty="0"/>
              <a:t>İlimiz ve Bölgemizi Tanıyalım” ünitesinde geçen kavramların anlam bilgisi</a:t>
            </a:r>
          </a:p>
          <a:p>
            <a:pPr marL="342900" lvl="0" indent="-342900">
              <a:buFont typeface="+mj-lt"/>
              <a:buAutoNum type="arabicPeriod"/>
            </a:pPr>
            <a:r>
              <a:rPr lang="tr-TR" dirty="0"/>
              <a:t>Harita çeşitleri bilgisi</a:t>
            </a:r>
          </a:p>
          <a:p>
            <a:pPr marL="342900" lvl="0" indent="-342900">
              <a:buFont typeface="+mj-lt"/>
              <a:buAutoNum type="arabicPeriod"/>
            </a:pPr>
            <a:r>
              <a:rPr lang="tr-TR" dirty="0"/>
              <a:t>Harita okumayla ilgili işaretler bilgisi</a:t>
            </a:r>
          </a:p>
          <a:p>
            <a:pPr marL="342900" lvl="0" indent="-342900">
              <a:buFont typeface="+mj-lt"/>
              <a:buAutoNum type="arabicPeriod"/>
            </a:pPr>
            <a:r>
              <a:rPr lang="tr-TR" dirty="0"/>
              <a:t>Haritalardan yararlanmanın önemini kavrayabilme</a:t>
            </a:r>
          </a:p>
          <a:p>
            <a:pPr marL="342900" lvl="0" indent="-342900">
              <a:buFont typeface="+mj-lt"/>
              <a:buAutoNum type="arabicPeriod"/>
            </a:pPr>
            <a:r>
              <a:rPr lang="tr-TR" dirty="0"/>
              <a:t>Haritada yön bilgisi</a:t>
            </a:r>
          </a:p>
          <a:p>
            <a:pPr marL="342900" lvl="0" indent="-342900">
              <a:buFont typeface="+mj-lt"/>
              <a:buAutoNum type="arabicPeriod"/>
            </a:pPr>
            <a:r>
              <a:rPr lang="tr-TR" dirty="0"/>
              <a:t>Atlas kullanım bilgisi</a:t>
            </a:r>
          </a:p>
          <a:p>
            <a:pPr marL="342900" lvl="0" indent="-342900">
              <a:buFont typeface="+mj-lt"/>
              <a:buAutoNum type="arabicPeriod"/>
            </a:pPr>
            <a:r>
              <a:rPr lang="tr-TR" dirty="0"/>
              <a:t>Atlastan yararlanmanın önemini kavrayabilme</a:t>
            </a:r>
          </a:p>
          <a:p>
            <a:pPr marL="342900" lvl="0" indent="-342900">
              <a:buFont typeface="+mj-lt"/>
              <a:buAutoNum type="arabicPeriod"/>
            </a:pPr>
            <a:r>
              <a:rPr lang="tr-TR" dirty="0"/>
              <a:t>Atlas kullanabilme </a:t>
            </a:r>
          </a:p>
          <a:p>
            <a:pPr marL="342900" lvl="0" indent="-342900">
              <a:buFont typeface="+mj-lt"/>
              <a:buAutoNum type="arabicPeriod"/>
            </a:pPr>
            <a:r>
              <a:rPr lang="tr-TR" dirty="0"/>
              <a:t>Atlas kullanmaya istekli oluş</a:t>
            </a:r>
          </a:p>
          <a:p>
            <a:pPr marL="342900" lvl="0" indent="-342900">
              <a:buFont typeface="+mj-lt"/>
              <a:buAutoNum type="arabicPeriod"/>
            </a:pPr>
            <a:r>
              <a:rPr lang="tr-TR" dirty="0"/>
              <a:t>Yurdumuzun coğrafi bölgelerini tanıyabilme</a:t>
            </a:r>
          </a:p>
          <a:p>
            <a:pPr marL="342900" lvl="0" indent="-342900">
              <a:buFont typeface="+mj-lt"/>
              <a:buAutoNum type="arabicPeriod"/>
            </a:pPr>
            <a:r>
              <a:rPr lang="tr-TR" dirty="0"/>
              <a:t>İlimizin yeryüzü şekillerini tanıyabilme</a:t>
            </a:r>
          </a:p>
          <a:p>
            <a:pPr marL="342900" lvl="0" indent="-342900">
              <a:buFont typeface="+mj-lt"/>
              <a:buAutoNum type="arabicPeriod"/>
            </a:pPr>
            <a:r>
              <a:rPr lang="tr-TR" dirty="0"/>
              <a:t>Bölgemizin yeryüzü şekillerini tanıyabilme</a:t>
            </a:r>
          </a:p>
          <a:p>
            <a:pPr marL="342900" lvl="0" indent="-342900">
              <a:buFont typeface="+mj-lt"/>
              <a:buAutoNum type="arabicPeriod"/>
            </a:pPr>
            <a:r>
              <a:rPr lang="tr-TR" dirty="0"/>
              <a:t>İlimizin bulunduğu bölgenin iklimini tanıyabilme</a:t>
            </a:r>
          </a:p>
          <a:p>
            <a:pPr marL="342900" lvl="0" indent="-342900">
              <a:buFont typeface="+mj-lt"/>
              <a:buAutoNum type="arabicPeriod"/>
            </a:pPr>
            <a:r>
              <a:rPr lang="tr-TR" dirty="0"/>
              <a:t>İlimizin bulunduğu bölgenin bitki örtüsünü tanıyabilme</a:t>
            </a:r>
          </a:p>
          <a:p>
            <a:pPr marL="342900" lvl="0" indent="-342900">
              <a:buFont typeface="+mj-lt"/>
              <a:buAutoNum type="arabicPeriod"/>
            </a:pPr>
            <a:r>
              <a:rPr lang="tr-TR" dirty="0"/>
              <a:t>İlimizin akarsularını tanıyabilme</a:t>
            </a:r>
          </a:p>
          <a:p>
            <a:pPr marL="342900" lvl="0" indent="-342900">
              <a:buFont typeface="+mj-lt"/>
              <a:buAutoNum type="arabicPeriod"/>
            </a:pPr>
            <a:r>
              <a:rPr lang="tr-TR" dirty="0"/>
              <a:t>Bölgemizin akarsularını tanıyabilme</a:t>
            </a:r>
          </a:p>
        </p:txBody>
      </p:sp>
      <p:sp>
        <p:nvSpPr>
          <p:cNvPr id="6" name="Dikdörtgen 5">
            <a:extLst>
              <a:ext uri="{FF2B5EF4-FFF2-40B4-BE49-F238E27FC236}">
                <a16:creationId xmlns:a16="http://schemas.microsoft.com/office/drawing/2014/main" id="{3717F6B3-27A1-6246-928F-BBD48A3CB0B4}"/>
              </a:ext>
            </a:extLst>
          </p:cNvPr>
          <p:cNvSpPr/>
          <p:nvPr/>
        </p:nvSpPr>
        <p:spPr>
          <a:xfrm>
            <a:off x="4162168" y="464914"/>
            <a:ext cx="4026680" cy="369332"/>
          </a:xfrm>
          <a:prstGeom prst="rect">
            <a:avLst/>
          </a:prstGeom>
          <a:noFill/>
        </p:spPr>
        <p:txBody>
          <a:bodyPr wrap="none" lIns="91440" tIns="45720" rIns="91440" bIns="45720">
            <a:spAutoFit/>
          </a:bodyPr>
          <a:lstStyle/>
          <a:p>
            <a:r>
              <a:rPr lang="tr-TR" dirty="0"/>
              <a:t>ÜNİTE 3 İLİMİZ VE BÖLGEMİZİ TANIYALIM</a:t>
            </a:r>
          </a:p>
        </p:txBody>
      </p:sp>
    </p:spTree>
    <p:extLst>
      <p:ext uri="{BB962C8B-B14F-4D97-AF65-F5344CB8AC3E}">
        <p14:creationId xmlns:p14="http://schemas.microsoft.com/office/powerpoint/2010/main" val="840037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18</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17708" y="1166842"/>
            <a:ext cx="10515600" cy="4524315"/>
          </a:xfrm>
          <a:prstGeom prst="rect">
            <a:avLst/>
          </a:prstGeom>
          <a:noFill/>
        </p:spPr>
        <p:txBody>
          <a:bodyPr wrap="square" rtlCol="0">
            <a:spAutoFit/>
          </a:bodyPr>
          <a:lstStyle/>
          <a:p>
            <a:pPr marL="342900" lvl="0" indent="-342900">
              <a:buFont typeface="+mj-lt"/>
              <a:buAutoNum type="arabicPeriod" startAt="17"/>
            </a:pPr>
            <a:r>
              <a:rPr lang="tr-TR" dirty="0"/>
              <a:t>İlimizin göllerini tanıyabilme</a:t>
            </a:r>
          </a:p>
          <a:p>
            <a:pPr marL="342900" lvl="0" indent="-342900">
              <a:buFont typeface="+mj-lt"/>
              <a:buAutoNum type="arabicPeriod" startAt="17"/>
            </a:pPr>
            <a:r>
              <a:rPr lang="tr-TR" dirty="0"/>
              <a:t>Bölgemizin göllerini tanıyabilme</a:t>
            </a:r>
          </a:p>
          <a:p>
            <a:pPr marL="342900" lvl="0" indent="-342900">
              <a:buFont typeface="+mj-lt"/>
              <a:buAutoNum type="arabicPeriod" startAt="17"/>
            </a:pPr>
            <a:r>
              <a:rPr lang="tr-TR" dirty="0"/>
              <a:t>İlimizin nüfus ve yerleşim birimlerini tanıyabilme</a:t>
            </a:r>
          </a:p>
          <a:p>
            <a:pPr marL="342900" lvl="0" indent="-342900">
              <a:buFont typeface="+mj-lt"/>
              <a:buAutoNum type="arabicPeriod" startAt="17"/>
            </a:pPr>
            <a:r>
              <a:rPr lang="tr-TR" dirty="0"/>
              <a:t>Bölgemizin nüfus ve yerleşim birimlerini tanıyabilme</a:t>
            </a:r>
          </a:p>
          <a:p>
            <a:pPr marL="342900" lvl="0" indent="-342900">
              <a:buFont typeface="+mj-lt"/>
              <a:buAutoNum type="arabicPeriod" startAt="17"/>
            </a:pPr>
            <a:r>
              <a:rPr lang="tr-TR" dirty="0"/>
              <a:t>İlimizde ekonomik hayatı oluşturan alanları tanıyabilme</a:t>
            </a:r>
          </a:p>
          <a:p>
            <a:pPr marL="342900" lvl="0" indent="-342900">
              <a:buFont typeface="+mj-lt"/>
              <a:buAutoNum type="arabicPeriod" startAt="17"/>
            </a:pPr>
            <a:r>
              <a:rPr lang="tr-TR" dirty="0"/>
              <a:t>Bölgemizde ekonomik hayatı oluşturan alanları tanıyabilme</a:t>
            </a:r>
          </a:p>
          <a:p>
            <a:pPr marL="342900" lvl="0" indent="-342900">
              <a:buFont typeface="+mj-lt"/>
              <a:buAutoNum type="arabicPeriod" startAt="17"/>
            </a:pPr>
            <a:r>
              <a:rPr lang="tr-TR" dirty="0"/>
              <a:t>İlimizde yaşanmış önemli tarihi olaylar bilgisi</a:t>
            </a:r>
          </a:p>
          <a:p>
            <a:pPr marL="342900" lvl="0" indent="-342900">
              <a:buFont typeface="+mj-lt"/>
              <a:buAutoNum type="arabicPeriod" startAt="17"/>
            </a:pPr>
            <a:r>
              <a:rPr lang="tr-TR" dirty="0"/>
              <a:t>İlimizi ve bölgemizi gösteren haritayı okuyabilme</a:t>
            </a:r>
          </a:p>
          <a:p>
            <a:pPr marL="342900" lvl="0" indent="-342900">
              <a:buFont typeface="+mj-lt"/>
              <a:buAutoNum type="arabicPeriod" startAt="17"/>
            </a:pPr>
            <a:r>
              <a:rPr lang="tr-TR" dirty="0"/>
              <a:t>İlimizin bulunduğu çevrenin korunması ve güzelleştirilmesinin önemini kavrayabilme</a:t>
            </a:r>
          </a:p>
          <a:p>
            <a:pPr marL="342900" lvl="0" indent="-342900">
              <a:buFont typeface="+mj-lt"/>
              <a:buAutoNum type="arabicPeriod" startAt="17"/>
            </a:pPr>
            <a:r>
              <a:rPr lang="tr-TR" dirty="0"/>
              <a:t>İlimizin bulunduğu çevrenin korunması ve güzelleştirilmesi için yapılan faaliyetlere katılmaktan zevk alış</a:t>
            </a:r>
          </a:p>
          <a:p>
            <a:pPr marL="342900" lvl="0" indent="-342900">
              <a:buFont typeface="+mj-lt"/>
              <a:buAutoNum type="arabicPeriod" startAt="17"/>
            </a:pPr>
            <a:r>
              <a:rPr lang="tr-TR" dirty="0"/>
              <a:t>Bölgemizin bulunduğu çevrenin korunması ve güzelleştirilmesinin önemini kavrayabilme</a:t>
            </a:r>
          </a:p>
          <a:p>
            <a:pPr marL="342900" lvl="0" indent="-342900">
              <a:buFont typeface="+mj-lt"/>
              <a:buAutoNum type="arabicPeriod" startAt="17"/>
            </a:pPr>
            <a:r>
              <a:rPr lang="tr-TR" dirty="0"/>
              <a:t>Bölgemizin bulunduğu çevrenin korunması ve güzelleştirilmesi için yapılan faaliyetlere katılmaktan zevk alış</a:t>
            </a:r>
          </a:p>
          <a:p>
            <a:pPr marL="342900" lvl="0" indent="-342900">
              <a:buFont typeface="+mj-lt"/>
              <a:buAutoNum type="arabicPeriod" startAt="17"/>
            </a:pPr>
            <a:r>
              <a:rPr lang="tr-TR" dirty="0"/>
              <a:t>Ormanları korumanın önemini kavrayabilme</a:t>
            </a:r>
          </a:p>
          <a:p>
            <a:pPr marL="342900" lvl="0" indent="-342900">
              <a:buFont typeface="+mj-lt"/>
              <a:buAutoNum type="arabicPeriod" startAt="17"/>
            </a:pPr>
            <a:r>
              <a:rPr lang="tr-TR" dirty="0"/>
              <a:t>Ağaç ekme çalışmalarına katılmaya gönüllü oluş</a:t>
            </a:r>
          </a:p>
          <a:p>
            <a:pPr marL="342900" lvl="0" indent="-342900">
              <a:buFont typeface="+mj-lt"/>
              <a:buAutoNum type="arabicPeriod" startAt="17"/>
            </a:pPr>
            <a:r>
              <a:rPr lang="tr-TR" dirty="0"/>
              <a:t>Doğal parklarımızın önemini kavrayabilme</a:t>
            </a:r>
          </a:p>
          <a:p>
            <a:pPr marL="342900" lvl="0" indent="-342900">
              <a:buFont typeface="+mj-lt"/>
              <a:buAutoNum type="arabicPeriod" startAt="17"/>
            </a:pPr>
            <a:r>
              <a:rPr lang="tr-TR" dirty="0"/>
              <a:t>Tarihi eserlerimizin önemini kavrayabilme</a:t>
            </a:r>
          </a:p>
        </p:txBody>
      </p:sp>
      <p:sp>
        <p:nvSpPr>
          <p:cNvPr id="6" name="Dikdörtgen 5">
            <a:extLst>
              <a:ext uri="{FF2B5EF4-FFF2-40B4-BE49-F238E27FC236}">
                <a16:creationId xmlns:a16="http://schemas.microsoft.com/office/drawing/2014/main" id="{3717F6B3-27A1-6246-928F-BBD48A3CB0B4}"/>
              </a:ext>
            </a:extLst>
          </p:cNvPr>
          <p:cNvSpPr/>
          <p:nvPr/>
        </p:nvSpPr>
        <p:spPr>
          <a:xfrm>
            <a:off x="4162168" y="464914"/>
            <a:ext cx="4026680" cy="369332"/>
          </a:xfrm>
          <a:prstGeom prst="rect">
            <a:avLst/>
          </a:prstGeom>
          <a:noFill/>
        </p:spPr>
        <p:txBody>
          <a:bodyPr wrap="none" lIns="91440" tIns="45720" rIns="91440" bIns="45720">
            <a:spAutoFit/>
          </a:bodyPr>
          <a:lstStyle/>
          <a:p>
            <a:r>
              <a:rPr lang="tr-TR" dirty="0"/>
              <a:t>ÜNİTE 3 İLİMİZ VE BÖLGEMİZİ TANIYALIM</a:t>
            </a:r>
          </a:p>
        </p:txBody>
      </p:sp>
    </p:spTree>
    <p:extLst>
      <p:ext uri="{BB962C8B-B14F-4D97-AF65-F5344CB8AC3E}">
        <p14:creationId xmlns:p14="http://schemas.microsoft.com/office/powerpoint/2010/main" val="1804518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19</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917708" y="1166842"/>
            <a:ext cx="10515600" cy="4524315"/>
          </a:xfrm>
          <a:prstGeom prst="rect">
            <a:avLst/>
          </a:prstGeom>
          <a:noFill/>
        </p:spPr>
        <p:txBody>
          <a:bodyPr wrap="square" rtlCol="0">
            <a:spAutoFit/>
          </a:bodyPr>
          <a:lstStyle/>
          <a:p>
            <a:pPr marL="342900" lvl="0" indent="-342900">
              <a:buFont typeface="+mj-lt"/>
              <a:buAutoNum type="arabicPeriod"/>
            </a:pPr>
            <a:r>
              <a:rPr lang="tr-TR" dirty="0"/>
              <a:t>“Tarih, İlk Yurdumuz ve Tarihte Anadolu” ünitesinde geçen kavramların anlam bilgisi</a:t>
            </a:r>
          </a:p>
          <a:p>
            <a:pPr marL="342900" lvl="0" indent="-342900">
              <a:buFont typeface="+mj-lt"/>
              <a:buAutoNum type="arabicPeriod"/>
            </a:pPr>
            <a:r>
              <a:rPr lang="tr-TR" dirty="0"/>
              <a:t>Tarihin konusu bilgisi</a:t>
            </a:r>
          </a:p>
          <a:p>
            <a:pPr marL="342900" lvl="0" indent="-342900">
              <a:buFont typeface="+mj-lt"/>
              <a:buAutoNum type="arabicPeriod"/>
            </a:pPr>
            <a:r>
              <a:rPr lang="tr-TR" dirty="0"/>
              <a:t>Tarih öğrenmenin gerekliliğini kavrayabilme</a:t>
            </a:r>
          </a:p>
          <a:p>
            <a:pPr marL="342900" lvl="0" indent="-342900">
              <a:buFont typeface="+mj-lt"/>
              <a:buAutoNum type="arabicPeriod"/>
            </a:pPr>
            <a:r>
              <a:rPr lang="tr-TR" dirty="0"/>
              <a:t>Tarihte zaman ile ilgili kısaltmalar bilgisi</a:t>
            </a:r>
          </a:p>
          <a:p>
            <a:pPr marL="342900" lvl="0" indent="-342900">
              <a:buFont typeface="+mj-lt"/>
              <a:buAutoNum type="arabicPeriod"/>
            </a:pPr>
            <a:r>
              <a:rPr lang="tr-TR" dirty="0"/>
              <a:t>Takvim ile ilgili sınıflamalar bilgisi</a:t>
            </a:r>
          </a:p>
          <a:p>
            <a:pPr marL="342900" lvl="0" indent="-342900">
              <a:buFont typeface="+mj-lt"/>
              <a:buAutoNum type="arabicPeriod"/>
            </a:pPr>
            <a:r>
              <a:rPr lang="tr-TR" dirty="0"/>
              <a:t>Tarihin başlangıç bilgisi</a:t>
            </a:r>
          </a:p>
          <a:p>
            <a:pPr marL="342900" lvl="0" indent="-342900">
              <a:buFont typeface="+mj-lt"/>
              <a:buAutoNum type="arabicPeriod"/>
            </a:pPr>
            <a:r>
              <a:rPr lang="tr-TR" dirty="0"/>
              <a:t>Tarihin çağları ile sınıflamalar bilgisi</a:t>
            </a:r>
          </a:p>
          <a:p>
            <a:pPr marL="342900" lvl="0" indent="-342900">
              <a:buFont typeface="+mj-lt"/>
              <a:buAutoNum type="arabicPeriod"/>
            </a:pPr>
            <a:r>
              <a:rPr lang="tr-TR" dirty="0"/>
              <a:t>Türklerin ilk yurdu ve göçlerle ilgili olgular bilgisi</a:t>
            </a:r>
          </a:p>
          <a:p>
            <a:pPr marL="342900" lvl="0" indent="-342900">
              <a:buFont typeface="+mj-lt"/>
              <a:buAutoNum type="arabicPeriod"/>
            </a:pPr>
            <a:r>
              <a:rPr lang="tr-TR" dirty="0"/>
              <a:t>Türklerin ilk yurdu ve göçlerle ilgili olguları açıklayabilme</a:t>
            </a:r>
          </a:p>
          <a:p>
            <a:pPr marL="342900" lvl="0" indent="-342900">
              <a:buFont typeface="+mj-lt"/>
              <a:buAutoNum type="arabicPeriod"/>
            </a:pPr>
            <a:r>
              <a:rPr lang="tr-TR" dirty="0"/>
              <a:t>İlk yurtta kurulan Türk devletlerini tanıyabilme</a:t>
            </a:r>
          </a:p>
          <a:p>
            <a:pPr marL="342900" lvl="0" indent="-342900">
              <a:buFont typeface="+mj-lt"/>
              <a:buAutoNum type="arabicPeriod"/>
            </a:pPr>
            <a:r>
              <a:rPr lang="tr-TR" dirty="0"/>
              <a:t>İlk yurtta kurulan Türk devletlerindeki uygarlığın özellikleri bilgisi</a:t>
            </a:r>
          </a:p>
          <a:p>
            <a:pPr marL="342900" lvl="0" indent="-342900">
              <a:buFont typeface="+mj-lt"/>
              <a:buAutoNum type="arabicPeriod"/>
            </a:pPr>
            <a:r>
              <a:rPr lang="tr-TR" dirty="0"/>
              <a:t>İlk Çağ Anadolu Uygarlıklarını tanıyabilme</a:t>
            </a:r>
          </a:p>
          <a:p>
            <a:pPr marL="342900" lvl="0" indent="-342900">
              <a:buFont typeface="+mj-lt"/>
              <a:buAutoNum type="arabicPeriod"/>
            </a:pPr>
            <a:r>
              <a:rPr lang="tr-TR" dirty="0"/>
              <a:t>Anadolu’da ki kültür ve uygarlığın özellikleri bilgisi</a:t>
            </a:r>
          </a:p>
          <a:p>
            <a:pPr marL="342900" lvl="0" indent="-342900">
              <a:buFont typeface="+mj-lt"/>
              <a:buAutoNum type="arabicPeriod"/>
            </a:pPr>
            <a:r>
              <a:rPr lang="tr-TR" dirty="0"/>
              <a:t>Çevre uygarlıkların Anadolu’ya etkilerini kavrayabilme</a:t>
            </a:r>
          </a:p>
          <a:p>
            <a:pPr marL="342900" lvl="0" indent="-342900">
              <a:buFont typeface="+mj-lt"/>
              <a:buAutoNum type="arabicPeriod"/>
            </a:pPr>
            <a:r>
              <a:rPr lang="tr-TR" dirty="0"/>
              <a:t>Tarihi eserleri korumanın önemini kavrayabilme</a:t>
            </a:r>
          </a:p>
          <a:p>
            <a:pPr marL="342900" lvl="0" indent="-342900">
              <a:buFont typeface="+mj-lt"/>
              <a:buAutoNum type="arabicPeriod"/>
            </a:pPr>
            <a:r>
              <a:rPr lang="tr-TR" dirty="0"/>
              <a:t>“Tarih, İlk Yurdumuz ve Tarihte Anadolu” ünitesiyle ilgili haritaları okuyabilme</a:t>
            </a:r>
          </a:p>
        </p:txBody>
      </p:sp>
      <p:sp>
        <p:nvSpPr>
          <p:cNvPr id="6" name="Dikdörtgen 5">
            <a:extLst>
              <a:ext uri="{FF2B5EF4-FFF2-40B4-BE49-F238E27FC236}">
                <a16:creationId xmlns:a16="http://schemas.microsoft.com/office/drawing/2014/main" id="{3717F6B3-27A1-6246-928F-BBD48A3CB0B4}"/>
              </a:ext>
            </a:extLst>
          </p:cNvPr>
          <p:cNvSpPr/>
          <p:nvPr/>
        </p:nvSpPr>
        <p:spPr>
          <a:xfrm>
            <a:off x="3581400" y="464914"/>
            <a:ext cx="5300554" cy="369332"/>
          </a:xfrm>
          <a:prstGeom prst="rect">
            <a:avLst/>
          </a:prstGeom>
          <a:noFill/>
        </p:spPr>
        <p:txBody>
          <a:bodyPr wrap="none" lIns="91440" tIns="45720" rIns="91440" bIns="45720">
            <a:spAutoFit/>
          </a:bodyPr>
          <a:lstStyle/>
          <a:p>
            <a:r>
              <a:rPr lang="tr-TR" dirty="0"/>
              <a:t>ÜNİTE 4: TARİH, İLK YURDUMUZ VE TARİHTE ANADOLU</a:t>
            </a:r>
          </a:p>
        </p:txBody>
      </p:sp>
    </p:spTree>
    <p:extLst>
      <p:ext uri="{BB962C8B-B14F-4D97-AF65-F5344CB8AC3E}">
        <p14:creationId xmlns:p14="http://schemas.microsoft.com/office/powerpoint/2010/main" val="1572938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0C250E1-8941-2048-A771-FF2C057269D4}"/>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44A67B5B-E18E-9340-8000-14F58EA90952}"/>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B999E9DD-F30B-324E-AFDD-878EBED10A85}"/>
              </a:ext>
            </a:extLst>
          </p:cNvPr>
          <p:cNvSpPr>
            <a:spLocks noGrp="1"/>
          </p:cNvSpPr>
          <p:nvPr>
            <p:ph type="sldNum" sz="quarter" idx="12"/>
          </p:nvPr>
        </p:nvSpPr>
        <p:spPr/>
        <p:txBody>
          <a:bodyPr/>
          <a:lstStyle/>
          <a:p>
            <a:fld id="{41F33D86-CA8C-924C-8D4E-0FCA5BB2FA17}" type="slidenum">
              <a:rPr lang="tr-TR" smtClean="0"/>
              <a:t>2</a:t>
            </a:fld>
            <a:endParaRPr lang="tr-TR"/>
          </a:p>
        </p:txBody>
      </p:sp>
      <p:graphicFrame>
        <p:nvGraphicFramePr>
          <p:cNvPr id="5" name="Diyagram 4">
            <a:extLst>
              <a:ext uri="{FF2B5EF4-FFF2-40B4-BE49-F238E27FC236}">
                <a16:creationId xmlns:a16="http://schemas.microsoft.com/office/drawing/2014/main" id="{410DB6AC-D019-FD43-BD10-B2EB0CA72BA8}"/>
              </a:ext>
            </a:extLst>
          </p:cNvPr>
          <p:cNvGraphicFramePr/>
          <p:nvPr>
            <p:extLst>
              <p:ext uri="{D42A27DB-BD31-4B8C-83A1-F6EECF244321}">
                <p14:modId xmlns:p14="http://schemas.microsoft.com/office/powerpoint/2010/main" val="124680859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7215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p:txBody>
          <a:bodyPr/>
          <a:lstStyle/>
          <a:p>
            <a:fld id="{41F33D86-CA8C-924C-8D4E-0FCA5BB2FA17}" type="slidenum">
              <a:rPr lang="tr-TR" smtClean="0"/>
              <a:t>20</a:t>
            </a:fld>
            <a:endParaRPr lang="tr-TR"/>
          </a:p>
        </p:txBody>
      </p:sp>
      <p:sp>
        <p:nvSpPr>
          <p:cNvPr id="6" name="Dikdörtgen 5">
            <a:extLst>
              <a:ext uri="{FF2B5EF4-FFF2-40B4-BE49-F238E27FC236}">
                <a16:creationId xmlns:a16="http://schemas.microsoft.com/office/drawing/2014/main" id="{5F11657E-F6FF-C747-9BFD-5100F6E0548B}"/>
              </a:ext>
            </a:extLst>
          </p:cNvPr>
          <p:cNvSpPr/>
          <p:nvPr/>
        </p:nvSpPr>
        <p:spPr>
          <a:xfrm>
            <a:off x="838200" y="3013501"/>
            <a:ext cx="10515601" cy="830997"/>
          </a:xfrm>
          <a:prstGeom prst="rect">
            <a:avLst/>
          </a:prstGeom>
          <a:noFill/>
        </p:spPr>
        <p:txBody>
          <a:bodyPr wrap="square" lIns="91440" tIns="45720" rIns="91440" bIns="45720">
            <a:spAutoFit/>
          </a:bodyPr>
          <a:lstStyle/>
          <a:p>
            <a:pPr algn="ctr"/>
            <a:r>
              <a:rPr lang="tr-TR" sz="2400" dirty="0">
                <a:ln w="0"/>
                <a:solidFill>
                  <a:schemeClr val="accent1"/>
                </a:solidFill>
                <a:effectLst>
                  <a:outerShdw blurRad="38100" dist="25400" dir="5400000" algn="ctr" rotWithShape="0">
                    <a:srgbClr val="6E747A">
                      <a:alpha val="43000"/>
                    </a:srgbClr>
                  </a:outerShdw>
                </a:effectLst>
              </a:rPr>
              <a:t>1998 Sosyal Bilgiler Öğretim Programının Analizi – 2 </a:t>
            </a:r>
          </a:p>
          <a:p>
            <a:pPr algn="ctr"/>
            <a:r>
              <a:rPr lang="tr-TR" sz="2400" b="0" cap="none" spc="0" dirty="0">
                <a:ln w="0"/>
                <a:solidFill>
                  <a:schemeClr val="accent1"/>
                </a:solidFill>
                <a:effectLst>
                  <a:outerShdw blurRad="38100" dist="25400" dir="5400000" algn="ctr" rotWithShape="0">
                    <a:srgbClr val="6E747A">
                      <a:alpha val="43000"/>
                    </a:srgbClr>
                  </a:outerShdw>
                </a:effectLst>
              </a:rPr>
              <a:t>Sunumuna ilişkin olarak sormak istediğiniz soru var mıdır?</a:t>
            </a:r>
          </a:p>
        </p:txBody>
      </p:sp>
    </p:spTree>
    <p:extLst>
      <p:ext uri="{BB962C8B-B14F-4D97-AF65-F5344CB8AC3E}">
        <p14:creationId xmlns:p14="http://schemas.microsoft.com/office/powerpoint/2010/main" val="655922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21</a:t>
            </a:fld>
            <a:endParaRPr lang="tr-TR"/>
          </a:p>
        </p:txBody>
      </p:sp>
      <p:sp>
        <p:nvSpPr>
          <p:cNvPr id="6" name="Dikdörtgen 5">
            <a:extLst>
              <a:ext uri="{FF2B5EF4-FFF2-40B4-BE49-F238E27FC236}">
                <a16:creationId xmlns:a16="http://schemas.microsoft.com/office/drawing/2014/main" id="{3717F6B3-27A1-6246-928F-BBD48A3CB0B4}"/>
              </a:ext>
            </a:extLst>
          </p:cNvPr>
          <p:cNvSpPr/>
          <p:nvPr/>
        </p:nvSpPr>
        <p:spPr>
          <a:xfrm>
            <a:off x="4941653" y="377206"/>
            <a:ext cx="1723357" cy="584775"/>
          </a:xfrm>
          <a:prstGeom prst="rect">
            <a:avLst/>
          </a:prstGeom>
          <a:noFill/>
        </p:spPr>
        <p:txBody>
          <a:bodyPr wrap="none" lIns="91440" tIns="45720" rIns="91440" bIns="45720">
            <a:spAutoFit/>
          </a:bodyPr>
          <a:lstStyle/>
          <a:p>
            <a:pPr algn="ctr"/>
            <a:r>
              <a:rPr lang="tr-TR" sz="3200" b="0" cap="none" spc="0" dirty="0">
                <a:ln w="0"/>
                <a:solidFill>
                  <a:schemeClr val="tx1"/>
                </a:solidFill>
                <a:effectLst>
                  <a:outerShdw blurRad="38100" dist="19050" dir="2700000" algn="tl" rotWithShape="0">
                    <a:schemeClr val="dk1">
                      <a:alpha val="40000"/>
                    </a:schemeClr>
                  </a:outerShdw>
                </a:effectLst>
              </a:rPr>
              <a:t>Kaynakça</a:t>
            </a:r>
          </a:p>
        </p:txBody>
      </p:sp>
    </p:spTree>
    <p:extLst>
      <p:ext uri="{BB962C8B-B14F-4D97-AF65-F5344CB8AC3E}">
        <p14:creationId xmlns:p14="http://schemas.microsoft.com/office/powerpoint/2010/main" val="1609173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9EF30C2-29AC-4A0D-BC0A-A679CF113E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Dikdörtgen 5">
            <a:extLst>
              <a:ext uri="{FF2B5EF4-FFF2-40B4-BE49-F238E27FC236}">
                <a16:creationId xmlns:a16="http://schemas.microsoft.com/office/drawing/2014/main" id="{5F11657E-F6FF-C747-9BFD-5100F6E0548B}"/>
              </a:ext>
            </a:extLst>
          </p:cNvPr>
          <p:cNvSpPr/>
          <p:nvPr/>
        </p:nvSpPr>
        <p:spPr>
          <a:xfrm>
            <a:off x="5093520" y="2744662"/>
            <a:ext cx="6589707" cy="2387600"/>
          </a:xfrm>
          <a:prstGeom prst="rect">
            <a:avLst/>
          </a:prstGeom>
        </p:spPr>
        <p:txBody>
          <a:bodyPr vert="horz" lIns="91440" tIns="45720" rIns="91440" bIns="45720" rtlCol="0" anchor="b">
            <a:normAutofit/>
          </a:bodyPr>
          <a:lstStyle/>
          <a:p>
            <a:pPr algn="r">
              <a:lnSpc>
                <a:spcPct val="90000"/>
              </a:lnSpc>
              <a:spcBef>
                <a:spcPct val="0"/>
              </a:spcBef>
              <a:spcAft>
                <a:spcPts val="600"/>
              </a:spcAft>
            </a:pPr>
            <a:r>
              <a:rPr lang="en-US" sz="5100" kern="1200">
                <a:ln w="0"/>
                <a:solidFill>
                  <a:srgbClr val="FFFFFF"/>
                </a:solidFill>
                <a:effectLst>
                  <a:outerShdw blurRad="38100" dist="25400" dir="5400000" algn="ctr" rotWithShape="0">
                    <a:srgbClr val="6E747A">
                      <a:alpha val="43000"/>
                    </a:srgbClr>
                  </a:outerShdw>
                </a:effectLst>
                <a:latin typeface="+mj-lt"/>
                <a:ea typeface="+mj-ea"/>
                <a:cs typeface="+mj-cs"/>
              </a:rPr>
              <a:t>Dinlediğiniz için teşekkürler, sağlıklı günler …</a:t>
            </a:r>
            <a:endParaRPr lang="en-US" sz="5100" b="0" kern="1200" cap="none" spc="0">
              <a:ln w="0"/>
              <a:solidFill>
                <a:srgbClr val="FFFFFF"/>
              </a:solidFill>
              <a:effectLst>
                <a:outerShdw blurRad="38100" dist="25400" dir="5400000" algn="ctr" rotWithShape="0">
                  <a:srgbClr val="6E747A">
                    <a:alpha val="43000"/>
                  </a:srgbClr>
                </a:outerShdw>
              </a:effectLst>
              <a:latin typeface="+mj-lt"/>
              <a:ea typeface="+mj-ea"/>
              <a:cs typeface="+mj-cs"/>
            </a:endParaRPr>
          </a:p>
        </p:txBody>
      </p:sp>
      <p:cxnSp>
        <p:nvCxnSpPr>
          <p:cNvPr id="15" name="Straight Connector 14">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7" name="Freeform: Shape 16">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6"/>
          </a:solidFill>
          <a:ln w="9525" cap="flat">
            <a:noFill/>
            <a:prstDash val="solid"/>
            <a:miter/>
          </a:ln>
        </p:spPr>
        <p:txBody>
          <a:bodyPr rtlCol="0" anchor="ctr"/>
          <a:lstStyle/>
          <a:p>
            <a:endParaRPr lang="en-US" dirty="0"/>
          </a:p>
        </p:txBody>
      </p:sp>
      <p:sp>
        <p:nvSpPr>
          <p:cNvPr id="19" name="Freeform: Shape 18">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Oval 20">
            <a:extLst>
              <a:ext uri="{FF2B5EF4-FFF2-40B4-BE49-F238E27FC236}">
                <a16:creationId xmlns:a16="http://schemas.microsoft.com/office/drawing/2014/main" id="{AD3811F5-514E-49A4-B382-673ED228A4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067AD921-1CEE-4C1B-9AA3-C66D908DD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 name="Veri Yer Tutucusu 1">
            <a:extLst>
              <a:ext uri="{FF2B5EF4-FFF2-40B4-BE49-F238E27FC236}">
                <a16:creationId xmlns:a16="http://schemas.microsoft.com/office/drawing/2014/main" id="{E8EB93C3-DF02-A24A-8868-7B4824DA5EC5}"/>
              </a:ext>
            </a:extLst>
          </p:cNvPr>
          <p:cNvSpPr>
            <a:spLocks noGrp="1"/>
          </p:cNvSpPr>
          <p:nvPr>
            <p:ph type="dt" sz="half" idx="10"/>
          </p:nvPr>
        </p:nvSpPr>
        <p:spPr>
          <a:xfrm>
            <a:off x="838200" y="6356350"/>
            <a:ext cx="2743200" cy="365125"/>
          </a:xfrm>
        </p:spPr>
        <p:txBody>
          <a:bodyPr vert="horz" lIns="91440" tIns="45720" rIns="91440" bIns="45720" rtlCol="0" anchor="ctr">
            <a:normAutofit/>
          </a:bodyPr>
          <a:lstStyle/>
          <a:p>
            <a:pPr>
              <a:spcAft>
                <a:spcPts val="600"/>
              </a:spcAft>
            </a:pPr>
            <a:fld id="{F113F0C4-2CAF-1743-888E-46F79AEC8860}" type="datetime1">
              <a:rPr lang="en-US" smtClean="0"/>
              <a:pPr>
                <a:spcAft>
                  <a:spcPts val="600"/>
                </a:spcAft>
              </a:pPr>
              <a:t>4/24/20</a:t>
            </a:fld>
            <a:endParaRPr lang="en-US"/>
          </a:p>
        </p:txBody>
      </p:sp>
      <p:sp>
        <p:nvSpPr>
          <p:cNvPr id="3" name="Alt Bilgi Yer Tutucusu 2">
            <a:extLst>
              <a:ext uri="{FF2B5EF4-FFF2-40B4-BE49-F238E27FC236}">
                <a16:creationId xmlns:a16="http://schemas.microsoft.com/office/drawing/2014/main" id="{E0B7EDFB-818A-1B45-8F2D-D623B8F3690C}"/>
              </a:ext>
            </a:extLst>
          </p:cNvPr>
          <p:cNvSpPr>
            <a:spLocks noGrp="1"/>
          </p:cNvSpPr>
          <p:nvPr>
            <p:ph type="ftr" sz="quarter" idx="11"/>
          </p:nvPr>
        </p:nvSpPr>
        <p:spPr>
          <a:xfrm>
            <a:off x="5093519" y="6356350"/>
            <a:ext cx="4606401"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2005 Sosyal Bilgiler Öğretim Programı Sunumu - Dr. Serkan Keleşoğlu</a:t>
            </a:r>
          </a:p>
        </p:txBody>
      </p:sp>
      <p:sp>
        <p:nvSpPr>
          <p:cNvPr id="25" name="Arc 24">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Slayt Numarası Yer Tutucusu 3">
            <a:extLst>
              <a:ext uri="{FF2B5EF4-FFF2-40B4-BE49-F238E27FC236}">
                <a16:creationId xmlns:a16="http://schemas.microsoft.com/office/drawing/2014/main" id="{61DA38DD-B633-DF40-9B0D-CC21C45508FB}"/>
              </a:ext>
            </a:extLst>
          </p:cNvPr>
          <p:cNvSpPr>
            <a:spLocks noGrp="1"/>
          </p:cNvSpPr>
          <p:nvPr>
            <p:ph type="sldNum" sz="quarter" idx="12"/>
          </p:nvPr>
        </p:nvSpPr>
        <p:spPr>
          <a:xfrm>
            <a:off x="10208694" y="6356350"/>
            <a:ext cx="1145105" cy="365125"/>
          </a:xfrm>
        </p:spPr>
        <p:txBody>
          <a:bodyPr vert="horz" lIns="91440" tIns="45720" rIns="91440" bIns="45720" rtlCol="0" anchor="ctr">
            <a:normAutofit/>
          </a:bodyPr>
          <a:lstStyle/>
          <a:p>
            <a:pPr>
              <a:spcAft>
                <a:spcPts val="600"/>
              </a:spcAft>
            </a:pPr>
            <a:fld id="{41F33D86-CA8C-924C-8D4E-0FCA5BB2FA17}" type="slidenum">
              <a:rPr lang="en-US">
                <a:solidFill>
                  <a:srgbClr val="FFFFFF"/>
                </a:solidFill>
              </a:rPr>
              <a:pPr>
                <a:spcAft>
                  <a:spcPts val="600"/>
                </a:spcAft>
              </a:pPr>
              <a:t>22</a:t>
            </a:fld>
            <a:endParaRPr lang="en-US">
              <a:solidFill>
                <a:srgbClr val="FFFFFF"/>
              </a:solidFill>
            </a:endParaRPr>
          </a:p>
        </p:txBody>
      </p:sp>
    </p:spTree>
    <p:extLst>
      <p:ext uri="{BB962C8B-B14F-4D97-AF65-F5344CB8AC3E}">
        <p14:creationId xmlns:p14="http://schemas.microsoft.com/office/powerpoint/2010/main" val="338256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3</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568768"/>
            <a:ext cx="10515600" cy="3737946"/>
          </a:xfrm>
          <a:prstGeom prst="rect">
            <a:avLst/>
          </a:prstGeom>
          <a:noFill/>
        </p:spPr>
        <p:txBody>
          <a:bodyPr wrap="square" rtlCol="0">
            <a:spAutoFit/>
          </a:bodyPr>
          <a:lstStyle/>
          <a:p>
            <a:pPr marL="342900" lvl="0" indent="-342900">
              <a:lnSpc>
                <a:spcPct val="150000"/>
              </a:lnSpc>
              <a:buFont typeface="+mj-lt"/>
              <a:buAutoNum type="arabicPeriod"/>
            </a:pPr>
            <a:r>
              <a:rPr lang="tr-TR" sz="2000" dirty="0"/>
              <a:t>Ailesine, milletine, vatanına, Atatürk inkılap ve ilkelerine bağlı, çalışkan, araştırmacı, özverili, erdemli, girişimci, iyi insan, iyi vatandaş olarak yetişirler. </a:t>
            </a:r>
          </a:p>
          <a:p>
            <a:pPr marL="342900" lvl="0" indent="-342900">
              <a:lnSpc>
                <a:spcPct val="150000"/>
              </a:lnSpc>
              <a:buFont typeface="+mj-lt"/>
              <a:buAutoNum type="arabicPeriod"/>
            </a:pPr>
            <a:r>
              <a:rPr lang="tr-TR" sz="2000" dirty="0"/>
              <a:t>Türk milletinin dünya tarihindeki önemini, milletler ailesi içindeki onurlu geçmişini, ve yerine insanlığa yaptığı hizmetleri kavrayarak büyük bir milletinin evlatları olduklarını anlar, milletin geleceğine olan güvenlerini arttırır ve Türk milletinin ülküsünü gerçekleştirmek için her fedakârlığı göze alabilecek bir karakter kazanırlar. </a:t>
            </a:r>
          </a:p>
          <a:p>
            <a:pPr marL="342900" lvl="0" indent="-342900">
              <a:lnSpc>
                <a:spcPct val="150000"/>
              </a:lnSpc>
              <a:buFont typeface="+mj-lt"/>
              <a:buAutoNum type="arabicPeriod"/>
            </a:pPr>
            <a:r>
              <a:rPr lang="tr-TR" sz="2000" dirty="0"/>
              <a:t>Türkiye Cumhuriyeti’nin insan haklarına dayanan milli, demokratik, laik, sosyal bir hukuk devleti olduğunu bilir, cumhuriyet rejiminin özelliklerini ve önemini savunurlar. </a:t>
            </a:r>
          </a:p>
        </p:txBody>
      </p:sp>
      <p:sp>
        <p:nvSpPr>
          <p:cNvPr id="6" name="Dikdörtgen 5">
            <a:extLst>
              <a:ext uri="{FF2B5EF4-FFF2-40B4-BE49-F238E27FC236}">
                <a16:creationId xmlns:a16="http://schemas.microsoft.com/office/drawing/2014/main" id="{3717F6B3-27A1-6246-928F-BBD48A3CB0B4}"/>
              </a:ext>
            </a:extLst>
          </p:cNvPr>
          <p:cNvSpPr/>
          <p:nvPr/>
        </p:nvSpPr>
        <p:spPr>
          <a:xfrm>
            <a:off x="2269958" y="688409"/>
            <a:ext cx="7250831" cy="523220"/>
          </a:xfrm>
          <a:prstGeom prst="rect">
            <a:avLst/>
          </a:prstGeom>
          <a:noFill/>
        </p:spPr>
        <p:txBody>
          <a:bodyPr wrap="none" lIns="91440" tIns="45720" rIns="91440" bIns="45720">
            <a:spAutoFit/>
          </a:bodyPr>
          <a:lstStyle/>
          <a:p>
            <a:r>
              <a:rPr lang="tr-TR" sz="2800" dirty="0"/>
              <a:t>A. Vatandaşlık Görev ve Sorumlulukları Yönünde;</a:t>
            </a:r>
          </a:p>
        </p:txBody>
      </p:sp>
    </p:spTree>
    <p:extLst>
      <p:ext uri="{BB962C8B-B14F-4D97-AF65-F5344CB8AC3E}">
        <p14:creationId xmlns:p14="http://schemas.microsoft.com/office/powerpoint/2010/main" val="4029166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4</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453351"/>
            <a:ext cx="10515600" cy="4661276"/>
          </a:xfrm>
          <a:prstGeom prst="rect">
            <a:avLst/>
          </a:prstGeom>
          <a:noFill/>
        </p:spPr>
        <p:txBody>
          <a:bodyPr wrap="square" rtlCol="0">
            <a:spAutoFit/>
          </a:bodyPr>
          <a:lstStyle/>
          <a:p>
            <a:pPr marL="342900" lvl="0" indent="-342900">
              <a:lnSpc>
                <a:spcPct val="150000"/>
              </a:lnSpc>
              <a:buFont typeface="+mj-lt"/>
              <a:buAutoNum type="arabicPeriod" startAt="4"/>
            </a:pPr>
            <a:r>
              <a:rPr lang="tr-TR" sz="2000" dirty="0"/>
              <a:t>Topluluk halinde yaşamanın bir zaruriyet olduğunu, millet kavramını ve Türk milletinin karakterini kavrar. Türk milletine, Türk bayrağına, Türk askerine ve ordusuna sevgi, saygı ve güven duygularını kuvvetlendirir. </a:t>
            </a:r>
          </a:p>
          <a:p>
            <a:pPr marL="342900" lvl="0" indent="-342900">
              <a:lnSpc>
                <a:spcPct val="150000"/>
              </a:lnSpc>
              <a:buFont typeface="+mj-lt"/>
              <a:buAutoNum type="arabicPeriod" startAt="4"/>
            </a:pPr>
            <a:r>
              <a:rPr lang="tr-TR" sz="2000" dirty="0"/>
              <a:t>Türk milletinin zekâ ve kabiliyetlini, çalışkanlığını, ilim ve sanatseverliğini insanlık duygusunun yüceliğini benimseyerek bu üstün özellikleri davranış haline getirirler. </a:t>
            </a:r>
          </a:p>
          <a:p>
            <a:pPr marL="342900" lvl="0" indent="-342900">
              <a:lnSpc>
                <a:spcPct val="150000"/>
              </a:lnSpc>
              <a:buFont typeface="+mj-lt"/>
              <a:buAutoNum type="arabicPeriod" startAt="4"/>
            </a:pPr>
            <a:r>
              <a:rPr lang="tr-TR" sz="2000" dirty="0"/>
              <a:t>Millet ve yurt işlerini her şeyin üstünde tutarak milleti ve yurdu için … … hizmet etmeyi alışkanlık ve ilke haline getirirler. </a:t>
            </a:r>
          </a:p>
          <a:p>
            <a:pPr marL="342900" lvl="0" indent="-342900">
              <a:lnSpc>
                <a:spcPct val="150000"/>
              </a:lnSpc>
              <a:buFont typeface="+mj-lt"/>
              <a:buAutoNum type="arabicPeriod" startAt="4"/>
            </a:pPr>
            <a:r>
              <a:rPr lang="tr-TR" sz="2000" dirty="0"/>
              <a:t>Tarihte milletimize ve insanlığa hizmet etmiş olan Türk büyüklerini tanır, tarihi olaylara yön veren kişilerin yerinde ve zamanında gösterdikleri ileri görüşlülük, yüksek kavrayış, cesaret, fedakârlık ve kahramanlıkların tarihin akışını nasıl etkilediğini kavrarlar. </a:t>
            </a:r>
          </a:p>
        </p:txBody>
      </p:sp>
      <p:sp>
        <p:nvSpPr>
          <p:cNvPr id="6" name="Dikdörtgen 5">
            <a:extLst>
              <a:ext uri="{FF2B5EF4-FFF2-40B4-BE49-F238E27FC236}">
                <a16:creationId xmlns:a16="http://schemas.microsoft.com/office/drawing/2014/main" id="{3717F6B3-27A1-6246-928F-BBD48A3CB0B4}"/>
              </a:ext>
            </a:extLst>
          </p:cNvPr>
          <p:cNvSpPr/>
          <p:nvPr/>
        </p:nvSpPr>
        <p:spPr>
          <a:xfrm>
            <a:off x="2269958" y="688409"/>
            <a:ext cx="7250831" cy="523220"/>
          </a:xfrm>
          <a:prstGeom prst="rect">
            <a:avLst/>
          </a:prstGeom>
          <a:noFill/>
        </p:spPr>
        <p:txBody>
          <a:bodyPr wrap="none" lIns="91440" tIns="45720" rIns="91440" bIns="45720">
            <a:spAutoFit/>
          </a:bodyPr>
          <a:lstStyle/>
          <a:p>
            <a:r>
              <a:rPr lang="tr-TR" sz="2800" dirty="0"/>
              <a:t>A. Vatandaşlık Görev ve Sorumlulukları Yönünde;</a:t>
            </a:r>
          </a:p>
        </p:txBody>
      </p:sp>
    </p:spTree>
    <p:extLst>
      <p:ext uri="{BB962C8B-B14F-4D97-AF65-F5344CB8AC3E}">
        <p14:creationId xmlns:p14="http://schemas.microsoft.com/office/powerpoint/2010/main" val="3051444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5</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453351"/>
            <a:ext cx="10515600" cy="4661276"/>
          </a:xfrm>
          <a:prstGeom prst="rect">
            <a:avLst/>
          </a:prstGeom>
          <a:noFill/>
        </p:spPr>
        <p:txBody>
          <a:bodyPr wrap="square" rtlCol="0">
            <a:spAutoFit/>
          </a:bodyPr>
          <a:lstStyle/>
          <a:p>
            <a:pPr marL="342900" lvl="0" indent="-342900">
              <a:lnSpc>
                <a:spcPct val="150000"/>
              </a:lnSpc>
              <a:buFont typeface="+mj-lt"/>
              <a:buAutoNum type="arabicPeriod" startAt="8"/>
            </a:pPr>
            <a:r>
              <a:rPr lang="tr-TR" sz="2000" dirty="0"/>
              <a:t>Toplumu yönlendiren Mustafa Kemal Atatürk ve diğer Türk büyüklerinin sadece milli değil siyasal yönlerini de kavrayarak ve taktir ederek milletimize de düşen insanlık görevlerinin bulunduğunu görür, insanlığa sevgi, saygı ve hizmet verme bilincine varırlar. </a:t>
            </a:r>
          </a:p>
          <a:p>
            <a:pPr marL="342900" lvl="0" indent="-342900">
              <a:lnSpc>
                <a:spcPct val="150000"/>
              </a:lnSpc>
              <a:buFont typeface="+mj-lt"/>
              <a:buAutoNum type="arabicPeriod" startAt="8"/>
            </a:pPr>
            <a:r>
              <a:rPr lang="tr-TR" sz="2000" dirty="0"/>
              <a:t>Türk inkılabının anlamını, ayrı ayrı yönlerden önemini, Türkiye’nin refah ve mutluluğuna … ülkenin geleceğine yapacağı etkiyi kavrar, Türk inkılabının değerlerine bağlı ve bunları her zaman korumaya hazır, fedakâr birer Türk evladı olarak yetişirler.</a:t>
            </a:r>
          </a:p>
          <a:p>
            <a:pPr marL="342900" lvl="0" indent="-342900">
              <a:lnSpc>
                <a:spcPct val="150000"/>
              </a:lnSpc>
              <a:buFont typeface="+mj-lt"/>
              <a:buAutoNum type="arabicPeriod" startAt="8"/>
            </a:pPr>
            <a:r>
              <a:rPr lang="tr-TR" sz="2000" dirty="0"/>
              <a:t>Bugünkü uygarlığın uzun bir geçmişin eseri olduğunu kavrar, bu uygarlığa Türk milletinin hizmetini ve payını anlayarak Atatürk’ün direktifleri uyarında “milli kültürümüzü çağdaş uygarlıklar seviyesinin üstüne çıkarma” yolunda her türlü fedakarlığı göze alabilme bilinci kazanırlar. </a:t>
            </a:r>
          </a:p>
        </p:txBody>
      </p:sp>
      <p:sp>
        <p:nvSpPr>
          <p:cNvPr id="6" name="Dikdörtgen 5">
            <a:extLst>
              <a:ext uri="{FF2B5EF4-FFF2-40B4-BE49-F238E27FC236}">
                <a16:creationId xmlns:a16="http://schemas.microsoft.com/office/drawing/2014/main" id="{3717F6B3-27A1-6246-928F-BBD48A3CB0B4}"/>
              </a:ext>
            </a:extLst>
          </p:cNvPr>
          <p:cNvSpPr/>
          <p:nvPr/>
        </p:nvSpPr>
        <p:spPr>
          <a:xfrm>
            <a:off x="2269958" y="688409"/>
            <a:ext cx="7250831" cy="523220"/>
          </a:xfrm>
          <a:prstGeom prst="rect">
            <a:avLst/>
          </a:prstGeom>
          <a:noFill/>
        </p:spPr>
        <p:txBody>
          <a:bodyPr wrap="none" lIns="91440" tIns="45720" rIns="91440" bIns="45720">
            <a:spAutoFit/>
          </a:bodyPr>
          <a:lstStyle/>
          <a:p>
            <a:r>
              <a:rPr lang="tr-TR" sz="2800" dirty="0"/>
              <a:t>A. Vatandaşlık Görev ve Sorumlulukları Yönünde;</a:t>
            </a:r>
          </a:p>
        </p:txBody>
      </p:sp>
    </p:spTree>
    <p:extLst>
      <p:ext uri="{BB962C8B-B14F-4D97-AF65-F5344CB8AC3E}">
        <p14:creationId xmlns:p14="http://schemas.microsoft.com/office/powerpoint/2010/main" val="1497739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6</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200" y="1453351"/>
            <a:ext cx="10515600" cy="4199611"/>
          </a:xfrm>
          <a:prstGeom prst="rect">
            <a:avLst/>
          </a:prstGeom>
          <a:noFill/>
        </p:spPr>
        <p:txBody>
          <a:bodyPr wrap="square" rtlCol="0">
            <a:spAutoFit/>
          </a:bodyPr>
          <a:lstStyle/>
          <a:p>
            <a:pPr marL="342900" lvl="0" indent="-342900">
              <a:lnSpc>
                <a:spcPct val="150000"/>
              </a:lnSpc>
              <a:buFont typeface="+mj-lt"/>
              <a:buAutoNum type="arabicPeriod" startAt="11"/>
            </a:pPr>
            <a:r>
              <a:rPr lang="tr-TR" sz="2000" dirty="0"/>
              <a:t>Bugünü daha iyi değerlendirebilmeleri için geçmiş çağlardaki sosyal, ekonomik ve siyasi olayların neden ve sonuçlarını günümüzle kıyaslama yaparak düşünme, araştırma ve akıl yürütme yeteneğini geliştirirler. </a:t>
            </a:r>
          </a:p>
          <a:p>
            <a:pPr marL="342900" lvl="0" indent="-342900">
              <a:lnSpc>
                <a:spcPct val="150000"/>
              </a:lnSpc>
              <a:buFont typeface="+mj-lt"/>
              <a:buAutoNum type="arabicPeriod" startAt="11"/>
            </a:pPr>
            <a:r>
              <a:rPr lang="tr-TR" sz="2000" dirty="0"/>
              <a:t>Her yerde görev ve sorumluluk alabilecek hale gelir, aile bütünlüğüne bağlılık kazanır, ailelerinin refah ve mutluluğu için sorumluluk ve görev duygularını geliştirirler. </a:t>
            </a:r>
          </a:p>
          <a:p>
            <a:pPr marL="342900" lvl="0" indent="-342900">
              <a:lnSpc>
                <a:spcPct val="150000"/>
              </a:lnSpc>
              <a:buFont typeface="+mj-lt"/>
              <a:buAutoNum type="arabicPeriod" startAt="11"/>
            </a:pPr>
            <a:r>
              <a:rPr lang="tr-TR" sz="2000" dirty="0"/>
              <a:t>Kanun kavramını benimser, kanunlara ve devlet otoritesine uyma duygusunu alışkanlığını kazanırlar. </a:t>
            </a:r>
          </a:p>
          <a:p>
            <a:pPr marL="342900" lvl="0" indent="-342900">
              <a:lnSpc>
                <a:spcPct val="150000"/>
              </a:lnSpc>
              <a:buFont typeface="+mj-lt"/>
              <a:buAutoNum type="arabicPeriod" startAt="11"/>
            </a:pPr>
            <a:r>
              <a:rPr lang="tr-TR" sz="2000" dirty="0"/>
              <a:t>Çevresindeki eski-yeni sanat ve kültür eserlerinin müze ve anıtlar gibi milli değerlerimizi tanır, onları korumak gerektiğini öğrenirler. </a:t>
            </a:r>
          </a:p>
        </p:txBody>
      </p:sp>
      <p:sp>
        <p:nvSpPr>
          <p:cNvPr id="6" name="Dikdörtgen 5">
            <a:extLst>
              <a:ext uri="{FF2B5EF4-FFF2-40B4-BE49-F238E27FC236}">
                <a16:creationId xmlns:a16="http://schemas.microsoft.com/office/drawing/2014/main" id="{3717F6B3-27A1-6246-928F-BBD48A3CB0B4}"/>
              </a:ext>
            </a:extLst>
          </p:cNvPr>
          <p:cNvSpPr/>
          <p:nvPr/>
        </p:nvSpPr>
        <p:spPr>
          <a:xfrm>
            <a:off x="2269958" y="688409"/>
            <a:ext cx="7250831" cy="523220"/>
          </a:xfrm>
          <a:prstGeom prst="rect">
            <a:avLst/>
          </a:prstGeom>
          <a:noFill/>
        </p:spPr>
        <p:txBody>
          <a:bodyPr wrap="none" lIns="91440" tIns="45720" rIns="91440" bIns="45720">
            <a:spAutoFit/>
          </a:bodyPr>
          <a:lstStyle/>
          <a:p>
            <a:r>
              <a:rPr lang="tr-TR" sz="2800" dirty="0"/>
              <a:t>A. Vatandaşlık Görev ve Sorumlulukları Yönünde;</a:t>
            </a:r>
          </a:p>
        </p:txBody>
      </p:sp>
    </p:spTree>
    <p:extLst>
      <p:ext uri="{BB962C8B-B14F-4D97-AF65-F5344CB8AC3E}">
        <p14:creationId xmlns:p14="http://schemas.microsoft.com/office/powerpoint/2010/main" val="2859867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7</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199" y="1861124"/>
            <a:ext cx="10515600" cy="2352952"/>
          </a:xfrm>
          <a:prstGeom prst="rect">
            <a:avLst/>
          </a:prstGeom>
          <a:noFill/>
        </p:spPr>
        <p:txBody>
          <a:bodyPr wrap="square" rtlCol="0">
            <a:spAutoFit/>
          </a:bodyPr>
          <a:lstStyle/>
          <a:p>
            <a:pPr marL="342900" lvl="0" indent="-342900">
              <a:lnSpc>
                <a:spcPct val="150000"/>
              </a:lnSpc>
              <a:buFont typeface="+mj-lt"/>
              <a:buAutoNum type="arabicPeriod"/>
            </a:pPr>
            <a:r>
              <a:rPr lang="tr-TR" sz="2000" dirty="0"/>
              <a:t>İnsanların birbirlerine muhtaç olduklarını anlar; grup faaliyetlerine katılmanın, başkalarına yardım etmenin önemini taktir eder ve bunu uygulayabilir hale gelirler. </a:t>
            </a:r>
          </a:p>
          <a:p>
            <a:pPr marL="342900" lvl="0" indent="-342900">
              <a:lnSpc>
                <a:spcPct val="150000"/>
              </a:lnSpc>
              <a:buFont typeface="+mj-lt"/>
              <a:buAutoNum type="arabicPeriod"/>
            </a:pPr>
            <a:r>
              <a:rPr lang="tr-TR" sz="2000" dirty="0"/>
              <a:t>İnsanların karşılıklı hak ve sorumluluklar taşıdıklarını ve birbirlerinin görüş ve inanışlarına saygı ve hoşgörü ile karşılamaları gerektiğini benimser.</a:t>
            </a:r>
          </a:p>
          <a:p>
            <a:pPr marL="342900" lvl="0" indent="-342900">
              <a:lnSpc>
                <a:spcPct val="150000"/>
              </a:lnSpc>
              <a:buFont typeface="+mj-lt"/>
              <a:buAutoNum type="arabicPeriod"/>
            </a:pPr>
            <a:r>
              <a:rPr lang="tr-TR" sz="2000" dirty="0"/>
              <a:t>Beraber çalışma, sorumluluk alma, yardımlaşma ve karar verme kurallarını uygulamayı öğrenirler. </a:t>
            </a:r>
          </a:p>
        </p:txBody>
      </p:sp>
      <p:sp>
        <p:nvSpPr>
          <p:cNvPr id="6" name="Dikdörtgen 5">
            <a:extLst>
              <a:ext uri="{FF2B5EF4-FFF2-40B4-BE49-F238E27FC236}">
                <a16:creationId xmlns:a16="http://schemas.microsoft.com/office/drawing/2014/main" id="{3717F6B3-27A1-6246-928F-BBD48A3CB0B4}"/>
              </a:ext>
            </a:extLst>
          </p:cNvPr>
          <p:cNvSpPr/>
          <p:nvPr/>
        </p:nvSpPr>
        <p:spPr>
          <a:xfrm>
            <a:off x="2299382" y="677747"/>
            <a:ext cx="7593233" cy="646331"/>
          </a:xfrm>
          <a:prstGeom prst="rect">
            <a:avLst/>
          </a:prstGeom>
          <a:noFill/>
        </p:spPr>
        <p:txBody>
          <a:bodyPr wrap="none" lIns="91440" tIns="45720" rIns="91440" bIns="45720">
            <a:spAutoFit/>
          </a:bodyPr>
          <a:lstStyle/>
          <a:p>
            <a:r>
              <a:rPr lang="tr-TR" sz="2400" dirty="0"/>
              <a:t>B. Toplumda insanların birbirleriyle olan ilişkileri yönünden</a:t>
            </a:r>
            <a:r>
              <a:rPr lang="tr-TR" sz="3600" dirty="0"/>
              <a:t> </a:t>
            </a:r>
          </a:p>
        </p:txBody>
      </p:sp>
    </p:spTree>
    <p:extLst>
      <p:ext uri="{BB962C8B-B14F-4D97-AF65-F5344CB8AC3E}">
        <p14:creationId xmlns:p14="http://schemas.microsoft.com/office/powerpoint/2010/main" val="3709057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8</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199" y="1861124"/>
            <a:ext cx="10515600" cy="1891287"/>
          </a:xfrm>
          <a:prstGeom prst="rect">
            <a:avLst/>
          </a:prstGeom>
          <a:noFill/>
        </p:spPr>
        <p:txBody>
          <a:bodyPr wrap="square" rtlCol="0">
            <a:spAutoFit/>
          </a:bodyPr>
          <a:lstStyle/>
          <a:p>
            <a:pPr marL="342900" lvl="0" indent="-342900">
              <a:lnSpc>
                <a:spcPct val="150000"/>
              </a:lnSpc>
              <a:buFont typeface="+mj-lt"/>
              <a:buAutoNum type="arabicPeriod" startAt="4"/>
            </a:pPr>
            <a:r>
              <a:rPr lang="tr-TR" sz="2000" dirty="0"/>
              <a:t>Bütün çalışmalarını demokratik yaşayışın kurallarına göre düzenlemeyi öğrenirler. </a:t>
            </a:r>
          </a:p>
          <a:p>
            <a:pPr marL="342900" lvl="0" indent="-342900">
              <a:lnSpc>
                <a:spcPct val="150000"/>
              </a:lnSpc>
              <a:buFont typeface="+mj-lt"/>
              <a:buAutoNum type="arabicPeriod" startAt="4"/>
            </a:pPr>
            <a:r>
              <a:rPr lang="tr-TR" sz="2000" dirty="0"/>
              <a:t>Aile, okul ve toplum hayatının dayandığı temel ilkeleri ve topluluk halinde yaşamanın zorunluluğunu kavrarlar. </a:t>
            </a:r>
          </a:p>
          <a:p>
            <a:pPr marL="342900" lvl="0" indent="-342900">
              <a:lnSpc>
                <a:spcPct val="150000"/>
              </a:lnSpc>
              <a:buFont typeface="+mj-lt"/>
              <a:buAutoNum type="arabicPeriod" startAt="4"/>
            </a:pPr>
            <a:r>
              <a:rPr lang="tr-TR" sz="2000" dirty="0"/>
              <a:t>Trafik kurallarına uymayı alışkanlık haline getirirler.  </a:t>
            </a:r>
          </a:p>
        </p:txBody>
      </p:sp>
      <p:sp>
        <p:nvSpPr>
          <p:cNvPr id="6" name="Dikdörtgen 5">
            <a:extLst>
              <a:ext uri="{FF2B5EF4-FFF2-40B4-BE49-F238E27FC236}">
                <a16:creationId xmlns:a16="http://schemas.microsoft.com/office/drawing/2014/main" id="{3717F6B3-27A1-6246-928F-BBD48A3CB0B4}"/>
              </a:ext>
            </a:extLst>
          </p:cNvPr>
          <p:cNvSpPr/>
          <p:nvPr/>
        </p:nvSpPr>
        <p:spPr>
          <a:xfrm>
            <a:off x="2299382" y="677747"/>
            <a:ext cx="7593233" cy="646331"/>
          </a:xfrm>
          <a:prstGeom prst="rect">
            <a:avLst/>
          </a:prstGeom>
          <a:noFill/>
        </p:spPr>
        <p:txBody>
          <a:bodyPr wrap="none" lIns="91440" tIns="45720" rIns="91440" bIns="45720">
            <a:spAutoFit/>
          </a:bodyPr>
          <a:lstStyle/>
          <a:p>
            <a:r>
              <a:rPr lang="tr-TR" sz="2400" dirty="0"/>
              <a:t>B. Toplumda insanların birbirleriyle olan ilişkileri yönünden</a:t>
            </a:r>
            <a:r>
              <a:rPr lang="tr-TR" sz="3600" dirty="0"/>
              <a:t> </a:t>
            </a:r>
          </a:p>
        </p:txBody>
      </p:sp>
    </p:spTree>
    <p:extLst>
      <p:ext uri="{BB962C8B-B14F-4D97-AF65-F5344CB8AC3E}">
        <p14:creationId xmlns:p14="http://schemas.microsoft.com/office/powerpoint/2010/main" val="4150994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D7E0EC3-3585-8643-B224-77EAA50C2813}"/>
              </a:ext>
            </a:extLst>
          </p:cNvPr>
          <p:cNvSpPr>
            <a:spLocks noGrp="1"/>
          </p:cNvSpPr>
          <p:nvPr>
            <p:ph type="dt" sz="half" idx="10"/>
          </p:nvPr>
        </p:nvSpPr>
        <p:spPr/>
        <p:txBody>
          <a:bodyPr/>
          <a:lstStyle/>
          <a:p>
            <a:fld id="{F113F0C4-2CAF-1743-888E-46F79AEC8860}" type="datetime1">
              <a:rPr lang="tr-TR" smtClean="0"/>
              <a:t>24.04.2020</a:t>
            </a:fld>
            <a:endParaRPr lang="tr-TR"/>
          </a:p>
        </p:txBody>
      </p:sp>
      <p:sp>
        <p:nvSpPr>
          <p:cNvPr id="3" name="Alt Bilgi Yer Tutucusu 2">
            <a:extLst>
              <a:ext uri="{FF2B5EF4-FFF2-40B4-BE49-F238E27FC236}">
                <a16:creationId xmlns:a16="http://schemas.microsoft.com/office/drawing/2014/main" id="{34F77F32-D0B3-6D45-949F-E9E58D7C7857}"/>
              </a:ext>
            </a:extLst>
          </p:cNvPr>
          <p:cNvSpPr>
            <a:spLocks noGrp="1"/>
          </p:cNvSpPr>
          <p:nvPr>
            <p:ph type="ftr" sz="quarter" idx="11"/>
          </p:nvPr>
        </p:nvSpPr>
        <p:spPr/>
        <p:txBody>
          <a:bodyPr/>
          <a:lstStyle/>
          <a:p>
            <a:r>
              <a:rPr lang="tr-TR"/>
              <a:t>2005 Sosyal Bilgiler Öğretim Programı Sunumu - Dr. Serkan Keleşoğlu</a:t>
            </a:r>
          </a:p>
        </p:txBody>
      </p:sp>
      <p:sp>
        <p:nvSpPr>
          <p:cNvPr id="4" name="Slayt Numarası Yer Tutucusu 3">
            <a:extLst>
              <a:ext uri="{FF2B5EF4-FFF2-40B4-BE49-F238E27FC236}">
                <a16:creationId xmlns:a16="http://schemas.microsoft.com/office/drawing/2014/main" id="{2AE02561-F781-8746-8B7B-07FE0BF2CC88}"/>
              </a:ext>
            </a:extLst>
          </p:cNvPr>
          <p:cNvSpPr>
            <a:spLocks noGrp="1"/>
          </p:cNvSpPr>
          <p:nvPr>
            <p:ph type="sldNum" sz="quarter" idx="12"/>
          </p:nvPr>
        </p:nvSpPr>
        <p:spPr/>
        <p:txBody>
          <a:bodyPr/>
          <a:lstStyle/>
          <a:p>
            <a:fld id="{41F33D86-CA8C-924C-8D4E-0FCA5BB2FA17}" type="slidenum">
              <a:rPr lang="tr-TR" smtClean="0"/>
              <a:t>9</a:t>
            </a:fld>
            <a:endParaRPr lang="tr-TR"/>
          </a:p>
        </p:txBody>
      </p:sp>
      <p:sp>
        <p:nvSpPr>
          <p:cNvPr id="5" name="Metin kutusu 4">
            <a:extLst>
              <a:ext uri="{FF2B5EF4-FFF2-40B4-BE49-F238E27FC236}">
                <a16:creationId xmlns:a16="http://schemas.microsoft.com/office/drawing/2014/main" id="{6A40BEFA-0FCC-E54F-A391-CEDAFCF1AC6B}"/>
              </a:ext>
            </a:extLst>
          </p:cNvPr>
          <p:cNvSpPr txBox="1"/>
          <p:nvPr/>
        </p:nvSpPr>
        <p:spPr>
          <a:xfrm>
            <a:off x="838199" y="1861124"/>
            <a:ext cx="10515600" cy="2814617"/>
          </a:xfrm>
          <a:prstGeom prst="rect">
            <a:avLst/>
          </a:prstGeom>
          <a:noFill/>
        </p:spPr>
        <p:txBody>
          <a:bodyPr wrap="square" rtlCol="0">
            <a:spAutoFit/>
          </a:bodyPr>
          <a:lstStyle/>
          <a:p>
            <a:pPr marL="342900" lvl="0" indent="-342900">
              <a:lnSpc>
                <a:spcPct val="150000"/>
              </a:lnSpc>
              <a:buFont typeface="+mj-lt"/>
              <a:buAutoNum type="arabicPeriod"/>
            </a:pPr>
            <a:r>
              <a:rPr lang="tr-TR" sz="2000" dirty="0"/>
              <a:t>Yurdumuzun dünya üzerindeki yerinin önemini kavrar., ülkemizin kalkınmasında severek sorumluluk alma duygularını geliştirirler. </a:t>
            </a:r>
          </a:p>
          <a:p>
            <a:pPr marL="342900" lvl="0" indent="-342900">
              <a:lnSpc>
                <a:spcPct val="150000"/>
              </a:lnSpc>
              <a:buFont typeface="+mj-lt"/>
              <a:buAutoNum type="arabicPeriod"/>
            </a:pPr>
            <a:r>
              <a:rPr lang="tr-TR" sz="2000" dirty="0"/>
              <a:t>Türkiye’nin yakın ve uzak komşu ülkeler ve diğer dünya ülkeleriyle olan ilişkileri hakkında genel bilgi kazanırlar. </a:t>
            </a:r>
          </a:p>
          <a:p>
            <a:pPr marL="342900" lvl="0" indent="-342900">
              <a:lnSpc>
                <a:spcPct val="150000"/>
              </a:lnSpc>
              <a:buFont typeface="+mj-lt"/>
              <a:buAutoNum type="arabicPeriod"/>
            </a:pPr>
            <a:r>
              <a:rPr lang="tr-TR" sz="2000" dirty="0"/>
              <a:t>Türklerin yaşadığı diğer ülke ve bölgelerin coğrafi özelliklerini öğrenirler, Türklerin geniş bir alanda yaşayan büyük bir millet olduğunu kavrarlar.</a:t>
            </a:r>
          </a:p>
        </p:txBody>
      </p:sp>
      <p:sp>
        <p:nvSpPr>
          <p:cNvPr id="6" name="Dikdörtgen 5">
            <a:extLst>
              <a:ext uri="{FF2B5EF4-FFF2-40B4-BE49-F238E27FC236}">
                <a16:creationId xmlns:a16="http://schemas.microsoft.com/office/drawing/2014/main" id="{3717F6B3-27A1-6246-928F-BBD48A3CB0B4}"/>
              </a:ext>
            </a:extLst>
          </p:cNvPr>
          <p:cNvSpPr/>
          <p:nvPr/>
        </p:nvSpPr>
        <p:spPr>
          <a:xfrm>
            <a:off x="2209800" y="875455"/>
            <a:ext cx="7503529" cy="461665"/>
          </a:xfrm>
          <a:prstGeom prst="rect">
            <a:avLst/>
          </a:prstGeom>
          <a:noFill/>
        </p:spPr>
        <p:txBody>
          <a:bodyPr wrap="none" lIns="91440" tIns="45720" rIns="91440" bIns="45720">
            <a:spAutoFit/>
          </a:bodyPr>
          <a:lstStyle/>
          <a:p>
            <a:r>
              <a:rPr lang="tr-TR" sz="2400" dirty="0"/>
              <a:t>C. Çevreyi, yurdu ve dünyayı tanıma yetenekleri yönünden;</a:t>
            </a:r>
          </a:p>
        </p:txBody>
      </p:sp>
    </p:spTree>
    <p:extLst>
      <p:ext uri="{BB962C8B-B14F-4D97-AF65-F5344CB8AC3E}">
        <p14:creationId xmlns:p14="http://schemas.microsoft.com/office/powerpoint/2010/main" val="20129331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1754</Words>
  <Application>Microsoft Macintosh PowerPoint</Application>
  <PresentationFormat>Geniş ekran</PresentationFormat>
  <Paragraphs>247</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Serkan.Kelesoglu</dc:creator>
  <cp:lastModifiedBy>Serkan.Kelesoglu</cp:lastModifiedBy>
  <cp:revision>2</cp:revision>
  <dcterms:created xsi:type="dcterms:W3CDTF">2020-04-24T10:46:32Z</dcterms:created>
  <dcterms:modified xsi:type="dcterms:W3CDTF">2020-04-24T10:56:12Z</dcterms:modified>
</cp:coreProperties>
</file>