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ozluk.sourtimes.org/show.asp?t=triptofan" TargetMode="External"/><Relationship Id="rId13" Type="http://schemas.openxmlformats.org/officeDocument/2006/relationships/hyperlink" Target="http://sozluk.sourtimes.org/show.asp?t=tirozin" TargetMode="External"/><Relationship Id="rId3" Type="http://schemas.openxmlformats.org/officeDocument/2006/relationships/hyperlink" Target="http://sozluk.sourtimes.org/show.asp?t=l&#246;sin" TargetMode="External"/><Relationship Id="rId7" Type="http://schemas.openxmlformats.org/officeDocument/2006/relationships/hyperlink" Target="http://sozluk.sourtimes.org/show.asp?t=treonin" TargetMode="External"/><Relationship Id="rId12" Type="http://schemas.openxmlformats.org/officeDocument/2006/relationships/hyperlink" Target="http://sozluk.sourtimes.org/show.asp?t=sistein" TargetMode="External"/><Relationship Id="rId2" Type="http://schemas.openxmlformats.org/officeDocument/2006/relationships/hyperlink" Target="http://sozluk.sourtimes.org/show.asp?t=izol&#246;sin" TargetMode="External"/><Relationship Id="rId1" Type="http://schemas.openxmlformats.org/officeDocument/2006/relationships/slideLayout" Target="../slideLayouts/slideLayout2.xml"/><Relationship Id="rId6" Type="http://schemas.openxmlformats.org/officeDocument/2006/relationships/hyperlink" Target="http://sozluk.sourtimes.org/show.asp?t=fenilalanin" TargetMode="External"/><Relationship Id="rId11" Type="http://schemas.openxmlformats.org/officeDocument/2006/relationships/hyperlink" Target="http://sozluk.sourtimes.org/show.asp?t=histidin" TargetMode="External"/><Relationship Id="rId5" Type="http://schemas.openxmlformats.org/officeDocument/2006/relationships/hyperlink" Target="http://sozluk.sourtimes.org/show.asp?t=metyonin" TargetMode="External"/><Relationship Id="rId10" Type="http://schemas.openxmlformats.org/officeDocument/2006/relationships/hyperlink" Target="http://sozluk.sourtimes.org/show.asp?t=arjinin" TargetMode="External"/><Relationship Id="rId4" Type="http://schemas.openxmlformats.org/officeDocument/2006/relationships/hyperlink" Target="http://sozluk.sourtimes.org/show.asp?t=lizin" TargetMode="External"/><Relationship Id="rId9" Type="http://schemas.openxmlformats.org/officeDocument/2006/relationships/hyperlink" Target="http://sozluk.sourtimes.org/show.asp?t=valin"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908720"/>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tr-TR" b="1" i="1" dirty="0" smtClean="0"/>
              <a:t/>
            </a:r>
            <a:br>
              <a:rPr lang="tr-TR" b="1" i="1" dirty="0" smtClean="0"/>
            </a:br>
            <a:r>
              <a:rPr lang="tr-TR" b="1" i="1" dirty="0" smtClean="0"/>
              <a:t>BİTKİ </a:t>
            </a:r>
            <a:r>
              <a:rPr lang="tr-TR" b="1" i="1" dirty="0"/>
              <a:t>KİMYASI</a:t>
            </a:r>
            <a:r>
              <a:rPr lang="tr-TR" dirty="0"/>
              <a:t/>
            </a:r>
            <a:br>
              <a:rPr lang="tr-TR" dirty="0"/>
            </a:br>
            <a:endParaRPr lang="tr-TR" dirty="0"/>
          </a:p>
        </p:txBody>
      </p:sp>
      <p:sp>
        <p:nvSpPr>
          <p:cNvPr id="3" name="2 İçerik Yer Tutucusu"/>
          <p:cNvSpPr>
            <a:spLocks noGrp="1"/>
          </p:cNvSpPr>
          <p:nvPr>
            <p:ph idx="1"/>
          </p:nvPr>
        </p:nvSpPr>
        <p:spPr>
          <a:xfrm>
            <a:off x="0" y="980728"/>
            <a:ext cx="9144000" cy="5877272"/>
          </a:xfrm>
        </p:spPr>
        <p:style>
          <a:lnRef idx="1">
            <a:schemeClr val="accent6"/>
          </a:lnRef>
          <a:fillRef idx="2">
            <a:schemeClr val="accent6"/>
          </a:fillRef>
          <a:effectRef idx="1">
            <a:schemeClr val="accent6"/>
          </a:effectRef>
          <a:fontRef idx="minor">
            <a:schemeClr val="dk1"/>
          </a:fontRef>
        </p:style>
        <p:txBody>
          <a:bodyPr>
            <a:normAutofit fontScale="47500" lnSpcReduction="20000"/>
          </a:bodyPr>
          <a:lstStyle/>
          <a:p>
            <a:r>
              <a:rPr lang="tr-TR" dirty="0"/>
              <a:t>Bütün fiziksel maddeler, kimyasal elementlerden meydana gelir. Yaşam kimyası hem basit hem de karmaşıktır. Bütün yaşam işlemleri kimya ve fizik kurallarına uyar. Hücrenin yapısında çeşitli görevleri olan maddeler bulunmaktadır. Dağılış ve miktarları hücrenin türüne ve fonksiyonuna göre farklılık gösteren bu maddeler iki ana grupta incelenir:</a:t>
            </a:r>
          </a:p>
          <a:p>
            <a:pPr>
              <a:buNone/>
            </a:pPr>
            <a:r>
              <a:rPr lang="tr-TR" dirty="0" smtClean="0"/>
              <a:t>		</a:t>
            </a:r>
            <a:r>
              <a:rPr lang="tr-TR" b="1" dirty="0" smtClean="0"/>
              <a:t>1-İnorganik </a:t>
            </a:r>
            <a:r>
              <a:rPr lang="tr-TR" b="1" dirty="0"/>
              <a:t>maddeler</a:t>
            </a:r>
            <a:endParaRPr lang="tr-TR" dirty="0"/>
          </a:p>
          <a:p>
            <a:pPr>
              <a:buNone/>
            </a:pPr>
            <a:r>
              <a:rPr lang="tr-TR" dirty="0" smtClean="0"/>
              <a:t>			a- </a:t>
            </a:r>
            <a:r>
              <a:rPr lang="tr-TR" dirty="0"/>
              <a:t>Elementler</a:t>
            </a:r>
          </a:p>
          <a:p>
            <a:pPr>
              <a:buNone/>
            </a:pPr>
            <a:r>
              <a:rPr lang="tr-TR" dirty="0" smtClean="0"/>
              <a:t>			b- </a:t>
            </a:r>
            <a:r>
              <a:rPr lang="tr-TR" dirty="0"/>
              <a:t>Su</a:t>
            </a:r>
          </a:p>
          <a:p>
            <a:pPr>
              <a:buNone/>
            </a:pPr>
            <a:r>
              <a:rPr lang="tr-TR" dirty="0" smtClean="0"/>
              <a:t>			c- </a:t>
            </a:r>
            <a:r>
              <a:rPr lang="tr-TR" dirty="0"/>
              <a:t>Karbondioksit (CO</a:t>
            </a:r>
            <a:r>
              <a:rPr lang="tr-TR" baseline="-25000" dirty="0"/>
              <a:t>2</a:t>
            </a:r>
            <a:r>
              <a:rPr lang="tr-TR" dirty="0"/>
              <a:t>)</a:t>
            </a:r>
          </a:p>
          <a:p>
            <a:pPr>
              <a:buNone/>
            </a:pPr>
            <a:r>
              <a:rPr lang="tr-TR" dirty="0" smtClean="0"/>
              <a:t>			d- </a:t>
            </a:r>
            <a:r>
              <a:rPr lang="tr-TR" dirty="0"/>
              <a:t>Oksijen (O</a:t>
            </a:r>
            <a:r>
              <a:rPr lang="tr-TR" baseline="-25000" dirty="0"/>
              <a:t>2</a:t>
            </a:r>
            <a:r>
              <a:rPr lang="tr-TR" dirty="0"/>
              <a:t>)</a:t>
            </a:r>
          </a:p>
          <a:p>
            <a:pPr>
              <a:buNone/>
            </a:pPr>
            <a:r>
              <a:rPr lang="tr-TR" dirty="0" smtClean="0"/>
              <a:t>		</a:t>
            </a:r>
            <a:r>
              <a:rPr lang="tr-TR" b="1" dirty="0" smtClean="0"/>
              <a:t>2- </a:t>
            </a:r>
            <a:r>
              <a:rPr lang="tr-TR" b="1" dirty="0"/>
              <a:t>Organik maddeler</a:t>
            </a:r>
            <a:endParaRPr lang="tr-TR" dirty="0"/>
          </a:p>
          <a:p>
            <a:pPr>
              <a:buNone/>
            </a:pPr>
            <a:r>
              <a:rPr lang="tr-TR" dirty="0" smtClean="0"/>
              <a:t>		</a:t>
            </a:r>
            <a:r>
              <a:rPr lang="tr-TR" b="1" dirty="0" smtClean="0"/>
              <a:t>A- </a:t>
            </a:r>
            <a:r>
              <a:rPr lang="tr-TR" b="1" dirty="0"/>
              <a:t>Birincil Bileşikler (</a:t>
            </a:r>
            <a:r>
              <a:rPr lang="tr-TR" b="1" dirty="0" err="1"/>
              <a:t>primer</a:t>
            </a:r>
            <a:r>
              <a:rPr lang="tr-TR" b="1" dirty="0"/>
              <a:t> </a:t>
            </a:r>
            <a:r>
              <a:rPr lang="tr-TR" b="1" dirty="0" err="1"/>
              <a:t>metabolitler</a:t>
            </a:r>
            <a:r>
              <a:rPr lang="tr-TR" b="1" dirty="0"/>
              <a:t>)	</a:t>
            </a:r>
            <a:endParaRPr lang="tr-TR" dirty="0"/>
          </a:p>
          <a:p>
            <a:pPr>
              <a:buNone/>
            </a:pPr>
            <a:r>
              <a:rPr lang="tr-TR" dirty="0" smtClean="0"/>
              <a:t>			a- </a:t>
            </a:r>
            <a:r>
              <a:rPr lang="tr-TR" dirty="0"/>
              <a:t>Karbonhidratlar</a:t>
            </a:r>
          </a:p>
          <a:p>
            <a:pPr>
              <a:buNone/>
            </a:pPr>
            <a:r>
              <a:rPr lang="tr-TR" dirty="0" smtClean="0"/>
              <a:t>			b- </a:t>
            </a:r>
            <a:r>
              <a:rPr lang="tr-TR" dirty="0"/>
              <a:t>Lipitler</a:t>
            </a:r>
          </a:p>
          <a:p>
            <a:pPr>
              <a:buNone/>
            </a:pPr>
            <a:r>
              <a:rPr lang="tr-TR" dirty="0" smtClean="0"/>
              <a:t>			c- </a:t>
            </a:r>
            <a:r>
              <a:rPr lang="tr-TR" dirty="0"/>
              <a:t>Proteinler</a:t>
            </a:r>
          </a:p>
          <a:p>
            <a:pPr>
              <a:buNone/>
            </a:pPr>
            <a:r>
              <a:rPr lang="tr-TR" dirty="0" smtClean="0"/>
              <a:t>			d- </a:t>
            </a:r>
            <a:r>
              <a:rPr lang="tr-TR" dirty="0" err="1"/>
              <a:t>Nükleik</a:t>
            </a:r>
            <a:r>
              <a:rPr lang="tr-TR" dirty="0"/>
              <a:t> </a:t>
            </a:r>
            <a:r>
              <a:rPr lang="tr-TR" dirty="0" smtClean="0"/>
              <a:t>asitler</a:t>
            </a:r>
          </a:p>
          <a:p>
            <a:pPr>
              <a:buNone/>
            </a:pPr>
            <a:r>
              <a:rPr lang="tr-TR" b="1" dirty="0"/>
              <a:t>	</a:t>
            </a:r>
            <a:r>
              <a:rPr lang="tr-TR" b="1" dirty="0" smtClean="0"/>
              <a:t>	B- </a:t>
            </a:r>
            <a:r>
              <a:rPr lang="tr-TR" b="1" dirty="0"/>
              <a:t>ikincil Bileşikler (</a:t>
            </a:r>
            <a:r>
              <a:rPr lang="tr-TR" b="1" dirty="0" err="1"/>
              <a:t>sekonder</a:t>
            </a:r>
            <a:r>
              <a:rPr lang="tr-TR" b="1" dirty="0"/>
              <a:t> </a:t>
            </a:r>
            <a:r>
              <a:rPr lang="tr-TR" b="1" dirty="0" err="1"/>
              <a:t>metabolitler</a:t>
            </a:r>
            <a:r>
              <a:rPr lang="tr-TR" b="1" dirty="0"/>
              <a:t>)</a:t>
            </a:r>
            <a:endParaRPr lang="tr-TR" dirty="0"/>
          </a:p>
          <a:p>
            <a:pPr>
              <a:buNone/>
            </a:pPr>
            <a:r>
              <a:rPr lang="tr-TR" dirty="0" smtClean="0"/>
              <a:t>			a- </a:t>
            </a:r>
            <a:r>
              <a:rPr lang="tr-TR" dirty="0" err="1"/>
              <a:t>Flavonoitler</a:t>
            </a:r>
            <a:endParaRPr lang="tr-TR" dirty="0"/>
          </a:p>
          <a:p>
            <a:pPr>
              <a:buNone/>
            </a:pPr>
            <a:r>
              <a:rPr lang="tr-TR" dirty="0" smtClean="0"/>
              <a:t>			b- </a:t>
            </a:r>
            <a:r>
              <a:rPr lang="tr-TR" dirty="0" err="1"/>
              <a:t>Saponozitler</a:t>
            </a:r>
            <a:endParaRPr lang="tr-TR" dirty="0"/>
          </a:p>
          <a:p>
            <a:pPr>
              <a:buNone/>
            </a:pPr>
            <a:r>
              <a:rPr lang="tr-TR" dirty="0" smtClean="0"/>
              <a:t>			c- </a:t>
            </a:r>
            <a:r>
              <a:rPr lang="tr-TR" dirty="0" err="1"/>
              <a:t>Antrosenozitler</a:t>
            </a:r>
            <a:endParaRPr lang="tr-TR" dirty="0"/>
          </a:p>
          <a:p>
            <a:pPr>
              <a:buNone/>
            </a:pPr>
            <a:r>
              <a:rPr lang="tr-TR" dirty="0" smtClean="0"/>
              <a:t>			d- </a:t>
            </a:r>
            <a:r>
              <a:rPr lang="tr-TR" dirty="0" err="1"/>
              <a:t>Kumarinler</a:t>
            </a:r>
            <a:endParaRPr lang="tr-TR" dirty="0"/>
          </a:p>
          <a:p>
            <a:pPr>
              <a:buNone/>
            </a:pPr>
            <a:r>
              <a:rPr lang="tr-TR" dirty="0" smtClean="0"/>
              <a:t>			e- </a:t>
            </a:r>
            <a:r>
              <a:rPr lang="tr-TR" dirty="0" err="1"/>
              <a:t>Terpenoitler</a:t>
            </a:r>
            <a:endParaRPr lang="tr-TR" dirty="0"/>
          </a:p>
          <a:p>
            <a:pPr>
              <a:buNone/>
            </a:pPr>
            <a:r>
              <a:rPr lang="tr-TR" dirty="0" smtClean="0"/>
              <a:t>			</a:t>
            </a:r>
            <a:r>
              <a:rPr lang="tr-TR" smtClean="0"/>
              <a:t>f- Alkaloitler</a:t>
            </a:r>
            <a:endParaRPr lang="tr-TR" dirty="0"/>
          </a:p>
          <a:p>
            <a:pPr>
              <a:buNone/>
            </a:pPr>
            <a:r>
              <a:rPr lang="tr-TR" dirty="0" smtClean="0"/>
              <a:t>			g- </a:t>
            </a:r>
            <a:r>
              <a:rPr lang="tr-TR" dirty="0"/>
              <a:t>Tanenler</a:t>
            </a:r>
          </a:p>
          <a:p>
            <a:pPr>
              <a:buNone/>
            </a:pPr>
            <a:r>
              <a:rPr lang="tr-TR" dirty="0" smtClean="0"/>
              <a:t>			h- </a:t>
            </a:r>
            <a:r>
              <a:rPr lang="tr-TR" dirty="0" err="1"/>
              <a:t>İridoitler</a:t>
            </a:r>
            <a:endParaRPr lang="tr-TR" dirty="0"/>
          </a:p>
          <a:p>
            <a:pPr>
              <a:buNone/>
            </a:pPr>
            <a:r>
              <a:rPr lang="tr-TR" dirty="0" smtClean="0"/>
              <a:t>			ı- </a:t>
            </a:r>
            <a:r>
              <a:rPr lang="tr-TR" dirty="0" err="1"/>
              <a:t>Fenil</a:t>
            </a:r>
            <a:r>
              <a:rPr lang="tr-TR" dirty="0"/>
              <a:t> </a:t>
            </a:r>
            <a:r>
              <a:rPr lang="tr-TR" dirty="0" err="1"/>
              <a:t>etanoitler</a:t>
            </a:r>
            <a:r>
              <a:rPr lang="tr-TR" dirty="0"/>
              <a:t> vb.</a:t>
            </a:r>
          </a:p>
          <a:p>
            <a:endParaRPr lang="tr-TR" dirty="0"/>
          </a:p>
        </p:txBody>
      </p:sp>
    </p:spTree>
    <p:extLst>
      <p:ext uri="{BB962C8B-B14F-4D97-AF65-F5344CB8AC3E}">
        <p14:creationId xmlns:p14="http://schemas.microsoft.com/office/powerpoint/2010/main" val="881307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116632"/>
            <a:ext cx="8712968" cy="562074"/>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tr-TR" b="1" dirty="0" smtClean="0"/>
              <a:t/>
            </a:r>
            <a:br>
              <a:rPr lang="tr-TR" b="1" dirty="0" smtClean="0"/>
            </a:br>
            <a:r>
              <a:rPr lang="tr-TR" b="1" dirty="0" smtClean="0"/>
              <a:t>a- Karbonhidratlar</a:t>
            </a:r>
            <a:r>
              <a:rPr lang="tr-TR" dirty="0" smtClean="0"/>
              <a:t/>
            </a:r>
            <a:br>
              <a:rPr lang="tr-TR" dirty="0" smtClean="0"/>
            </a:br>
            <a:endParaRPr lang="tr-TR" dirty="0"/>
          </a:p>
        </p:txBody>
      </p:sp>
      <p:sp>
        <p:nvSpPr>
          <p:cNvPr id="3" name="2 İçerik Yer Tutucusu"/>
          <p:cNvSpPr>
            <a:spLocks noGrp="1"/>
          </p:cNvSpPr>
          <p:nvPr>
            <p:ph idx="1"/>
          </p:nvPr>
        </p:nvSpPr>
        <p:spPr>
          <a:xfrm>
            <a:off x="251520" y="764704"/>
            <a:ext cx="8712968" cy="5904656"/>
          </a:xfrm>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lgn="just">
              <a:buNone/>
            </a:pPr>
            <a:r>
              <a:rPr lang="tr-TR" dirty="0" smtClean="0"/>
              <a:t>	</a:t>
            </a:r>
            <a:r>
              <a:rPr lang="tr-TR" dirty="0" smtClean="0">
                <a:latin typeface="Times New Roman" pitchFamily="18" charset="0"/>
                <a:cs typeface="Times New Roman" pitchFamily="18" charset="0"/>
              </a:rPr>
              <a:t>Organik bileşiklerin en basitidir. Bütün canlılarda bulunur. En çabuk ve en kolay enerji elde etmek için kullanılır. Bitkilerin enerji molekülleri ve yapısal bileşenleri olarak görev yaparlar. CHO (1:2:1) oranında bileşiklerdir. Genel formülü </a:t>
            </a:r>
            <a:r>
              <a:rPr lang="tr-TR" dirty="0" err="1" smtClean="0">
                <a:latin typeface="Times New Roman" pitchFamily="18" charset="0"/>
                <a:cs typeface="Times New Roman" pitchFamily="18" charset="0"/>
              </a:rPr>
              <a:t>C</a:t>
            </a:r>
            <a:r>
              <a:rPr lang="tr-TR" baseline="-25000" dirty="0" err="1" smtClean="0">
                <a:latin typeface="Times New Roman" pitchFamily="18" charset="0"/>
                <a:cs typeface="Times New Roman" pitchFamily="18" charset="0"/>
              </a:rPr>
              <a:t>n</a:t>
            </a:r>
            <a:r>
              <a:rPr lang="tr-TR" dirty="0" smtClean="0">
                <a:latin typeface="Times New Roman" pitchFamily="18" charset="0"/>
                <a:cs typeface="Times New Roman" pitchFamily="18" charset="0"/>
              </a:rPr>
              <a:t>(H</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O)</a:t>
            </a:r>
            <a:r>
              <a:rPr lang="tr-TR" baseline="-25000" dirty="0" err="1" smtClean="0">
                <a:latin typeface="Times New Roman" pitchFamily="18" charset="0"/>
                <a:cs typeface="Times New Roman" pitchFamily="18" charset="0"/>
              </a:rPr>
              <a:t>n</a:t>
            </a:r>
            <a:r>
              <a:rPr lang="tr-TR" dirty="0" err="1" smtClean="0">
                <a:latin typeface="Times New Roman" pitchFamily="18" charset="0"/>
                <a:cs typeface="Times New Roman" pitchFamily="18" charset="0"/>
              </a:rPr>
              <a:t>’dir</a:t>
            </a:r>
            <a:r>
              <a:rPr lang="tr-TR" dirty="0" smtClean="0">
                <a:latin typeface="Times New Roman" pitchFamily="18" charset="0"/>
                <a:cs typeface="Times New Roman" pitchFamily="18" charset="0"/>
              </a:rPr>
              <a:t>. Deney tüpünde ısıtıldıkları zaman su verir ve kömürleşirler. Formüldeki (</a:t>
            </a:r>
            <a:r>
              <a:rPr lang="tr-TR" b="1" dirty="0" smtClean="0">
                <a:latin typeface="Times New Roman" pitchFamily="18" charset="0"/>
                <a:cs typeface="Times New Roman" pitchFamily="18" charset="0"/>
              </a:rPr>
              <a:t>n</a:t>
            </a:r>
            <a:r>
              <a:rPr lang="tr-TR" dirty="0" smtClean="0">
                <a:latin typeface="Times New Roman" pitchFamily="18" charset="0"/>
                <a:cs typeface="Times New Roman" pitchFamily="18" charset="0"/>
              </a:rPr>
              <a:t>) sayısına göre gruplar oluştururlar. (</a:t>
            </a:r>
            <a:r>
              <a:rPr lang="tr-TR" b="1" dirty="0" smtClean="0">
                <a:latin typeface="Times New Roman" pitchFamily="18" charset="0"/>
                <a:cs typeface="Times New Roman" pitchFamily="18" charset="0"/>
              </a:rPr>
              <a:t>n</a:t>
            </a:r>
            <a:r>
              <a:rPr lang="tr-TR" dirty="0" smtClean="0">
                <a:latin typeface="Times New Roman" pitchFamily="18" charset="0"/>
                <a:cs typeface="Times New Roman" pitchFamily="18" charset="0"/>
              </a:rPr>
              <a:t>) sayısı 3 ila birkaç bin arasında değişir. Kapalı formülleri aynı olduğu halde atom dizilişleri farklıdır. Bu nedenle hem fiziksel hem de kimyasal özellikleri farklı şekerler oluşur. Bu farklılık açık formülleri ile anlaşılır. Buna “yapısal formül” ya da “konfigürasyon” denir. </a:t>
            </a:r>
          </a:p>
          <a:p>
            <a:pPr algn="just">
              <a:buNone/>
            </a:pPr>
            <a:r>
              <a:rPr lang="tr-TR" dirty="0" smtClean="0">
                <a:latin typeface="Times New Roman" pitchFamily="18" charset="0"/>
                <a:cs typeface="Times New Roman" pitchFamily="18" charset="0"/>
              </a:rPr>
              <a:t>	Canlılar tarafından alınan bütün karbonhidratlar (</a:t>
            </a:r>
            <a:r>
              <a:rPr lang="tr-TR" dirty="0" err="1" smtClean="0">
                <a:latin typeface="Times New Roman" pitchFamily="18" charset="0"/>
                <a:cs typeface="Times New Roman" pitchFamily="18" charset="0"/>
              </a:rPr>
              <a:t>sakkaroz</a:t>
            </a:r>
            <a:r>
              <a:rPr lang="tr-TR" dirty="0" smtClean="0">
                <a:latin typeface="Times New Roman" pitchFamily="18" charset="0"/>
                <a:cs typeface="Times New Roman" pitchFamily="18" charset="0"/>
              </a:rPr>
              <a:t>, nişasta, selüloz vb.), sindirim sisteminde basit şekerlere ve daha sonra da karaciğerde glikojene çevrilir. Glikoz memeli kanında mutlaka bulunması gereken bir bileşiktir. Glikoz, beyinin önemli yakıt maddesidir. Kandaki en düşük konsantrasyonlarda bile beyin öncelikle beslenir. Çoğunluğu bitkisel, süt şekeri ve glikojen gibi çok az bir kısmı ise hayvansal kökenlidir. </a:t>
            </a:r>
          </a:p>
          <a:p>
            <a:endParaRPr lang="tr-TR" dirty="0"/>
          </a:p>
        </p:txBody>
      </p:sp>
    </p:spTree>
    <p:extLst>
      <p:ext uri="{BB962C8B-B14F-4D97-AF65-F5344CB8AC3E}">
        <p14:creationId xmlns:p14="http://schemas.microsoft.com/office/powerpoint/2010/main" val="867066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0"/>
            <a:ext cx="8856984" cy="562074"/>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tr-TR" b="1" dirty="0" smtClean="0"/>
              <a:t/>
            </a:r>
            <a:br>
              <a:rPr lang="tr-TR" b="1" dirty="0" smtClean="0"/>
            </a:br>
            <a:r>
              <a:rPr lang="tr-TR" b="1" dirty="0" smtClean="0">
                <a:latin typeface="Comic Sans MS" pitchFamily="66" charset="0"/>
              </a:rPr>
              <a:t>b- Lipitler</a:t>
            </a:r>
            <a:r>
              <a:rPr lang="tr-TR" dirty="0" smtClean="0"/>
              <a:t/>
            </a:r>
            <a:br>
              <a:rPr lang="tr-TR" dirty="0" smtClean="0"/>
            </a:br>
            <a:endParaRPr lang="tr-TR" dirty="0"/>
          </a:p>
        </p:txBody>
      </p:sp>
      <p:sp>
        <p:nvSpPr>
          <p:cNvPr id="3" name="2 İçerik Yer Tutucusu"/>
          <p:cNvSpPr>
            <a:spLocks noGrp="1"/>
          </p:cNvSpPr>
          <p:nvPr>
            <p:ph idx="1"/>
          </p:nvPr>
        </p:nvSpPr>
        <p:spPr>
          <a:xfrm>
            <a:off x="0" y="692696"/>
            <a:ext cx="9144000" cy="6165304"/>
          </a:xfrm>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lgn="just">
              <a:buNone/>
            </a:pPr>
            <a:r>
              <a:rPr lang="tr-TR" dirty="0" smtClean="0"/>
              <a:t>		</a:t>
            </a:r>
            <a:r>
              <a:rPr lang="tr-TR" dirty="0" smtClean="0">
                <a:latin typeface="Times New Roman" pitchFamily="18" charset="0"/>
                <a:cs typeface="Times New Roman" pitchFamily="18" charset="0"/>
              </a:rPr>
              <a:t>Eter, kloroform, aseton ve benzen gibi </a:t>
            </a:r>
            <a:r>
              <a:rPr lang="tr-TR" dirty="0" err="1" smtClean="0">
                <a:latin typeface="Times New Roman" pitchFamily="18" charset="0"/>
                <a:cs typeface="Times New Roman" pitchFamily="18" charset="0"/>
              </a:rPr>
              <a:t>nonpolar</a:t>
            </a:r>
            <a:r>
              <a:rPr lang="tr-TR" dirty="0" smtClean="0">
                <a:latin typeface="Times New Roman" pitchFamily="18" charset="0"/>
                <a:cs typeface="Times New Roman" pitchFamily="18" charset="0"/>
              </a:rPr>
              <a:t> organik çözücülerde çözünen, fakat suda çok az ya da hiç çözünmeyen heterojen bir gruptur. Karbonhidratlarda olduğu gibi </a:t>
            </a:r>
            <a:r>
              <a:rPr lang="tr-TR" dirty="0" err="1" smtClean="0">
                <a:latin typeface="Times New Roman" pitchFamily="18" charset="0"/>
                <a:cs typeface="Times New Roman" pitchFamily="18" charset="0"/>
              </a:rPr>
              <a:t>CHO’den</a:t>
            </a:r>
            <a:r>
              <a:rPr lang="tr-TR" dirty="0" smtClean="0">
                <a:latin typeface="Times New Roman" pitchFamily="18" charset="0"/>
                <a:cs typeface="Times New Roman" pitchFamily="18" charset="0"/>
              </a:rPr>
              <a:t> oluşmuştur ancak, oksijen atomunun oranı karbon atomuna göre çok azdır. Yağlar ve yağlara benzeyen bileşikler bu grup altında toplanmıştır. </a:t>
            </a:r>
          </a:p>
          <a:p>
            <a:pPr algn="just"/>
            <a:r>
              <a:rPr lang="tr-TR" dirty="0" smtClean="0">
                <a:latin typeface="Times New Roman" pitchFamily="18" charset="0"/>
                <a:cs typeface="Times New Roman" pitchFamily="18" charset="0"/>
              </a:rPr>
              <a:t>b-1 Basit Yağlar</a:t>
            </a:r>
          </a:p>
          <a:p>
            <a:pPr algn="just">
              <a:buNone/>
            </a:pPr>
            <a:r>
              <a:rPr lang="tr-TR" dirty="0" smtClean="0">
                <a:latin typeface="Times New Roman" pitchFamily="18" charset="0"/>
                <a:cs typeface="Times New Roman" pitchFamily="18" charset="0"/>
              </a:rPr>
              <a:t>		Bir molekül </a:t>
            </a:r>
            <a:r>
              <a:rPr lang="tr-TR" dirty="0" err="1" smtClean="0">
                <a:latin typeface="Times New Roman" pitchFamily="18" charset="0"/>
                <a:cs typeface="Times New Roman" pitchFamily="18" charset="0"/>
              </a:rPr>
              <a:t>gliserol</a:t>
            </a:r>
            <a:r>
              <a:rPr lang="tr-TR" dirty="0" smtClean="0">
                <a:latin typeface="Times New Roman" pitchFamily="18" charset="0"/>
                <a:cs typeface="Times New Roman" pitchFamily="18" charset="0"/>
              </a:rPr>
              <a:t> ile üç molekül yağ </a:t>
            </a:r>
            <a:r>
              <a:rPr lang="tr-TR" dirty="0" err="1" smtClean="0">
                <a:latin typeface="Times New Roman" pitchFamily="18" charset="0"/>
                <a:cs typeface="Times New Roman" pitchFamily="18" charset="0"/>
              </a:rPr>
              <a:t>asitinin</a:t>
            </a:r>
            <a:r>
              <a:rPr lang="tr-TR" dirty="0" smtClean="0">
                <a:latin typeface="Times New Roman" pitchFamily="18" charset="0"/>
                <a:cs typeface="Times New Roman" pitchFamily="18" charset="0"/>
              </a:rPr>
              <a:t> esterleşmesi ile oluşmuş organik moleküllerdir. Doğal yağlara </a:t>
            </a:r>
            <a:r>
              <a:rPr lang="tr-TR" dirty="0" err="1" smtClean="0">
                <a:latin typeface="Times New Roman" pitchFamily="18" charset="0"/>
                <a:cs typeface="Times New Roman" pitchFamily="18" charset="0"/>
              </a:rPr>
              <a:t>trigliseritler</a:t>
            </a:r>
            <a:r>
              <a:rPr lang="tr-TR" dirty="0" smtClean="0">
                <a:latin typeface="Times New Roman" pitchFamily="18" charset="0"/>
                <a:cs typeface="Times New Roman" pitchFamily="18" charset="0"/>
              </a:rPr>
              <a:t> de denir. Enerji depo molekülleri olarak görev yaparlar. </a:t>
            </a:r>
          </a:p>
          <a:p>
            <a:pPr algn="just">
              <a:buNone/>
            </a:pPr>
            <a:r>
              <a:rPr lang="tr-TR" dirty="0" smtClean="0">
                <a:latin typeface="Times New Roman" pitchFamily="18" charset="0"/>
                <a:cs typeface="Times New Roman" pitchFamily="18" charset="0"/>
              </a:rPr>
              <a:t>		Yağ asitleri, uzun arka arkaya dizili –CH</a:t>
            </a:r>
            <a:r>
              <a:rPr lang="tr-TR" baseline="-25000" dirty="0" smtClean="0">
                <a:latin typeface="Times New Roman" pitchFamily="18" charset="0"/>
                <a:cs typeface="Times New Roman" pitchFamily="18" charset="0"/>
              </a:rPr>
              <a:t>2 </a:t>
            </a:r>
            <a:r>
              <a:rPr lang="tr-TR" dirty="0" smtClean="0">
                <a:latin typeface="Times New Roman" pitchFamily="18" charset="0"/>
                <a:cs typeface="Times New Roman" pitchFamily="18" charset="0"/>
              </a:rPr>
              <a:t>gruplarının dallanmamış zincirlerinden oluşur. Yağ asitlerindeki C-H bağlarının bolluğu onları enerji yönünden zengin yapar. Güneş ışığındaki enerji, fotosentez süresince C-H bağlarında depolanır. </a:t>
            </a:r>
            <a:r>
              <a:rPr lang="tr-TR" b="1" dirty="0" smtClean="0">
                <a:solidFill>
                  <a:srgbClr val="C00000"/>
                </a:solidFill>
                <a:latin typeface="Comic Sans MS" pitchFamily="66" charset="0"/>
                <a:cs typeface="Times New Roman" pitchFamily="18" charset="0"/>
              </a:rPr>
              <a:t>Yağ </a:t>
            </a:r>
            <a:r>
              <a:rPr lang="tr-TR" b="1" dirty="0" err="1" smtClean="0">
                <a:solidFill>
                  <a:srgbClr val="C00000"/>
                </a:solidFill>
                <a:latin typeface="Comic Sans MS" pitchFamily="66" charset="0"/>
                <a:cs typeface="Times New Roman" pitchFamily="18" charset="0"/>
              </a:rPr>
              <a:t>asiti</a:t>
            </a:r>
            <a:r>
              <a:rPr lang="tr-TR" b="1" dirty="0" smtClean="0">
                <a:solidFill>
                  <a:srgbClr val="C00000"/>
                </a:solidFill>
                <a:latin typeface="Comic Sans MS" pitchFamily="66" charset="0"/>
                <a:cs typeface="Times New Roman" pitchFamily="18" charset="0"/>
              </a:rPr>
              <a:t> zincirinin en son ucunda yer alan -CH</a:t>
            </a:r>
            <a:r>
              <a:rPr lang="tr-TR" b="1" baseline="-25000" dirty="0" smtClean="0">
                <a:solidFill>
                  <a:srgbClr val="C00000"/>
                </a:solidFill>
                <a:latin typeface="Comic Sans MS" pitchFamily="66" charset="0"/>
                <a:cs typeface="Times New Roman" pitchFamily="18" charset="0"/>
              </a:rPr>
              <a:t>3</a:t>
            </a:r>
            <a:r>
              <a:rPr lang="tr-TR" b="1" dirty="0" smtClean="0">
                <a:solidFill>
                  <a:srgbClr val="C00000"/>
                </a:solidFill>
                <a:latin typeface="Comic Sans MS" pitchFamily="66" charset="0"/>
                <a:cs typeface="Times New Roman" pitchFamily="18" charset="0"/>
              </a:rPr>
              <a:t> grubuna, en yakın karbonda bulunan çifte bağa göre </a:t>
            </a:r>
            <a:r>
              <a:rPr lang="tr-TR" b="1" dirty="0" err="1" smtClean="0">
                <a:solidFill>
                  <a:srgbClr val="C00000"/>
                </a:solidFill>
                <a:latin typeface="Comic Sans MS" pitchFamily="66" charset="0"/>
                <a:cs typeface="Times New Roman" pitchFamily="18" charset="0"/>
              </a:rPr>
              <a:t>omega</a:t>
            </a:r>
            <a:r>
              <a:rPr lang="tr-TR" b="1" dirty="0" smtClean="0">
                <a:solidFill>
                  <a:srgbClr val="C00000"/>
                </a:solidFill>
                <a:latin typeface="Comic Sans MS" pitchFamily="66" charset="0"/>
                <a:cs typeface="Times New Roman" pitchFamily="18" charset="0"/>
              </a:rPr>
              <a:t>-yağ asitleri meydana gelir.</a:t>
            </a:r>
            <a:r>
              <a:rPr lang="tr-TR" dirty="0" smtClean="0">
                <a:latin typeface="Times New Roman" pitchFamily="18" charset="0"/>
                <a:cs typeface="Times New Roman" pitchFamily="18" charset="0"/>
              </a:rPr>
              <a:t> Yağ </a:t>
            </a:r>
            <a:r>
              <a:rPr lang="tr-TR" dirty="0" err="1" smtClean="0">
                <a:latin typeface="Times New Roman" pitchFamily="18" charset="0"/>
                <a:cs typeface="Times New Roman" pitchFamily="18" charset="0"/>
              </a:rPr>
              <a:t>asiti</a:t>
            </a:r>
            <a:r>
              <a:rPr lang="tr-TR" dirty="0" smtClean="0">
                <a:latin typeface="Times New Roman" pitchFamily="18" charset="0"/>
                <a:cs typeface="Times New Roman" pitchFamily="18" charset="0"/>
              </a:rPr>
              <a:t> molekülünün en ucunda –COOH grubu yer alır. Yağ </a:t>
            </a:r>
            <a:r>
              <a:rPr lang="tr-TR" dirty="0" err="1" smtClean="0">
                <a:latin typeface="Times New Roman" pitchFamily="18" charset="0"/>
                <a:cs typeface="Times New Roman" pitchFamily="18" charset="0"/>
              </a:rPr>
              <a:t>asitinin</a:t>
            </a:r>
            <a:r>
              <a:rPr lang="tr-TR" dirty="0" smtClean="0">
                <a:latin typeface="Times New Roman" pitchFamily="18" charset="0"/>
                <a:cs typeface="Times New Roman" pitchFamily="18" charset="0"/>
              </a:rPr>
              <a:t> değişik olması yağa özellik kazandırır.</a:t>
            </a:r>
          </a:p>
          <a:p>
            <a:pPr>
              <a:buNone/>
            </a:pPr>
            <a:endParaRPr lang="tr-TR" dirty="0"/>
          </a:p>
        </p:txBody>
      </p:sp>
    </p:spTree>
    <p:extLst>
      <p:ext uri="{BB962C8B-B14F-4D97-AF65-F5344CB8AC3E}">
        <p14:creationId xmlns:p14="http://schemas.microsoft.com/office/powerpoint/2010/main" val="4181049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16632"/>
            <a:ext cx="8496944" cy="562074"/>
          </a:xfrm>
        </p:spPr>
        <p:txBody>
          <a:bodyPr>
            <a:normAutofit fontScale="90000"/>
          </a:bodyPr>
          <a:lstStyle/>
          <a:p>
            <a:r>
              <a:rPr lang="tr-TR" b="1" dirty="0" smtClean="0"/>
              <a:t/>
            </a:r>
            <a:br>
              <a:rPr lang="tr-TR" b="1" dirty="0" smtClean="0"/>
            </a:br>
            <a:r>
              <a:rPr lang="tr-TR" b="1" dirty="0" smtClean="0">
                <a:solidFill>
                  <a:srgbClr val="7030A0"/>
                </a:solidFill>
                <a:latin typeface="Comic Sans MS" pitchFamily="66" charset="0"/>
              </a:rPr>
              <a:t>Yağ asitleri</a:t>
            </a:r>
            <a:r>
              <a:rPr lang="tr-TR" dirty="0" smtClean="0"/>
              <a:t/>
            </a:r>
            <a:br>
              <a:rPr lang="tr-TR" dirty="0" smtClean="0"/>
            </a:br>
            <a:endParaRPr lang="tr-TR" dirty="0"/>
          </a:p>
        </p:txBody>
      </p:sp>
      <p:sp>
        <p:nvSpPr>
          <p:cNvPr id="3" name="2 İçerik Yer Tutucusu"/>
          <p:cNvSpPr>
            <a:spLocks noGrp="1"/>
          </p:cNvSpPr>
          <p:nvPr>
            <p:ph idx="1"/>
          </p:nvPr>
        </p:nvSpPr>
        <p:spPr>
          <a:xfrm>
            <a:off x="179512" y="764704"/>
            <a:ext cx="8784976" cy="5904656"/>
          </a:xfrm>
        </p:spPr>
        <p:txBody>
          <a:bodyPr>
            <a:normAutofit fontScale="77500" lnSpcReduction="20000"/>
          </a:bodyPr>
          <a:lstStyle/>
          <a:p>
            <a:pPr algn="just"/>
            <a:r>
              <a:rPr lang="tr-TR" b="1" dirty="0" smtClean="0">
                <a:latin typeface="Times New Roman" pitchFamily="18" charset="0"/>
                <a:cs typeface="Times New Roman" pitchFamily="18" charset="0"/>
              </a:rPr>
              <a:t>☼Doymuş yağ asitleri: </a:t>
            </a:r>
            <a:r>
              <a:rPr lang="tr-TR" dirty="0" smtClean="0">
                <a:latin typeface="Times New Roman" pitchFamily="18" charset="0"/>
                <a:cs typeface="Times New Roman" pitchFamily="18" charset="0"/>
              </a:rPr>
              <a:t>Bileşiminde bulunan C atomları hidrojenler ile doyurulmuştur. </a:t>
            </a:r>
            <a:r>
              <a:rPr lang="tr-TR" sz="4100" b="1" dirty="0" smtClean="0">
                <a:latin typeface="Times New Roman" pitchFamily="18" charset="0"/>
                <a:cs typeface="Times New Roman" pitchFamily="18" charset="0"/>
              </a:rPr>
              <a:t>C</a:t>
            </a:r>
            <a:r>
              <a:rPr lang="tr-TR" sz="4100" b="1" baseline="-25000" dirty="0" smtClean="0">
                <a:latin typeface="Times New Roman" pitchFamily="18" charset="0"/>
                <a:cs typeface="Times New Roman" pitchFamily="18" charset="0"/>
              </a:rPr>
              <a:t>n</a:t>
            </a:r>
            <a:r>
              <a:rPr lang="tr-TR" sz="4100" b="1" dirty="0" smtClean="0">
                <a:latin typeface="Times New Roman" pitchFamily="18" charset="0"/>
                <a:cs typeface="Times New Roman" pitchFamily="18" charset="0"/>
              </a:rPr>
              <a:t>H</a:t>
            </a:r>
            <a:r>
              <a:rPr lang="tr-TR" sz="4100" b="1" baseline="-25000" dirty="0" smtClean="0">
                <a:latin typeface="Times New Roman" pitchFamily="18" charset="0"/>
                <a:cs typeface="Times New Roman" pitchFamily="18" charset="0"/>
              </a:rPr>
              <a:t>2n</a:t>
            </a:r>
            <a:r>
              <a:rPr lang="tr-TR" sz="4100" b="1" dirty="0" smtClean="0">
                <a:latin typeface="Times New Roman" pitchFamily="18" charset="0"/>
                <a:cs typeface="Times New Roman" pitchFamily="18" charset="0"/>
              </a:rPr>
              <a:t>O</a:t>
            </a:r>
            <a:r>
              <a:rPr lang="tr-TR" sz="4100" b="1" baseline="-25000" dirty="0" smtClean="0">
                <a:latin typeface="Times New Roman" pitchFamily="18" charset="0"/>
                <a:cs typeface="Times New Roman" pitchFamily="18" charset="0"/>
              </a:rPr>
              <a:t>2</a:t>
            </a:r>
            <a:r>
              <a:rPr lang="tr-TR" sz="4100"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genel formülüne uyarlar. Doymuş yağ asitleri katıdır ve yağa da katı özellik verirler. Oda sıcaklığında katıdırlar. Hayvansal yağlar bu özelliktedir. Bitkisel bir yağ olmasına karşın Kakao yağı da katı bir yağdır ve eczacılık teknolojisinde </a:t>
            </a:r>
            <a:r>
              <a:rPr lang="tr-TR" dirty="0" err="1" smtClean="0">
                <a:latin typeface="Times New Roman" pitchFamily="18" charset="0"/>
                <a:cs typeface="Times New Roman" pitchFamily="18" charset="0"/>
              </a:rPr>
              <a:t>süppozituvar</a:t>
            </a:r>
            <a:r>
              <a:rPr lang="tr-TR" dirty="0" smtClean="0">
                <a:latin typeface="Times New Roman" pitchFamily="18" charset="0"/>
                <a:cs typeface="Times New Roman" pitchFamily="18" charset="0"/>
              </a:rPr>
              <a:t> tipi preparatların hazırlanmasında kullanılır. Ayrıca stearik asit ve stearik </a:t>
            </a:r>
            <a:r>
              <a:rPr lang="tr-TR" dirty="0" err="1" smtClean="0">
                <a:latin typeface="Times New Roman" pitchFamily="18" charset="0"/>
                <a:cs typeface="Times New Roman" pitchFamily="18" charset="0"/>
              </a:rPr>
              <a:t>aistin</a:t>
            </a:r>
            <a:r>
              <a:rPr lang="tr-TR" dirty="0" smtClean="0">
                <a:latin typeface="Times New Roman" pitchFamily="18" charset="0"/>
                <a:cs typeface="Times New Roman" pitchFamily="18" charset="0"/>
              </a:rPr>
              <a:t> Mg tuzu eczacılık tekniğinde kullanılır.</a:t>
            </a:r>
          </a:p>
          <a:p>
            <a:pPr algn="just"/>
            <a:r>
              <a:rPr lang="tr-TR" b="1" dirty="0" smtClean="0">
                <a:latin typeface="Times New Roman" pitchFamily="18" charset="0"/>
                <a:cs typeface="Times New Roman" pitchFamily="18" charset="0"/>
              </a:rPr>
              <a:t>☼Doymamış yağ asitleri: </a:t>
            </a:r>
            <a:r>
              <a:rPr lang="tr-TR" dirty="0" smtClean="0">
                <a:latin typeface="Times New Roman" pitchFamily="18" charset="0"/>
                <a:cs typeface="Times New Roman" pitchFamily="18" charset="0"/>
              </a:rPr>
              <a:t>En az bir çifte bağ taşırlar. Çifte bağ sayısı 6’ya kadar çıkabilir. </a:t>
            </a:r>
            <a:r>
              <a:rPr lang="tr-TR" sz="4100" b="1" dirty="0" smtClean="0">
                <a:latin typeface="Times New Roman" pitchFamily="18" charset="0"/>
                <a:cs typeface="Times New Roman" pitchFamily="18" charset="0"/>
              </a:rPr>
              <a:t>C</a:t>
            </a:r>
            <a:r>
              <a:rPr lang="tr-TR" sz="4100" b="1" baseline="-25000" dirty="0" smtClean="0">
                <a:latin typeface="Times New Roman" pitchFamily="18" charset="0"/>
                <a:cs typeface="Times New Roman" pitchFamily="18" charset="0"/>
              </a:rPr>
              <a:t>n</a:t>
            </a:r>
            <a:r>
              <a:rPr lang="tr-TR" sz="4100" b="1" dirty="0" smtClean="0">
                <a:latin typeface="Times New Roman" pitchFamily="18" charset="0"/>
                <a:cs typeface="Times New Roman" pitchFamily="18" charset="0"/>
              </a:rPr>
              <a:t>H</a:t>
            </a:r>
            <a:r>
              <a:rPr lang="tr-TR" sz="4100" b="1" baseline="-25000" dirty="0" smtClean="0">
                <a:latin typeface="Times New Roman" pitchFamily="18" charset="0"/>
                <a:cs typeface="Times New Roman" pitchFamily="18" charset="0"/>
              </a:rPr>
              <a:t>2(n-a)</a:t>
            </a:r>
            <a:r>
              <a:rPr lang="tr-TR" sz="4100" b="1" dirty="0" smtClean="0">
                <a:latin typeface="Times New Roman" pitchFamily="18" charset="0"/>
                <a:cs typeface="Times New Roman" pitchFamily="18" charset="0"/>
              </a:rPr>
              <a:t>O</a:t>
            </a:r>
            <a:r>
              <a:rPr lang="tr-TR" sz="4100" b="1" baseline="-25000" dirty="0" smtClean="0">
                <a:latin typeface="Times New Roman" pitchFamily="18" charset="0"/>
                <a:cs typeface="Times New Roman" pitchFamily="18" charset="0"/>
              </a:rPr>
              <a:t>2</a:t>
            </a:r>
            <a:r>
              <a:rPr lang="tr-TR" baseline="-25000"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genel formülüne sahiptirler. Oda sıcaklığında sıvıdır ve yağa da sıvı özellik verirler. Bitkisel yağlar bu özelliktedir. Hayvansal yağ olmasına karşın Balina yağı da sıvıdır. Doymamış yağ asitleri vücutta kolesterol taşıyıcı rol oynarlar. Doymamış yağ asitlerinin kolesterol ile yaptığı ester, doymuş yağ asitlerinden daha hareketlidir. Böylece kolesterolün arter çeperinde birikmesi engellenmiş olur. Bu nedenle doymamış yağ asitleri yönünden zengin bitkisel yağlar </a:t>
            </a:r>
            <a:r>
              <a:rPr lang="tr-TR" dirty="0" err="1" smtClean="0">
                <a:latin typeface="Times New Roman" pitchFamily="18" charset="0"/>
                <a:cs typeface="Times New Roman" pitchFamily="18" charset="0"/>
              </a:rPr>
              <a:t>artereoskleroza</a:t>
            </a:r>
            <a:r>
              <a:rPr lang="tr-TR" dirty="0" smtClean="0">
                <a:latin typeface="Times New Roman" pitchFamily="18" charset="0"/>
                <a:cs typeface="Times New Roman" pitchFamily="18" charset="0"/>
              </a:rPr>
              <a:t> karşı tavsiye edilir.</a:t>
            </a:r>
          </a:p>
          <a:p>
            <a:endParaRPr lang="tr-TR" dirty="0"/>
          </a:p>
        </p:txBody>
      </p:sp>
    </p:spTree>
    <p:extLst>
      <p:ext uri="{BB962C8B-B14F-4D97-AF65-F5344CB8AC3E}">
        <p14:creationId xmlns:p14="http://schemas.microsoft.com/office/powerpoint/2010/main" val="963541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116632"/>
            <a:ext cx="7931224" cy="706090"/>
          </a:xfrm>
        </p:spPr>
        <p:txBody>
          <a:bodyPr>
            <a:normAutofit fontScale="90000"/>
          </a:bodyPr>
          <a:lstStyle/>
          <a:p>
            <a:r>
              <a:rPr lang="tr-TR" b="1" dirty="0" err="1" smtClean="0">
                <a:solidFill>
                  <a:srgbClr val="00B050"/>
                </a:solidFill>
                <a:latin typeface="Comic Sans MS" pitchFamily="66" charset="0"/>
              </a:rPr>
              <a:t>Esansiyel</a:t>
            </a:r>
            <a:r>
              <a:rPr lang="tr-TR" b="1" dirty="0" smtClean="0">
                <a:solidFill>
                  <a:srgbClr val="00B050"/>
                </a:solidFill>
                <a:latin typeface="Comic Sans MS" pitchFamily="66" charset="0"/>
              </a:rPr>
              <a:t> yağ asitleri (EYA)</a:t>
            </a:r>
            <a:endParaRPr lang="tr-TR" b="1" dirty="0">
              <a:solidFill>
                <a:srgbClr val="00B050"/>
              </a:solidFill>
              <a:latin typeface="Comic Sans MS" pitchFamily="66" charset="0"/>
            </a:endParaRPr>
          </a:p>
        </p:txBody>
      </p:sp>
      <p:sp>
        <p:nvSpPr>
          <p:cNvPr id="3" name="2 İçerik Yer Tutucusu"/>
          <p:cNvSpPr>
            <a:spLocks noGrp="1"/>
          </p:cNvSpPr>
          <p:nvPr>
            <p:ph idx="1"/>
          </p:nvPr>
        </p:nvSpPr>
        <p:spPr>
          <a:xfrm>
            <a:off x="179512" y="764704"/>
            <a:ext cx="8712968" cy="5832648"/>
          </a:xfrm>
        </p:spPr>
        <p:txBody>
          <a:bodyPr>
            <a:noAutofit/>
          </a:bodyPr>
          <a:lstStyle/>
          <a:p>
            <a:pPr algn="just">
              <a:buNone/>
            </a:pPr>
            <a:r>
              <a:rPr lang="tr-TR" sz="2400" dirty="0" smtClean="0">
                <a:latin typeface="Times New Roman" pitchFamily="18" charset="0"/>
                <a:cs typeface="Times New Roman" pitchFamily="18" charset="0"/>
              </a:rPr>
              <a:t>Vitaminler gibi insan vücudunda yapılamayan fakat besinlerle alınması gereken, en az 2 çifte bağ taşıyan, doymamış yağ asitleridir. </a:t>
            </a:r>
            <a:r>
              <a:rPr lang="tr-TR" sz="2400" dirty="0" err="1" smtClean="0">
                <a:latin typeface="Times New Roman" pitchFamily="18" charset="0"/>
                <a:cs typeface="Times New Roman" pitchFamily="18" charset="0"/>
              </a:rPr>
              <a:t>Esansiyel</a:t>
            </a:r>
            <a:r>
              <a:rPr lang="tr-TR" sz="2400" dirty="0" smtClean="0">
                <a:latin typeface="Times New Roman" pitchFamily="18" charset="0"/>
                <a:cs typeface="Times New Roman" pitchFamily="18" charset="0"/>
              </a:rPr>
              <a:t> yağ asitlerinin canlılar için önemi:</a:t>
            </a:r>
          </a:p>
          <a:p>
            <a:pPr algn="just"/>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EYA’leri</a:t>
            </a:r>
            <a:r>
              <a:rPr lang="tr-TR" sz="2400" dirty="0" smtClean="0">
                <a:latin typeface="Times New Roman" pitchFamily="18" charset="0"/>
                <a:cs typeface="Times New Roman" pitchFamily="18" charset="0"/>
              </a:rPr>
              <a:t> vücudun bütün dokularındaki zarların yapısına girerler ve bu zarların, biyolojik özelliklerini belirlemede rol oynarlar. Bu nedenle EYA noksanlığı bütün dokularda hastalık yaratır.</a:t>
            </a:r>
          </a:p>
          <a:p>
            <a:pPr algn="just"/>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EYA’leri</a:t>
            </a:r>
            <a:r>
              <a:rPr lang="tr-TR" sz="2400" dirty="0" smtClean="0">
                <a:latin typeface="Times New Roman" pitchFamily="18" charset="0"/>
                <a:cs typeface="Times New Roman" pitchFamily="18" charset="0"/>
              </a:rPr>
              <a:t> vücutta 20 karbonlu </a:t>
            </a:r>
            <a:r>
              <a:rPr lang="tr-TR" sz="2400" dirty="0" err="1" smtClean="0">
                <a:latin typeface="Times New Roman" pitchFamily="18" charset="0"/>
                <a:cs typeface="Times New Roman" pitchFamily="18" charset="0"/>
              </a:rPr>
              <a:t>metabolitlere</a:t>
            </a:r>
            <a:r>
              <a:rPr lang="tr-TR" sz="2400" dirty="0" smtClean="0">
                <a:latin typeface="Times New Roman" pitchFamily="18" charset="0"/>
                <a:cs typeface="Times New Roman" pitchFamily="18" charset="0"/>
              </a:rPr>
              <a:t> dönüştürülürler. Bunlar, </a:t>
            </a:r>
            <a:r>
              <a:rPr lang="tr-TR" sz="2400" dirty="0" err="1" smtClean="0">
                <a:latin typeface="Times New Roman" pitchFamily="18" charset="0"/>
                <a:cs typeface="Times New Roman" pitchFamily="18" charset="0"/>
              </a:rPr>
              <a:t>prostaglandin</a:t>
            </a:r>
            <a:r>
              <a:rPr lang="tr-TR" sz="2400" dirty="0" smtClean="0">
                <a:latin typeface="Times New Roman" pitchFamily="18" charset="0"/>
                <a:cs typeface="Times New Roman" pitchFamily="18" charset="0"/>
              </a:rPr>
              <a:t> ve </a:t>
            </a:r>
            <a:r>
              <a:rPr lang="tr-TR" sz="2400" dirty="0" err="1" smtClean="0">
                <a:latin typeface="Times New Roman" pitchFamily="18" charset="0"/>
                <a:cs typeface="Times New Roman" pitchFamily="18" charset="0"/>
              </a:rPr>
              <a:t>lökotrienledir</a:t>
            </a:r>
            <a:r>
              <a:rPr lang="tr-TR" sz="2400" dirty="0" smtClean="0">
                <a:latin typeface="Times New Roman" pitchFamily="18" charset="0"/>
                <a:cs typeface="Times New Roman" pitchFamily="18" charset="0"/>
              </a:rPr>
              <a:t>. Bunlar 50’den fazladır ve çok çeşitli fonksiyonlara sahiptir. </a:t>
            </a:r>
            <a:r>
              <a:rPr lang="tr-TR" sz="2400" dirty="0" err="1" smtClean="0">
                <a:latin typeface="Times New Roman" pitchFamily="18" charset="0"/>
                <a:cs typeface="Times New Roman" pitchFamily="18" charset="0"/>
              </a:rPr>
              <a:t>Esansiyel</a:t>
            </a:r>
            <a:r>
              <a:rPr lang="tr-TR" sz="2400" dirty="0" smtClean="0">
                <a:latin typeface="Times New Roman" pitchFamily="18" charset="0"/>
                <a:cs typeface="Times New Roman" pitchFamily="18" charset="0"/>
              </a:rPr>
              <a:t> yağlardan bazıları (</a:t>
            </a:r>
            <a:r>
              <a:rPr lang="tr-TR" sz="2400" dirty="0" err="1" smtClean="0">
                <a:latin typeface="Times New Roman" pitchFamily="18" charset="0"/>
                <a:cs typeface="Times New Roman" pitchFamily="18" charset="0"/>
              </a:rPr>
              <a:t>araşidonik</a:t>
            </a:r>
            <a:r>
              <a:rPr lang="tr-TR" sz="2400" dirty="0" smtClean="0">
                <a:latin typeface="Times New Roman" pitchFamily="18" charset="0"/>
                <a:cs typeface="Times New Roman" pitchFamily="18" charset="0"/>
              </a:rPr>
              <a:t> asit, </a:t>
            </a:r>
            <a:r>
              <a:rPr lang="tr-TR" sz="2400" dirty="0" err="1" smtClean="0">
                <a:latin typeface="Times New Roman" pitchFamily="18" charset="0"/>
                <a:cs typeface="Times New Roman" pitchFamily="18" charset="0"/>
              </a:rPr>
              <a:t>eikosapentaenoik</a:t>
            </a:r>
            <a:r>
              <a:rPr lang="tr-TR" sz="2400" dirty="0" smtClean="0">
                <a:latin typeface="Times New Roman" pitchFamily="18" charset="0"/>
                <a:cs typeface="Times New Roman" pitchFamily="18" charset="0"/>
              </a:rPr>
              <a:t> asit, </a:t>
            </a:r>
            <a:r>
              <a:rPr lang="tr-TR" sz="2400" dirty="0" err="1" smtClean="0">
                <a:latin typeface="Times New Roman" pitchFamily="18" charset="0"/>
                <a:cs typeface="Times New Roman" pitchFamily="18" charset="0"/>
              </a:rPr>
              <a:t>dokosahekzaenoik</a:t>
            </a:r>
            <a:r>
              <a:rPr lang="tr-TR" sz="2400" dirty="0" smtClean="0">
                <a:latin typeface="Times New Roman" pitchFamily="18" charset="0"/>
                <a:cs typeface="Times New Roman" pitchFamily="18" charset="0"/>
              </a:rPr>
              <a:t> asit gibi) </a:t>
            </a:r>
            <a:r>
              <a:rPr lang="tr-TR" sz="2400" dirty="0" err="1" smtClean="0">
                <a:latin typeface="Times New Roman" pitchFamily="18" charset="0"/>
                <a:cs typeface="Times New Roman" pitchFamily="18" charset="0"/>
              </a:rPr>
              <a:t>prostaglandin</a:t>
            </a:r>
            <a:r>
              <a:rPr lang="tr-TR" sz="2400" dirty="0" smtClean="0">
                <a:latin typeface="Times New Roman" pitchFamily="18" charset="0"/>
                <a:cs typeface="Times New Roman" pitchFamily="18" charset="0"/>
              </a:rPr>
              <a:t> ve </a:t>
            </a:r>
            <a:r>
              <a:rPr lang="tr-TR" sz="2400" dirty="0" err="1" smtClean="0">
                <a:latin typeface="Times New Roman" pitchFamily="18" charset="0"/>
                <a:cs typeface="Times New Roman" pitchFamily="18" charset="0"/>
              </a:rPr>
              <a:t>lökotrienlerin</a:t>
            </a:r>
            <a:r>
              <a:rPr lang="tr-TR" sz="2400" dirty="0" smtClean="0">
                <a:latin typeface="Times New Roman" pitchFamily="18" charset="0"/>
                <a:cs typeface="Times New Roman" pitchFamily="18" charset="0"/>
              </a:rPr>
              <a:t> öncü maddeleridir. </a:t>
            </a:r>
          </a:p>
          <a:p>
            <a:pPr algn="just"/>
            <a:r>
              <a:rPr lang="tr-TR" sz="2400" dirty="0" err="1" smtClean="0">
                <a:latin typeface="Times New Roman" pitchFamily="18" charset="0"/>
                <a:cs typeface="Times New Roman" pitchFamily="18" charset="0"/>
              </a:rPr>
              <a:t>EYA’leri</a:t>
            </a:r>
            <a:r>
              <a:rPr lang="tr-TR" sz="2400" dirty="0" smtClean="0">
                <a:latin typeface="Times New Roman" pitchFamily="18" charset="0"/>
                <a:cs typeface="Times New Roman" pitchFamily="18" charset="0"/>
              </a:rPr>
              <a:t> serum </a:t>
            </a:r>
            <a:r>
              <a:rPr lang="tr-TR" sz="2400" dirty="0" err="1" smtClean="0">
                <a:latin typeface="Times New Roman" pitchFamily="18" charset="0"/>
                <a:cs typeface="Times New Roman" pitchFamily="18" charset="0"/>
              </a:rPr>
              <a:t>trigliserit</a:t>
            </a:r>
            <a:r>
              <a:rPr lang="tr-TR" sz="2400" dirty="0" smtClean="0">
                <a:latin typeface="Times New Roman" pitchFamily="18" charset="0"/>
                <a:cs typeface="Times New Roman" pitchFamily="18" charset="0"/>
              </a:rPr>
              <a:t> seviyesini ve kan viskozitesini düşürürler. Ayrıca </a:t>
            </a:r>
            <a:r>
              <a:rPr lang="tr-TR" sz="2400" dirty="0" err="1" smtClean="0">
                <a:latin typeface="Times New Roman" pitchFamily="18" charset="0"/>
                <a:cs typeface="Times New Roman" pitchFamily="18" charset="0"/>
              </a:rPr>
              <a:t>platelet</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agregasyonunu</a:t>
            </a:r>
            <a:r>
              <a:rPr lang="tr-TR" sz="2400" dirty="0" smtClean="0">
                <a:latin typeface="Times New Roman" pitchFamily="18" charset="0"/>
                <a:cs typeface="Times New Roman" pitchFamily="18" charset="0"/>
              </a:rPr>
              <a:t> azaltırlar.</a:t>
            </a:r>
          </a:p>
          <a:p>
            <a:pPr algn="just"/>
            <a:r>
              <a:rPr lang="tr-TR" sz="2400" dirty="0" smtClean="0">
                <a:latin typeface="Times New Roman" pitchFamily="18" charset="0"/>
                <a:cs typeface="Times New Roman" pitchFamily="18" charset="0"/>
              </a:rPr>
              <a:t>EYA yönünden zengin gıdalar, </a:t>
            </a:r>
            <a:r>
              <a:rPr lang="tr-TR" sz="2400" dirty="0" err="1" smtClean="0">
                <a:latin typeface="Times New Roman" pitchFamily="18" charset="0"/>
                <a:cs typeface="Times New Roman" pitchFamily="18" charset="0"/>
              </a:rPr>
              <a:t>ayçiçek</a:t>
            </a:r>
            <a:r>
              <a:rPr lang="tr-TR" sz="2400" dirty="0" smtClean="0">
                <a:latin typeface="Times New Roman" pitchFamily="18" charset="0"/>
                <a:cs typeface="Times New Roman" pitchFamily="18" charset="0"/>
              </a:rPr>
              <a:t>, mısırözü, soya yağı gibi bitkisel yağlar, yağlı balıklar, yumurta sarısı et, yeşil sebzeler</a:t>
            </a: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4228079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116632"/>
            <a:ext cx="8712968" cy="720080"/>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r>
              <a:rPr lang="tr-TR" b="1" dirty="0" smtClean="0">
                <a:latin typeface="Comic Sans MS" pitchFamily="66" charset="0"/>
              </a:rPr>
              <a:t/>
            </a:r>
            <a:br>
              <a:rPr lang="tr-TR" b="1" dirty="0" smtClean="0">
                <a:latin typeface="Comic Sans MS" pitchFamily="66" charset="0"/>
              </a:rPr>
            </a:br>
            <a:r>
              <a:rPr lang="tr-TR" b="1" dirty="0" smtClean="0">
                <a:latin typeface="Comic Sans MS" pitchFamily="66" charset="0"/>
              </a:rPr>
              <a:t>c- Proteinler</a:t>
            </a:r>
            <a:r>
              <a:rPr lang="tr-TR" dirty="0" smtClean="0"/>
              <a:t/>
            </a:r>
            <a:br>
              <a:rPr lang="tr-TR" dirty="0" smtClean="0"/>
            </a:br>
            <a:endParaRPr lang="tr-TR" dirty="0"/>
          </a:p>
        </p:txBody>
      </p:sp>
      <p:sp>
        <p:nvSpPr>
          <p:cNvPr id="3" name="2 İçerik Yer Tutucusu"/>
          <p:cNvSpPr>
            <a:spLocks noGrp="1"/>
          </p:cNvSpPr>
          <p:nvPr>
            <p:ph idx="1"/>
          </p:nvPr>
        </p:nvSpPr>
        <p:spPr>
          <a:xfrm>
            <a:off x="251520" y="980728"/>
            <a:ext cx="8712968" cy="5616624"/>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algn="just">
              <a:buNone/>
            </a:pPr>
            <a:r>
              <a:rPr lang="tr-TR" dirty="0" smtClean="0"/>
              <a:t>Yunanca “</a:t>
            </a:r>
            <a:r>
              <a:rPr lang="tr-TR" dirty="0" err="1" smtClean="0"/>
              <a:t>proteios</a:t>
            </a:r>
            <a:r>
              <a:rPr lang="tr-TR" dirty="0" smtClean="0"/>
              <a:t>=birinci derecede önemli” kelimesinden köken alır. Canlıların en önemli yapısal ve ödevsel fonksiyonları olan molekülleridir. Hücre yapısının esasını oluşturur. Tüm organizmanın yapısına yaklaşık %16 oranında katılır. Canlı organizmada binlerce biyokimyasal reaksiyonu katalizleyen enzimler, </a:t>
            </a:r>
            <a:r>
              <a:rPr lang="tr-TR" dirty="0" err="1" smtClean="0"/>
              <a:t>metabolik</a:t>
            </a:r>
            <a:r>
              <a:rPr lang="tr-TR" dirty="0" smtClean="0"/>
              <a:t> olayları düzenleyen hormonlar, vücut savunmasında görev alan antikorlar ve pek çok hücre ve dokunun ana yapısal elemanı olarak görev yapan bileşikler protein molekülleridir. Yapılarında C, H, O, N ve S bulunur. Temel elementler C, H, O ve </a:t>
            </a:r>
            <a:r>
              <a:rPr lang="tr-TR" dirty="0" err="1" smtClean="0"/>
              <a:t>N’tur</a:t>
            </a:r>
            <a:r>
              <a:rPr lang="tr-TR" dirty="0" smtClean="0"/>
              <a:t>. </a:t>
            </a:r>
          </a:p>
          <a:p>
            <a:pPr algn="just"/>
            <a:r>
              <a:rPr lang="tr-TR" dirty="0" smtClean="0"/>
              <a:t>Proteinlerin yapı birimi amino asitlerdir. Proteinler, amino asit moleküllerinin zincir halinde ve su molekülleri çıkararak bağlanması sonucunda meydana gelirler. Bir amino </a:t>
            </a:r>
            <a:r>
              <a:rPr lang="tr-TR" dirty="0" err="1" smtClean="0"/>
              <a:t>asitin</a:t>
            </a:r>
            <a:r>
              <a:rPr lang="tr-TR" dirty="0" smtClean="0"/>
              <a:t> genel formülü şöyledir.</a:t>
            </a:r>
          </a:p>
          <a:p>
            <a:pPr>
              <a:buNone/>
            </a:pPr>
            <a:endParaRPr lang="tr-TR" dirty="0"/>
          </a:p>
        </p:txBody>
      </p:sp>
    </p:spTree>
    <p:extLst>
      <p:ext uri="{BB962C8B-B14F-4D97-AF65-F5344CB8AC3E}">
        <p14:creationId xmlns:p14="http://schemas.microsoft.com/office/powerpoint/2010/main" val="2160747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496944" cy="6264696"/>
          </a:xfrm>
        </p:spPr>
        <p:txBody>
          <a:bodyPr>
            <a:normAutofit fontScale="70000" lnSpcReduction="20000"/>
          </a:bodyPr>
          <a:lstStyle/>
          <a:p>
            <a:pPr algn="just"/>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Bitki hücreleri bütün aaleri sentezleyebilir. Hayvanlar ise ancak bazılarını sentezleyebilirler. İnsan kendisi için gerekli olan aalerin bazılarını besin olarak dışarıdan almak zorundadır. </a:t>
            </a:r>
            <a:r>
              <a:rPr lang="tr-TR" dirty="0" smtClean="0">
                <a:latin typeface="Times New Roman" pitchFamily="18" charset="0"/>
                <a:cs typeface="Times New Roman" pitchFamily="18" charset="0"/>
              </a:rPr>
              <a:t>İnsan vücudunda sentezlenemeyen; ancak protein sentezi için gerekli olduklarından dışarıdan diyetle alınması zorunlu olan bu aminoasitlere </a:t>
            </a:r>
            <a:r>
              <a:rPr lang="tr-TR" b="1" dirty="0" err="1" smtClean="0">
                <a:latin typeface="Times New Roman" pitchFamily="18" charset="0"/>
                <a:cs typeface="Times New Roman" pitchFamily="18" charset="0"/>
              </a:rPr>
              <a:t>esansiyel</a:t>
            </a:r>
            <a:r>
              <a:rPr lang="tr-TR" b="1" dirty="0" smtClean="0">
                <a:latin typeface="Times New Roman" pitchFamily="18" charset="0"/>
                <a:cs typeface="Times New Roman" pitchFamily="18" charset="0"/>
              </a:rPr>
              <a:t> amino asitler</a:t>
            </a:r>
            <a:r>
              <a:rPr lang="tr-TR" dirty="0" smtClean="0">
                <a:latin typeface="Times New Roman" pitchFamily="18" charset="0"/>
                <a:cs typeface="Times New Roman" pitchFamily="18" charset="0"/>
              </a:rPr>
              <a:t> denir. Bu amino asitlerin eksikliğinde ciddi rahatsızlıklar ortaya çıkabilir. Yetişkinler için </a:t>
            </a:r>
            <a:r>
              <a:rPr lang="tr-TR" dirty="0" err="1" smtClean="0">
                <a:latin typeface="Times New Roman" pitchFamily="18" charset="0"/>
                <a:cs typeface="Times New Roman" pitchFamily="18" charset="0"/>
              </a:rPr>
              <a:t>esansiyel</a:t>
            </a:r>
            <a:r>
              <a:rPr lang="tr-TR" dirty="0" smtClean="0">
                <a:latin typeface="Times New Roman" pitchFamily="18" charset="0"/>
                <a:cs typeface="Times New Roman" pitchFamily="18" charset="0"/>
              </a:rPr>
              <a:t> olan amino asitler: </a:t>
            </a:r>
            <a:r>
              <a:rPr lang="tr-TR" b="1" dirty="0" err="1" smtClean="0">
                <a:latin typeface="Times New Roman" pitchFamily="18" charset="0"/>
                <a:cs typeface="Times New Roman" pitchFamily="18" charset="0"/>
                <a:hlinkClick r:id="rId2"/>
              </a:rPr>
              <a:t>izolösin</a:t>
            </a:r>
            <a:r>
              <a:rPr lang="tr-TR" b="1" dirty="0" smtClean="0">
                <a:latin typeface="Times New Roman" pitchFamily="18" charset="0"/>
                <a:cs typeface="Times New Roman" pitchFamily="18" charset="0"/>
              </a:rPr>
              <a:t>, </a:t>
            </a:r>
            <a:r>
              <a:rPr lang="tr-TR" b="1" dirty="0" err="1" smtClean="0">
                <a:latin typeface="Times New Roman" pitchFamily="18" charset="0"/>
                <a:cs typeface="Times New Roman" pitchFamily="18" charset="0"/>
                <a:hlinkClick r:id="rId3"/>
              </a:rPr>
              <a:t>lösin</a:t>
            </a:r>
            <a:r>
              <a:rPr lang="tr-TR" b="1" dirty="0" smtClean="0">
                <a:latin typeface="Times New Roman" pitchFamily="18" charset="0"/>
                <a:cs typeface="Times New Roman" pitchFamily="18" charset="0"/>
              </a:rPr>
              <a:t>, </a:t>
            </a:r>
            <a:r>
              <a:rPr lang="tr-TR" b="1" dirty="0" err="1" smtClean="0">
                <a:latin typeface="Times New Roman" pitchFamily="18" charset="0"/>
                <a:cs typeface="Times New Roman" pitchFamily="18" charset="0"/>
                <a:hlinkClick r:id="rId4"/>
              </a:rPr>
              <a:t>lizin</a:t>
            </a:r>
            <a:r>
              <a:rPr lang="tr-TR" b="1" dirty="0" smtClean="0">
                <a:latin typeface="Times New Roman" pitchFamily="18" charset="0"/>
                <a:cs typeface="Times New Roman" pitchFamily="18" charset="0"/>
              </a:rPr>
              <a:t>, </a:t>
            </a:r>
            <a:r>
              <a:rPr lang="tr-TR" b="1" dirty="0" err="1" smtClean="0">
                <a:latin typeface="Times New Roman" pitchFamily="18" charset="0"/>
                <a:cs typeface="Times New Roman" pitchFamily="18" charset="0"/>
                <a:hlinkClick r:id="rId5"/>
              </a:rPr>
              <a:t>metiyonin</a:t>
            </a:r>
            <a:r>
              <a:rPr lang="tr-TR" b="1" dirty="0" smtClean="0">
                <a:latin typeface="Times New Roman" pitchFamily="18" charset="0"/>
                <a:cs typeface="Times New Roman" pitchFamily="18" charset="0"/>
              </a:rPr>
              <a:t>, </a:t>
            </a:r>
            <a:r>
              <a:rPr lang="tr-TR" b="1" dirty="0" err="1" smtClean="0">
                <a:latin typeface="Times New Roman" pitchFamily="18" charset="0"/>
                <a:cs typeface="Times New Roman" pitchFamily="18" charset="0"/>
                <a:hlinkClick r:id="rId6"/>
              </a:rPr>
              <a:t>fenilalanin</a:t>
            </a:r>
            <a:r>
              <a:rPr lang="tr-TR" b="1" dirty="0" smtClean="0">
                <a:latin typeface="Times New Roman" pitchFamily="18" charset="0"/>
                <a:cs typeface="Times New Roman" pitchFamily="18" charset="0"/>
              </a:rPr>
              <a:t>, </a:t>
            </a:r>
            <a:r>
              <a:rPr lang="tr-TR" b="1" dirty="0" err="1" smtClean="0">
                <a:latin typeface="Times New Roman" pitchFamily="18" charset="0"/>
                <a:cs typeface="Times New Roman" pitchFamily="18" charset="0"/>
                <a:hlinkClick r:id="rId7"/>
              </a:rPr>
              <a:t>treonin</a:t>
            </a:r>
            <a:r>
              <a:rPr lang="tr-TR" b="1" dirty="0" smtClean="0">
                <a:latin typeface="Times New Roman" pitchFamily="18" charset="0"/>
                <a:cs typeface="Times New Roman" pitchFamily="18" charset="0"/>
              </a:rPr>
              <a:t>, </a:t>
            </a:r>
            <a:r>
              <a:rPr lang="tr-TR" b="1" dirty="0" err="1" smtClean="0">
                <a:latin typeface="Times New Roman" pitchFamily="18" charset="0"/>
                <a:cs typeface="Times New Roman" pitchFamily="18" charset="0"/>
                <a:hlinkClick r:id="rId8"/>
              </a:rPr>
              <a:t>triptofan</a:t>
            </a:r>
            <a:r>
              <a:rPr lang="tr-TR" b="1"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hlinkClick r:id="rId9"/>
              </a:rPr>
              <a:t>valin</a:t>
            </a:r>
            <a:r>
              <a:rPr lang="tr-TR" b="1" dirty="0" smtClean="0">
                <a:latin typeface="Times New Roman" pitchFamily="18" charset="0"/>
                <a:cs typeface="Times New Roman" pitchFamily="18" charset="0"/>
              </a:rPr>
              <a:t>dir.</a:t>
            </a:r>
            <a:r>
              <a:rPr lang="tr-TR" dirty="0" smtClean="0">
                <a:latin typeface="Times New Roman" pitchFamily="18" charset="0"/>
                <a:cs typeface="Times New Roman" pitchFamily="18" charset="0"/>
              </a:rPr>
              <a:t> Büyüyen çocuklarda </a:t>
            </a:r>
            <a:r>
              <a:rPr lang="tr-TR" dirty="0" err="1" smtClean="0">
                <a:latin typeface="Times New Roman" pitchFamily="18" charset="0"/>
                <a:cs typeface="Times New Roman" pitchFamily="18" charset="0"/>
                <a:hlinkClick r:id="rId10"/>
              </a:rPr>
              <a:t>arjinin</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hlinkClick r:id="rId11"/>
              </a:rPr>
              <a:t>histidin</a:t>
            </a:r>
            <a:r>
              <a:rPr lang="tr-TR" dirty="0" smtClean="0">
                <a:latin typeface="Times New Roman" pitchFamily="18" charset="0"/>
                <a:cs typeface="Times New Roman" pitchFamily="18" charset="0"/>
              </a:rPr>
              <a:t> yarı </a:t>
            </a:r>
            <a:r>
              <a:rPr lang="tr-TR" dirty="0" err="1" smtClean="0">
                <a:latin typeface="Times New Roman" pitchFamily="18" charset="0"/>
                <a:cs typeface="Times New Roman" pitchFamily="18" charset="0"/>
              </a:rPr>
              <a:t>esansiyeldir</a:t>
            </a:r>
            <a:r>
              <a:rPr lang="tr-TR" dirty="0" smtClean="0">
                <a:latin typeface="Times New Roman" pitchFamily="18" charset="0"/>
                <a:cs typeface="Times New Roman" pitchFamily="18" charset="0"/>
              </a:rPr>
              <a:t>. Kükürt içeren </a:t>
            </a:r>
            <a:r>
              <a:rPr lang="tr-TR" dirty="0" err="1" smtClean="0">
                <a:latin typeface="Times New Roman" pitchFamily="18" charset="0"/>
                <a:cs typeface="Times New Roman" pitchFamily="18" charset="0"/>
                <a:hlinkClick r:id="rId12"/>
              </a:rPr>
              <a:t>sistein</a:t>
            </a:r>
            <a:r>
              <a:rPr lang="tr-TR" dirty="0" smtClean="0">
                <a:latin typeface="Times New Roman" pitchFamily="18" charset="0"/>
                <a:cs typeface="Times New Roman" pitchFamily="18" charset="0"/>
              </a:rPr>
              <a:t> ve aromatik halkalı </a:t>
            </a:r>
            <a:r>
              <a:rPr lang="tr-TR" dirty="0" err="1" smtClean="0">
                <a:latin typeface="Times New Roman" pitchFamily="18" charset="0"/>
                <a:cs typeface="Times New Roman" pitchFamily="18" charset="0"/>
                <a:hlinkClick r:id="rId13"/>
              </a:rPr>
              <a:t>tirozin</a:t>
            </a:r>
            <a:r>
              <a:rPr lang="tr-TR" dirty="0" smtClean="0">
                <a:latin typeface="Times New Roman" pitchFamily="18" charset="0"/>
                <a:cs typeface="Times New Roman" pitchFamily="18" charset="0"/>
              </a:rPr>
              <a:t> ise prematüre bebeklerde </a:t>
            </a:r>
            <a:r>
              <a:rPr lang="tr-TR" dirty="0" err="1" smtClean="0">
                <a:latin typeface="Times New Roman" pitchFamily="18" charset="0"/>
                <a:cs typeface="Times New Roman" pitchFamily="18" charset="0"/>
              </a:rPr>
              <a:t>esansiyellerdir</a:t>
            </a:r>
            <a:r>
              <a:rPr lang="tr-TR" dirty="0" smtClean="0">
                <a:latin typeface="Times New Roman" pitchFamily="18" charset="0"/>
                <a:cs typeface="Times New Roman" pitchFamily="18" charset="0"/>
              </a:rPr>
              <a:t>.</a:t>
            </a:r>
          </a:p>
          <a:p>
            <a:pPr algn="just">
              <a:buNone/>
            </a:pP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	Bitkilerin büyümekte olan organları ile tomurcuklarında daha çok protein bulunur. Hayvansal organizma tarafından alınan protein olduğu gibi hücreye alınmaz, aynı şekilde bitki dokuları içinde de depolanacağı zaman protein molekülü halinde taşınmaz. Önce </a:t>
            </a:r>
            <a:r>
              <a:rPr lang="tr-TR" dirty="0" err="1" smtClean="0">
                <a:latin typeface="Times New Roman" pitchFamily="18" charset="0"/>
                <a:cs typeface="Times New Roman" pitchFamily="18" charset="0"/>
              </a:rPr>
              <a:t>aalere</a:t>
            </a:r>
            <a:r>
              <a:rPr lang="tr-TR" dirty="0" smtClean="0">
                <a:latin typeface="Times New Roman" pitchFamily="18" charset="0"/>
                <a:cs typeface="Times New Roman" pitchFamily="18" charset="0"/>
              </a:rPr>
              <a:t> parçalanır sonra hücre içine alınarak dokulara özgü proteinlere dönüştürülür. Bu parçalanma vaktiyle o proteini meydana getirmek üzere birleşmeleri sırasında oluşan </a:t>
            </a:r>
            <a:r>
              <a:rPr lang="tr-TR" dirty="0" err="1" smtClean="0">
                <a:latin typeface="Times New Roman" pitchFamily="18" charset="0"/>
                <a:cs typeface="Times New Roman" pitchFamily="18" charset="0"/>
              </a:rPr>
              <a:t>peptid</a:t>
            </a:r>
            <a:r>
              <a:rPr lang="tr-TR" dirty="0" smtClean="0">
                <a:latin typeface="Times New Roman" pitchFamily="18" charset="0"/>
                <a:cs typeface="Times New Roman" pitchFamily="18" charset="0"/>
              </a:rPr>
              <a:t> bağının enzimler etkisiyle kopmasından ileri gelir. Yani 2aa molekülünün birleşmesi sırasında ayrılan su yerine yine bir su molekülünün girmesi ile işlem gerçekleşir.</a:t>
            </a:r>
          </a:p>
          <a:p>
            <a:pPr algn="just"/>
            <a:endParaRPr lang="tr-TR" dirty="0"/>
          </a:p>
        </p:txBody>
      </p:sp>
    </p:spTree>
    <p:extLst>
      <p:ext uri="{BB962C8B-B14F-4D97-AF65-F5344CB8AC3E}">
        <p14:creationId xmlns:p14="http://schemas.microsoft.com/office/powerpoint/2010/main" val="1215475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90066"/>
          </a:xfrm>
        </p:spPr>
        <p:txBody>
          <a:bodyPr>
            <a:normAutofit fontScale="90000"/>
          </a:bodyPr>
          <a:lstStyle/>
          <a:p>
            <a:r>
              <a:rPr lang="tr-TR" b="1" dirty="0" smtClean="0">
                <a:latin typeface="Comic Sans MS" pitchFamily="66" charset="0"/>
              </a:rPr>
              <a:t>ENZİM</a:t>
            </a:r>
            <a:endParaRPr lang="tr-TR" dirty="0">
              <a:latin typeface="Comic Sans MS" pitchFamily="66" charset="0"/>
            </a:endParaRPr>
          </a:p>
        </p:txBody>
      </p:sp>
      <p:sp>
        <p:nvSpPr>
          <p:cNvPr id="3" name="2 İçerik Yer Tutucusu"/>
          <p:cNvSpPr>
            <a:spLocks noGrp="1"/>
          </p:cNvSpPr>
          <p:nvPr>
            <p:ph idx="1"/>
          </p:nvPr>
        </p:nvSpPr>
        <p:spPr>
          <a:xfrm>
            <a:off x="251520" y="836712"/>
            <a:ext cx="8640960" cy="5688632"/>
          </a:xfrm>
        </p:spPr>
        <p:txBody>
          <a:bodyPr>
            <a:normAutofit fontScale="70000" lnSpcReduction="20000"/>
          </a:bodyPr>
          <a:lstStyle/>
          <a:p>
            <a:pPr algn="just">
              <a:buNone/>
            </a:pPr>
            <a:r>
              <a:rPr lang="tr-TR" dirty="0" smtClean="0">
                <a:latin typeface="Times New Roman" pitchFamily="18" charset="0"/>
                <a:cs typeface="Times New Roman" pitchFamily="18" charset="0"/>
              </a:rPr>
              <a:t>	Amino asitlerin değişik sayıda ve farklı biçimde dizilerek bağlanmaları proteinlerin bir kısmına enzim özelliği kazandırır. Enzimler bütün yaşamsal işlevlerden sorumludur.</a:t>
            </a:r>
          </a:p>
          <a:p>
            <a:pPr algn="just">
              <a:buNone/>
            </a:pPr>
            <a:r>
              <a:rPr lang="tr-TR" dirty="0" smtClean="0">
                <a:latin typeface="Times New Roman" pitchFamily="18" charset="0"/>
                <a:cs typeface="Times New Roman" pitchFamily="18" charset="0"/>
              </a:rPr>
              <a:t>	Bir çok madde canlı vücudu içinde dış ortamdan çok farklı olarak tepkimeye sokularak </a:t>
            </a:r>
            <a:r>
              <a:rPr lang="tr-TR" dirty="0" err="1" smtClean="0">
                <a:latin typeface="Times New Roman" pitchFamily="18" charset="0"/>
                <a:cs typeface="Times New Roman" pitchFamily="18" charset="0"/>
              </a:rPr>
              <a:t>metabolize</a:t>
            </a:r>
            <a:r>
              <a:rPr lang="tr-TR" dirty="0" smtClean="0">
                <a:latin typeface="Times New Roman" pitchFamily="18" charset="0"/>
                <a:cs typeface="Times New Roman" pitchFamily="18" charset="0"/>
              </a:rPr>
              <a:t> edilir. Örn. </a:t>
            </a:r>
            <a:r>
              <a:rPr lang="tr-TR" dirty="0" err="1" smtClean="0">
                <a:latin typeface="Times New Roman" pitchFamily="18" charset="0"/>
                <a:cs typeface="Times New Roman" pitchFamily="18" charset="0"/>
              </a:rPr>
              <a:t>Glukozu</a:t>
            </a:r>
            <a:r>
              <a:rPr lang="tr-TR" dirty="0" smtClean="0">
                <a:latin typeface="Times New Roman" pitchFamily="18" charset="0"/>
                <a:cs typeface="Times New Roman" pitchFamily="18" charset="0"/>
              </a:rPr>
              <a:t> bakterisiz herhangi bir ortamda parçalamak çok farklı koşullarda olur. Bu koşullarda hücrenin sitoplazması canlılığını yitirir. İşte vücudun canlı kalabileceği ortamda moleküllerin parçalanmasını ya da bağlanmasını sağlayan ve canlı hücrede sentezlenen protein yapısındaki maddelere </a:t>
            </a:r>
            <a:r>
              <a:rPr lang="tr-TR" b="1" dirty="0" smtClean="0">
                <a:latin typeface="Times New Roman" pitchFamily="18" charset="0"/>
                <a:cs typeface="Times New Roman" pitchFamily="18" charset="0"/>
              </a:rPr>
              <a:t>ENZİM </a:t>
            </a:r>
            <a:r>
              <a:rPr lang="tr-TR" dirty="0" smtClean="0">
                <a:latin typeface="Times New Roman" pitchFamily="18" charset="0"/>
                <a:cs typeface="Times New Roman" pitchFamily="18" charset="0"/>
              </a:rPr>
              <a:t>denir. Enzimler tepkimelerin hızını etkiler, fakat sonunda kendileri değişmeden çıkarlar, bu nedenle defalarca kullanılabilirler, tepkimenin oluşacağı son dengeyi de etkilemezler. Çok defa hücre dışında da etkilerini korurlar. </a:t>
            </a:r>
          </a:p>
          <a:p>
            <a:pPr algn="just"/>
            <a:r>
              <a:rPr lang="tr-TR" dirty="0" smtClean="0">
                <a:latin typeface="Times New Roman" pitchFamily="18" charset="0"/>
                <a:cs typeface="Times New Roman" pitchFamily="18" charset="0"/>
              </a:rPr>
              <a:t>Canlı hücrelerde tepkimeler kural olarak 0-50</a:t>
            </a:r>
            <a:r>
              <a:rPr lang="tr-TR" baseline="30000" dirty="0" smtClean="0">
                <a:latin typeface="Times New Roman" pitchFamily="18" charset="0"/>
                <a:cs typeface="Times New Roman" pitchFamily="18" charset="0"/>
              </a:rPr>
              <a:t>o</a:t>
            </a:r>
            <a:r>
              <a:rPr lang="tr-TR" dirty="0" smtClean="0">
                <a:latin typeface="Times New Roman" pitchFamily="18" charset="0"/>
                <a:cs typeface="Times New Roman" pitchFamily="18" charset="0"/>
              </a:rPr>
              <a:t>C ‘de, ama çoğunlukla 20-42 </a:t>
            </a:r>
            <a:r>
              <a:rPr lang="tr-TR" baseline="30000" dirty="0" err="1" smtClean="0">
                <a:latin typeface="Times New Roman" pitchFamily="18" charset="0"/>
                <a:cs typeface="Times New Roman" pitchFamily="18" charset="0"/>
              </a:rPr>
              <a:t>o</a:t>
            </a:r>
            <a:r>
              <a:rPr lang="tr-TR" dirty="0" err="1" smtClean="0">
                <a:latin typeface="Times New Roman" pitchFamily="18" charset="0"/>
                <a:cs typeface="Times New Roman" pitchFamily="18" charset="0"/>
              </a:rPr>
              <a:t>C</a:t>
            </a:r>
            <a:r>
              <a:rPr lang="tr-TR" dirty="0" smtClean="0">
                <a:latin typeface="Times New Roman" pitchFamily="18" charset="0"/>
                <a:cs typeface="Times New Roman" pitchFamily="18" charset="0"/>
              </a:rPr>
              <a:t> ‘de gerçekleşir. Bu sıcaklıkta tepkimelerin oluşması biyokatalizör denilen enzimlerle olur. Bu da aktivasyon enerjisinin düşürülmesi ile olur. Her kimyasal tepkimenin başlaması için bir enerji engeli vardır. Başlangıçta reaksiyonun başlayabilmesi için belirli bir enerjinin verilmesi gerekir. Buna “aktivasyon enerjisi” denir. </a:t>
            </a:r>
          </a:p>
          <a:p>
            <a:endParaRPr lang="tr-TR" dirty="0"/>
          </a:p>
        </p:txBody>
      </p:sp>
    </p:spTree>
    <p:extLst>
      <p:ext uri="{BB962C8B-B14F-4D97-AF65-F5344CB8AC3E}">
        <p14:creationId xmlns:p14="http://schemas.microsoft.com/office/powerpoint/2010/main" val="1806823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648072"/>
          </a:xfrm>
        </p:spPr>
        <p:txBody>
          <a:bodyPr>
            <a:normAutofit fontScale="90000"/>
          </a:bodyPr>
          <a:lstStyle/>
          <a:p>
            <a:r>
              <a:rPr lang="tr-TR" b="1" dirty="0" smtClean="0"/>
              <a:t/>
            </a:r>
            <a:br>
              <a:rPr lang="tr-TR" b="1" dirty="0" smtClean="0"/>
            </a:br>
            <a:r>
              <a:rPr lang="tr-TR" sz="4000" b="1" dirty="0" smtClean="0">
                <a:solidFill>
                  <a:srgbClr val="00B050"/>
                </a:solidFill>
                <a:latin typeface="Comic Sans MS" pitchFamily="66" charset="0"/>
              </a:rPr>
              <a:t>Enzimlerin Yapısı</a:t>
            </a:r>
            <a:r>
              <a:rPr lang="tr-TR" dirty="0" smtClean="0"/>
              <a:t/>
            </a:r>
            <a:br>
              <a:rPr lang="tr-TR" dirty="0" smtClean="0"/>
            </a:br>
            <a:endParaRPr lang="tr-TR" dirty="0"/>
          </a:p>
        </p:txBody>
      </p:sp>
      <p:sp>
        <p:nvSpPr>
          <p:cNvPr id="3" name="2 İçerik Yer Tutucusu"/>
          <p:cNvSpPr>
            <a:spLocks noGrp="1"/>
          </p:cNvSpPr>
          <p:nvPr>
            <p:ph idx="1"/>
          </p:nvPr>
        </p:nvSpPr>
        <p:spPr>
          <a:xfrm>
            <a:off x="251520" y="908720"/>
            <a:ext cx="8712968" cy="5760640"/>
          </a:xfrm>
        </p:spPr>
        <p:txBody>
          <a:bodyPr>
            <a:normAutofit fontScale="77500" lnSpcReduction="20000"/>
          </a:bodyPr>
          <a:lstStyle/>
          <a:p>
            <a:pPr algn="just"/>
            <a:r>
              <a:rPr lang="tr-TR" dirty="0" smtClean="0">
                <a:latin typeface="Times New Roman" pitchFamily="18" charset="0"/>
                <a:cs typeface="Times New Roman" pitchFamily="18" charset="0"/>
              </a:rPr>
              <a:t>Tüm enzim proteinleri genler tarafından şifrelenir. Enzimin </a:t>
            </a:r>
            <a:r>
              <a:rPr lang="tr-TR" dirty="0" err="1" smtClean="0">
                <a:latin typeface="Times New Roman" pitchFamily="18" charset="0"/>
                <a:cs typeface="Times New Roman" pitchFamily="18" charset="0"/>
              </a:rPr>
              <a:t>aa</a:t>
            </a:r>
            <a:r>
              <a:rPr lang="tr-TR" dirty="0" smtClean="0">
                <a:latin typeface="Times New Roman" pitchFamily="18" charset="0"/>
                <a:cs typeface="Times New Roman" pitchFamily="18" charset="0"/>
              </a:rPr>
              <a:t> dizilimi kendisine özgüdür. Bazı enzimler sadece protein moleküllerinden oluşmuştur (pepsin, </a:t>
            </a:r>
            <a:r>
              <a:rPr lang="tr-TR" dirty="0" err="1" smtClean="0">
                <a:latin typeface="Times New Roman" pitchFamily="18" charset="0"/>
                <a:cs typeface="Times New Roman" pitchFamily="18" charset="0"/>
              </a:rPr>
              <a:t>üreaz</a:t>
            </a:r>
            <a:r>
              <a:rPr lang="tr-TR" dirty="0" smtClean="0">
                <a:latin typeface="Times New Roman" pitchFamily="18" charset="0"/>
                <a:cs typeface="Times New Roman" pitchFamily="18" charset="0"/>
              </a:rPr>
              <a:t> gibi), fakat büyük bir kısmı iki farklı kısımdan meydana gelmiştir. </a:t>
            </a:r>
          </a:p>
          <a:p>
            <a:pPr>
              <a:buNone/>
            </a:pPr>
            <a:endParaRPr lang="tr-TR" dirty="0" smtClean="0">
              <a:latin typeface="Times New Roman" pitchFamily="18" charset="0"/>
              <a:cs typeface="Times New Roman" pitchFamily="18" charset="0"/>
            </a:endParaRPr>
          </a:p>
          <a:p>
            <a:pPr algn="just">
              <a:buNone/>
            </a:pPr>
            <a:r>
              <a:rPr lang="tr-TR" dirty="0" smtClean="0"/>
              <a:t>	</a:t>
            </a:r>
            <a:r>
              <a:rPr lang="tr-TR" dirty="0" smtClean="0">
                <a:solidFill>
                  <a:srgbClr val="00B050"/>
                </a:solidFill>
                <a:latin typeface="Comic Sans MS" pitchFamily="66" charset="0"/>
              </a:rPr>
              <a:t>☺ </a:t>
            </a:r>
            <a:r>
              <a:rPr lang="tr-TR" b="1" dirty="0" err="1" smtClean="0">
                <a:solidFill>
                  <a:srgbClr val="00B050"/>
                </a:solidFill>
                <a:latin typeface="Comic Sans MS" pitchFamily="66" charset="0"/>
              </a:rPr>
              <a:t>Apoenzim</a:t>
            </a:r>
            <a:r>
              <a:rPr lang="tr-TR" b="1" dirty="0" smtClean="0">
                <a:solidFill>
                  <a:srgbClr val="00B050"/>
                </a:solidFill>
                <a:latin typeface="Comic Sans MS" pitchFamily="66" charset="0"/>
              </a:rPr>
              <a:t> kısmı: </a:t>
            </a:r>
            <a:r>
              <a:rPr lang="tr-TR" dirty="0" err="1" smtClean="0">
                <a:latin typeface="Times New Roman" pitchFamily="18" charset="0"/>
                <a:cs typeface="Times New Roman" pitchFamily="18" charset="0"/>
              </a:rPr>
              <a:t>Poroteinden</a:t>
            </a:r>
            <a:r>
              <a:rPr lang="tr-TR" dirty="0" smtClean="0">
                <a:latin typeface="Times New Roman" pitchFamily="18" charset="0"/>
                <a:cs typeface="Times New Roman" pitchFamily="18" charset="0"/>
              </a:rPr>
              <a:t> oluşan ve enzimin hangi maddeye etki edeceğini saptayan kısım.</a:t>
            </a:r>
          </a:p>
          <a:p>
            <a:pPr>
              <a:buNone/>
            </a:pPr>
            <a:endParaRPr lang="tr-TR" dirty="0" smtClean="0"/>
          </a:p>
          <a:p>
            <a:pPr algn="just">
              <a:buNone/>
            </a:pPr>
            <a:r>
              <a:rPr lang="tr-TR" dirty="0" smtClean="0"/>
              <a:t>	</a:t>
            </a:r>
            <a:r>
              <a:rPr lang="tr-TR" b="1" dirty="0" smtClean="0">
                <a:solidFill>
                  <a:srgbClr val="7030A0"/>
                </a:solidFill>
                <a:latin typeface="Comic Sans MS" pitchFamily="66" charset="0"/>
              </a:rPr>
              <a:t>☺ </a:t>
            </a:r>
            <a:r>
              <a:rPr lang="tr-TR" b="1" dirty="0" err="1" smtClean="0">
                <a:solidFill>
                  <a:srgbClr val="7030A0"/>
                </a:solidFill>
                <a:latin typeface="Comic Sans MS" pitchFamily="66" charset="0"/>
              </a:rPr>
              <a:t>Koenzim</a:t>
            </a:r>
            <a:r>
              <a:rPr lang="tr-TR" b="1" dirty="0" smtClean="0">
                <a:solidFill>
                  <a:srgbClr val="7030A0"/>
                </a:solidFill>
                <a:latin typeface="Comic Sans MS" pitchFamily="66" charset="0"/>
              </a:rPr>
              <a:t> kısmı: </a:t>
            </a:r>
            <a:r>
              <a:rPr lang="tr-TR" dirty="0" smtClean="0">
                <a:latin typeface="Times New Roman" pitchFamily="18" charset="0"/>
                <a:cs typeface="Times New Roman" pitchFamily="18" charset="0"/>
              </a:rPr>
              <a:t>Protein dışındaki diğer organik bileşiklerden çoğunlukla fosfattan oluşmuş, protein kısmına göre daha küçük moleküllü kısım. Enzimde işlev gören ve esas iş yapan kısım burasıdır. </a:t>
            </a:r>
            <a:r>
              <a:rPr lang="tr-TR" dirty="0" err="1" smtClean="0">
                <a:latin typeface="Times New Roman" pitchFamily="18" charset="0"/>
                <a:cs typeface="Times New Roman" pitchFamily="18" charset="0"/>
              </a:rPr>
              <a:t>Koenzim</a:t>
            </a:r>
            <a:r>
              <a:rPr lang="tr-TR" dirty="0" smtClean="0">
                <a:latin typeface="Times New Roman" pitchFamily="18" charset="0"/>
                <a:cs typeface="Times New Roman" pitchFamily="18" charset="0"/>
              </a:rPr>
              <a:t> kısmı, </a:t>
            </a:r>
            <a:r>
              <a:rPr lang="tr-TR" dirty="0" err="1" smtClean="0">
                <a:latin typeface="Times New Roman" pitchFamily="18" charset="0"/>
                <a:cs typeface="Times New Roman" pitchFamily="18" charset="0"/>
              </a:rPr>
              <a:t>apoenzimden</a:t>
            </a:r>
            <a:r>
              <a:rPr lang="tr-TR" dirty="0" smtClean="0">
                <a:latin typeface="Times New Roman" pitchFamily="18" charset="0"/>
                <a:cs typeface="Times New Roman" pitchFamily="18" charset="0"/>
              </a:rPr>
              <a:t> ayrılabilir ve birçok vitamini bünyesinde bulundurabilir. </a:t>
            </a:r>
            <a:r>
              <a:rPr lang="tr-TR" dirty="0" err="1" smtClean="0">
                <a:latin typeface="Times New Roman" pitchFamily="18" charset="0"/>
                <a:cs typeface="Times New Roman" pitchFamily="18" charset="0"/>
              </a:rPr>
              <a:t>Koenzim</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apoenzim</a:t>
            </a:r>
            <a:r>
              <a:rPr lang="tr-TR" dirty="0" smtClean="0">
                <a:latin typeface="Times New Roman" pitchFamily="18" charset="0"/>
                <a:cs typeface="Times New Roman" pitchFamily="18" charset="0"/>
              </a:rPr>
              <a:t> tek başlarına etkili değildir.</a:t>
            </a:r>
          </a:p>
          <a:p>
            <a:pPr algn="just"/>
            <a:r>
              <a:rPr lang="tr-TR" dirty="0" smtClean="0">
                <a:latin typeface="Times New Roman" pitchFamily="18" charset="0"/>
                <a:cs typeface="Times New Roman" pitchFamily="18" charset="0"/>
              </a:rPr>
              <a:t>Bazı enzimler ortamda bazı iyonların varlığında etkilidir. Canlı bünyesinde bulunan eser elementler (</a:t>
            </a:r>
            <a:r>
              <a:rPr lang="tr-TR" dirty="0" err="1" smtClean="0">
                <a:latin typeface="Times New Roman" pitchFamily="18" charset="0"/>
                <a:cs typeface="Times New Roman" pitchFamily="18" charset="0"/>
              </a:rPr>
              <a:t>Mn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Zn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Zn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Fe</a:t>
            </a:r>
            <a:r>
              <a:rPr lang="tr-TR" dirty="0" smtClean="0">
                <a:latin typeface="Times New Roman" pitchFamily="18" charset="0"/>
                <a:cs typeface="Times New Roman" pitchFamily="18" charset="0"/>
              </a:rPr>
              <a:t> gibi) </a:t>
            </a:r>
            <a:r>
              <a:rPr lang="tr-TR" dirty="0" err="1" smtClean="0">
                <a:latin typeface="Times New Roman" pitchFamily="18" charset="0"/>
                <a:cs typeface="Times New Roman" pitchFamily="18" charset="0"/>
              </a:rPr>
              <a:t>aktivatör</a:t>
            </a:r>
            <a:r>
              <a:rPr lang="tr-TR" dirty="0" smtClean="0">
                <a:latin typeface="Times New Roman" pitchFamily="18" charset="0"/>
                <a:cs typeface="Times New Roman" pitchFamily="18" charset="0"/>
              </a:rPr>
              <a:t> olarak iş görürler bu maddelere ise </a:t>
            </a:r>
            <a:r>
              <a:rPr lang="tr-TR" dirty="0" smtClean="0"/>
              <a:t>“</a:t>
            </a:r>
            <a:r>
              <a:rPr lang="tr-TR" b="1" dirty="0" err="1" smtClean="0">
                <a:solidFill>
                  <a:schemeClr val="accent5">
                    <a:lumMod val="75000"/>
                  </a:schemeClr>
                </a:solidFill>
                <a:latin typeface="Comic Sans MS" pitchFamily="66" charset="0"/>
              </a:rPr>
              <a:t>kofaktör</a:t>
            </a:r>
            <a:r>
              <a:rPr lang="tr-TR" dirty="0" smtClean="0"/>
              <a:t>” </a:t>
            </a:r>
            <a:r>
              <a:rPr lang="tr-TR" dirty="0" smtClean="0">
                <a:latin typeface="Times New Roman" pitchFamily="18" charset="0"/>
                <a:cs typeface="Times New Roman" pitchFamily="18" charset="0"/>
              </a:rPr>
              <a:t>denir. </a:t>
            </a:r>
          </a:p>
          <a:p>
            <a:pPr>
              <a:buNone/>
            </a:pPr>
            <a:endParaRPr lang="tr-TR" dirty="0"/>
          </a:p>
        </p:txBody>
      </p:sp>
    </p:spTree>
    <p:extLst>
      <p:ext uri="{BB962C8B-B14F-4D97-AF65-F5344CB8AC3E}">
        <p14:creationId xmlns:p14="http://schemas.microsoft.com/office/powerpoint/2010/main" val="802960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980728"/>
          </a:xfrm>
        </p:spPr>
        <p:style>
          <a:lnRef idx="2">
            <a:schemeClr val="accent6">
              <a:shade val="50000"/>
            </a:schemeClr>
          </a:lnRef>
          <a:fillRef idx="1">
            <a:schemeClr val="accent6"/>
          </a:fillRef>
          <a:effectRef idx="0">
            <a:schemeClr val="accent6"/>
          </a:effectRef>
          <a:fontRef idx="minor">
            <a:schemeClr val="lt1"/>
          </a:fontRef>
        </p:style>
        <p:txBody>
          <a:bodyPr/>
          <a:lstStyle/>
          <a:p>
            <a:r>
              <a:rPr lang="tr-TR" b="1" dirty="0"/>
              <a:t>1-İnorganik maddeler</a:t>
            </a:r>
            <a:endParaRPr lang="tr-TR" dirty="0"/>
          </a:p>
        </p:txBody>
      </p:sp>
      <p:sp>
        <p:nvSpPr>
          <p:cNvPr id="3" name="2 İçerik Yer Tutucusu"/>
          <p:cNvSpPr>
            <a:spLocks noGrp="1"/>
          </p:cNvSpPr>
          <p:nvPr>
            <p:ph idx="1"/>
          </p:nvPr>
        </p:nvSpPr>
        <p:spPr>
          <a:xfrm>
            <a:off x="0" y="1052736"/>
            <a:ext cx="9144000" cy="5805264"/>
          </a:xfrm>
        </p:spPr>
        <p:txBody>
          <a:bodyPr>
            <a:normAutofit fontScale="77500" lnSpcReduction="20000"/>
          </a:bodyPr>
          <a:lstStyle/>
          <a:p>
            <a:pPr algn="ctr">
              <a:buNone/>
            </a:pPr>
            <a:r>
              <a:rPr lang="tr-TR" b="1" dirty="0"/>
              <a:t>a- Elementler</a:t>
            </a:r>
            <a:endParaRPr lang="tr-TR" dirty="0"/>
          </a:p>
          <a:p>
            <a:pPr algn="just">
              <a:buNone/>
            </a:pPr>
            <a:r>
              <a:rPr lang="tr-TR" dirty="0" smtClean="0">
                <a:latin typeface="Times New Roman" pitchFamily="18" charset="0"/>
                <a:cs typeface="Times New Roman" pitchFamily="18" charset="0"/>
              </a:rPr>
              <a:t>Doğada </a:t>
            </a:r>
            <a:r>
              <a:rPr lang="tr-TR" dirty="0">
                <a:latin typeface="Times New Roman" pitchFamily="18" charset="0"/>
                <a:cs typeface="Times New Roman" pitchFamily="18" charset="0"/>
              </a:rPr>
              <a:t>katı, sıvı ve gaz halinde bulunan bütün cisimler “atom” (Yunanca </a:t>
            </a:r>
            <a:r>
              <a:rPr lang="tr-TR" b="1" dirty="0" err="1">
                <a:latin typeface="Times New Roman" pitchFamily="18" charset="0"/>
                <a:cs typeface="Times New Roman" pitchFamily="18" charset="0"/>
              </a:rPr>
              <a:t>atomos</a:t>
            </a:r>
            <a:r>
              <a:rPr lang="tr-TR" dirty="0">
                <a:latin typeface="Times New Roman" pitchFamily="18" charset="0"/>
                <a:cs typeface="Times New Roman" pitchFamily="18" charset="0"/>
              </a:rPr>
              <a:t>=bölünmeyen) adı verilen birimlerden oluşurlar. Atomlar, doğada serbest olarak bulunmazlar. Aynı cins atomlardan oluşan cisimlere “element” denir. Evreni oluşturan bütün maddeler element adı verilen belirli sayıdaki maddeden meydana gelmiştir. 92 tane doğal oluşumlu element vardır. Ayrıca </a:t>
            </a:r>
            <a:r>
              <a:rPr lang="tr-TR" dirty="0" err="1">
                <a:latin typeface="Times New Roman" pitchFamily="18" charset="0"/>
                <a:cs typeface="Times New Roman" pitchFamily="18" charset="0"/>
              </a:rPr>
              <a:t>laboratuvarda</a:t>
            </a:r>
            <a:r>
              <a:rPr lang="tr-TR" dirty="0">
                <a:latin typeface="Times New Roman" pitchFamily="18" charset="0"/>
                <a:cs typeface="Times New Roman" pitchFamily="18" charset="0"/>
              </a:rPr>
              <a:t> üretilen yapay elementlerde mevcuttur. Hem doğal hem de yapay olanlarla birlikte 100’den fazla (106) element vardır. Doğal olan 92 elementten sadece birkaç tanesi (40 tanesi) yaşamsal öneme sahiptir. Bunlardan 10 tanesi C, H, O, N, K, </a:t>
            </a:r>
            <a:r>
              <a:rPr lang="tr-TR" dirty="0" err="1">
                <a:latin typeface="Times New Roman" pitchFamily="18" charset="0"/>
                <a:cs typeface="Times New Roman" pitchFamily="18" charset="0"/>
              </a:rPr>
              <a:t>Ca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Fe</a:t>
            </a:r>
            <a:r>
              <a:rPr lang="tr-TR" dirty="0">
                <a:latin typeface="Times New Roman" pitchFamily="18" charset="0"/>
                <a:cs typeface="Times New Roman" pitchFamily="18" charset="0"/>
              </a:rPr>
              <a:t>, Mg, S, ve P sitoplazmanın temel elementleridir. Bunlara </a:t>
            </a:r>
            <a:r>
              <a:rPr lang="tr-TR" b="1" dirty="0">
                <a:latin typeface="Times New Roman" pitchFamily="18" charset="0"/>
                <a:cs typeface="Times New Roman" pitchFamily="18" charset="0"/>
              </a:rPr>
              <a:t>makro </a:t>
            </a:r>
            <a:r>
              <a:rPr lang="tr-TR" b="1" dirty="0" err="1">
                <a:latin typeface="Times New Roman" pitchFamily="18" charset="0"/>
                <a:cs typeface="Times New Roman" pitchFamily="18" charset="0"/>
              </a:rPr>
              <a:t>metabolik</a:t>
            </a:r>
            <a:r>
              <a:rPr lang="tr-TR" b="1" dirty="0">
                <a:latin typeface="Times New Roman" pitchFamily="18" charset="0"/>
                <a:cs typeface="Times New Roman" pitchFamily="18" charset="0"/>
              </a:rPr>
              <a:t> element</a:t>
            </a:r>
            <a:r>
              <a:rPr lang="tr-TR" dirty="0">
                <a:latin typeface="Times New Roman" pitchFamily="18" charset="0"/>
                <a:cs typeface="Times New Roman" pitchFamily="18" charset="0"/>
              </a:rPr>
              <a:t> denir. Ayrıca Mg ve </a:t>
            </a:r>
            <a:r>
              <a:rPr lang="tr-TR" dirty="0" err="1">
                <a:latin typeface="Times New Roman" pitchFamily="18" charset="0"/>
                <a:cs typeface="Times New Roman" pitchFamily="18" charset="0"/>
              </a:rPr>
              <a:t>Fe</a:t>
            </a:r>
            <a:r>
              <a:rPr lang="tr-TR" dirty="0">
                <a:latin typeface="Times New Roman" pitchFamily="18" charset="0"/>
                <a:cs typeface="Times New Roman" pitchFamily="18" charset="0"/>
              </a:rPr>
              <a:t> elementler klorofil ve hemoglobin gibi yapıları oluşturmaları yönünden de temel elementler sayılırlar. Diğer 30 tanesi iz halinde bulunur. Bunlara ise </a:t>
            </a:r>
            <a:r>
              <a:rPr lang="tr-TR" b="1" dirty="0">
                <a:latin typeface="Times New Roman" pitchFamily="18" charset="0"/>
                <a:cs typeface="Times New Roman" pitchFamily="18" charset="0"/>
              </a:rPr>
              <a:t>eser elementler</a:t>
            </a:r>
            <a:r>
              <a:rPr lang="tr-TR" dirty="0">
                <a:latin typeface="Times New Roman" pitchFamily="18" charset="0"/>
                <a:cs typeface="Times New Roman" pitchFamily="18" charset="0"/>
              </a:rPr>
              <a:t> denir. Bu elementler hücredeki temel bileşikleri oluştururlar. Özellikle temel elementlerin eksikliğinde hücre fonksiyonlarını tam olarak sürdüremez örneğin, Mg eksikliğinde klorofil oluşamaz. </a:t>
            </a:r>
            <a:endParaRPr lang="tr-TR" dirty="0"/>
          </a:p>
        </p:txBody>
      </p:sp>
    </p:spTree>
    <p:extLst>
      <p:ext uri="{BB962C8B-B14F-4D97-AF65-F5344CB8AC3E}">
        <p14:creationId xmlns:p14="http://schemas.microsoft.com/office/powerpoint/2010/main" val="49906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normAutofit lnSpcReduction="10000"/>
          </a:bodyPr>
          <a:lstStyle/>
          <a:p>
            <a:pPr algn="ctr">
              <a:buNone/>
            </a:pPr>
            <a:r>
              <a:rPr lang="tr-TR" b="1" dirty="0"/>
              <a:t>b- Su (H</a:t>
            </a:r>
            <a:r>
              <a:rPr lang="tr-TR" b="1" baseline="-25000" dirty="0"/>
              <a:t>2</a:t>
            </a:r>
            <a:r>
              <a:rPr lang="tr-TR" b="1" dirty="0"/>
              <a:t>O</a:t>
            </a:r>
            <a:r>
              <a:rPr lang="tr-TR" b="1" dirty="0" smtClean="0"/>
              <a:t>)</a:t>
            </a:r>
          </a:p>
          <a:p>
            <a:pPr algn="just">
              <a:buNone/>
            </a:pPr>
            <a:r>
              <a:rPr lang="tr-TR" dirty="0">
                <a:latin typeface="Times New Roman" pitchFamily="18" charset="0"/>
                <a:cs typeface="Times New Roman" pitchFamily="18" charset="0"/>
              </a:rPr>
              <a:t>Her hücredeki su oranı, hücrenin bulunduğu yer, yaptığı görev ve yaşına bağlı olarak değişiklik göstermekle birlikte genellikle %70-90 arasındadır. Yaşamı karakterize eden tüm tepkimeler su içeren ortamlarda gerçekleşir. Su molekülleri, komşu moleküllerin (+) yüklü H</a:t>
            </a:r>
            <a:r>
              <a:rPr lang="tr-TR" baseline="30000" dirty="0">
                <a:latin typeface="Times New Roman" pitchFamily="18" charset="0"/>
                <a:cs typeface="Times New Roman" pitchFamily="18" charset="0"/>
              </a:rPr>
              <a:t>+</a:t>
            </a:r>
            <a:r>
              <a:rPr lang="tr-TR" dirty="0">
                <a:latin typeface="Times New Roman" pitchFamily="18" charset="0"/>
                <a:cs typeface="Times New Roman" pitchFamily="18" charset="0"/>
              </a:rPr>
              <a:t> atomları ve (-) yüklü O</a:t>
            </a:r>
            <a:r>
              <a:rPr lang="tr-TR" baseline="30000" dirty="0">
                <a:latin typeface="Times New Roman" pitchFamily="18" charset="0"/>
                <a:cs typeface="Times New Roman" pitchFamily="18" charset="0"/>
              </a:rPr>
              <a:t>-</a:t>
            </a:r>
            <a:r>
              <a:rPr lang="tr-TR" dirty="0">
                <a:latin typeface="Times New Roman" pitchFamily="18" charset="0"/>
                <a:cs typeface="Times New Roman" pitchFamily="18" charset="0"/>
              </a:rPr>
              <a:t> atomları arasında H-bağı oluşturan polar moleküllerdir. Bu hidrojen bağları, suyun sıvı bir kristal gibi görev yapmasını sağlar. Suyun belirli özellikler göstermesi canlı yaşamında çok büyük önem taşır. Suyun kendisine özgü bu özelliklerinin yaşam için önemini şu şekilde açıklamak mümkündür:</a:t>
            </a:r>
          </a:p>
          <a:p>
            <a:endParaRPr lang="tr-TR" dirty="0"/>
          </a:p>
          <a:p>
            <a:endParaRPr lang="tr-TR" dirty="0"/>
          </a:p>
        </p:txBody>
      </p:sp>
    </p:spTree>
    <p:extLst>
      <p:ext uri="{BB962C8B-B14F-4D97-AF65-F5344CB8AC3E}">
        <p14:creationId xmlns:p14="http://schemas.microsoft.com/office/powerpoint/2010/main" val="429593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normAutofit fontScale="85000" lnSpcReduction="10000"/>
          </a:bodyPr>
          <a:lstStyle/>
          <a:p>
            <a:pPr algn="just">
              <a:buNone/>
            </a:pPr>
            <a:r>
              <a:rPr lang="tr-TR" b="1" dirty="0">
                <a:solidFill>
                  <a:srgbClr val="7030A0"/>
                </a:solidFill>
                <a:latin typeface="Times New Roman" pitchFamily="18" charset="0"/>
                <a:cs typeface="Times New Roman" pitchFamily="18" charset="0"/>
              </a:rPr>
              <a:t>1☺</a:t>
            </a:r>
            <a:r>
              <a:rPr lang="tr-TR" dirty="0">
                <a:latin typeface="Times New Roman" pitchFamily="18" charset="0"/>
                <a:cs typeface="Times New Roman" pitchFamily="18" charset="0"/>
              </a:rPr>
              <a:t> Su molekülünün belirgin bir polaritesinin ve hidrojen bağı oluşturmak için büyük bir eğiliminin olması nedeniyle su bilinen birçok sıvıdan daha iyi bir çözücüdür. Bu nedenle diğer kimyasal bileşiklerin su içinde çözünmesi, bu maddelerin tepkimeye girmesi için uygun bir ortam sağlar. </a:t>
            </a:r>
          </a:p>
          <a:p>
            <a:pPr algn="just">
              <a:buNone/>
            </a:pPr>
            <a:r>
              <a:rPr lang="tr-TR" b="1" dirty="0" smtClean="0">
                <a:solidFill>
                  <a:srgbClr val="7030A0"/>
                </a:solidFill>
                <a:latin typeface="Times New Roman" pitchFamily="18" charset="0"/>
                <a:cs typeface="Times New Roman" pitchFamily="18" charset="0"/>
              </a:rPr>
              <a:t>2</a:t>
            </a:r>
            <a:r>
              <a:rPr lang="tr-TR" b="1" dirty="0">
                <a:solidFill>
                  <a:srgbClr val="7030A0"/>
                </a:solidFill>
                <a:latin typeface="Times New Roman" pitchFamily="18" charset="0"/>
                <a:cs typeface="Times New Roman" pitchFamily="18" charset="0"/>
              </a:rPr>
              <a:t>☺</a:t>
            </a:r>
            <a:r>
              <a:rPr lang="tr-TR" dirty="0">
                <a:latin typeface="Times New Roman" pitchFamily="18" charset="0"/>
                <a:cs typeface="Times New Roman" pitchFamily="18" charset="0"/>
              </a:rPr>
              <a:t> Isınma ısısının yüksek olması nedeniyle, ani sıcaklık değişimlerinde organizmayı gaz haline geçerek korur. Isınma ısısının yüksek olması, su moleküllerinin diğer su molekülleriyle dörtlü hidrojen bağları şeklinde birbirine tutunmasından ileri gelmektedir. Gaz haline geçerken 574 </a:t>
            </a:r>
            <a:r>
              <a:rPr lang="tr-TR" dirty="0" err="1">
                <a:latin typeface="Times New Roman" pitchFamily="18" charset="0"/>
                <a:cs typeface="Times New Roman" pitchFamily="18" charset="0"/>
              </a:rPr>
              <a:t>Kcal</a:t>
            </a:r>
            <a:r>
              <a:rPr lang="tr-TR" dirty="0">
                <a:latin typeface="Times New Roman" pitchFamily="18" charset="0"/>
                <a:cs typeface="Times New Roman" pitchFamily="18" charset="0"/>
              </a:rPr>
              <a:t>/kg ısı aldığından organizmanın serinlemesini sağlar. Bitkiler suyu buhar halinde yapraklarından dışarı bıraktıklarında fazla ısıyı da atarlar ve böylece hem kendilerinin hem de yakın çevrelerinin serinlemesini sağlarlar. Ayrıca çevredeki aşırı sıcaklık değişimlerine karşı tampon görevi yaparlar. Bu şekilde su, dünyanın sıcaklığının kararlı olmasında yaşam lehinde yardım eder. </a:t>
            </a:r>
          </a:p>
          <a:p>
            <a:endParaRPr lang="tr-TR" dirty="0"/>
          </a:p>
        </p:txBody>
      </p:sp>
    </p:spTree>
    <p:extLst>
      <p:ext uri="{BB962C8B-B14F-4D97-AF65-F5344CB8AC3E}">
        <p14:creationId xmlns:p14="http://schemas.microsoft.com/office/powerpoint/2010/main" val="3497348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gn="just">
              <a:buNone/>
            </a:pPr>
            <a:r>
              <a:rPr lang="tr-TR" b="1" dirty="0">
                <a:solidFill>
                  <a:srgbClr val="7030A0"/>
                </a:solidFill>
                <a:latin typeface="Times New Roman" pitchFamily="18" charset="0"/>
                <a:cs typeface="Times New Roman" pitchFamily="18" charset="0"/>
              </a:rPr>
              <a:t>3☺</a:t>
            </a:r>
            <a:r>
              <a:rPr lang="tr-TR" dirty="0">
                <a:latin typeface="Times New Roman" pitchFamily="18" charset="0"/>
                <a:cs typeface="Times New Roman" pitchFamily="18" charset="0"/>
              </a:rPr>
              <a:t> Ayrıca bir kaç sıvı hariç en yüksek yüzey gerilimine sahiptir. Hidrojen bağları su moleküllerini bir arada tutar. Bu birbirini tutma nedeniyle bitkiler kökleri aracılığı ile topraktan suyu alabilirler. Bunun sonucu olarak yüksek bitkilerde </a:t>
            </a:r>
            <a:r>
              <a:rPr lang="tr-TR" dirty="0" err="1">
                <a:latin typeface="Times New Roman" pitchFamily="18" charset="0"/>
                <a:cs typeface="Times New Roman" pitchFamily="18" charset="0"/>
              </a:rPr>
              <a:t>kapiller</a:t>
            </a:r>
            <a:r>
              <a:rPr lang="tr-TR" dirty="0">
                <a:latin typeface="Times New Roman" pitchFamily="18" charset="0"/>
                <a:cs typeface="Times New Roman" pitchFamily="18" charset="0"/>
              </a:rPr>
              <a:t> (kılcal) boruların (odun boruları) içerisinde suyun yükselmesi de sağlanmış olur. </a:t>
            </a:r>
          </a:p>
          <a:p>
            <a:pPr algn="just">
              <a:buNone/>
            </a:pPr>
            <a:r>
              <a:rPr lang="tr-TR" b="1" dirty="0" smtClean="0">
                <a:solidFill>
                  <a:srgbClr val="7030A0"/>
                </a:solidFill>
                <a:latin typeface="Times New Roman" pitchFamily="18" charset="0"/>
                <a:cs typeface="Times New Roman" pitchFamily="18" charset="0"/>
              </a:rPr>
              <a:t>4</a:t>
            </a:r>
            <a:r>
              <a:rPr lang="tr-TR" b="1" dirty="0">
                <a:solidFill>
                  <a:srgbClr val="7030A0"/>
                </a:solidFill>
                <a:latin typeface="Times New Roman" pitchFamily="18" charset="0"/>
                <a:cs typeface="Times New Roman" pitchFamily="18" charset="0"/>
              </a:rPr>
              <a:t>☺</a:t>
            </a:r>
            <a:r>
              <a:rPr lang="tr-TR" dirty="0">
                <a:latin typeface="Times New Roman" pitchFamily="18" charset="0"/>
                <a:cs typeface="Times New Roman" pitchFamily="18" charset="0"/>
              </a:rPr>
              <a:t> Pratik olarak 0</a:t>
            </a:r>
            <a:r>
              <a:rPr lang="tr-TR" baseline="30000" dirty="0">
                <a:latin typeface="Times New Roman" pitchFamily="18" charset="0"/>
                <a:cs typeface="Times New Roman" pitchFamily="18" charset="0"/>
              </a:rPr>
              <a:t>o</a:t>
            </a:r>
            <a:r>
              <a:rPr lang="tr-TR" dirty="0">
                <a:latin typeface="Times New Roman" pitchFamily="18" charset="0"/>
                <a:cs typeface="Times New Roman" pitchFamily="18" charset="0"/>
              </a:rPr>
              <a:t>C’de su donarken yapısında kendisine özgü hidrojen bağlarının olması nedeniyle, moleküller arasındaki mesafeler büyür ve özgül ağırlık küçülür. Bunun biyolojideki en büyük önemi, tatlı sularda yaşayan bitki ve hayvanların kışı donmadan geçirmeleri ve jeolojik devirlerdeki canlıların günümüze kadar ulaşmasını sağlamasıdır. </a:t>
            </a:r>
          </a:p>
          <a:p>
            <a:pPr algn="just">
              <a:buNone/>
            </a:pPr>
            <a:r>
              <a:rPr lang="tr-TR" b="1" dirty="0" smtClean="0">
                <a:solidFill>
                  <a:srgbClr val="7030A0"/>
                </a:solidFill>
                <a:latin typeface="Times New Roman" pitchFamily="18" charset="0"/>
                <a:cs typeface="Times New Roman" pitchFamily="18" charset="0"/>
              </a:rPr>
              <a:t>5</a:t>
            </a:r>
            <a:r>
              <a:rPr lang="tr-TR" b="1" dirty="0">
                <a:solidFill>
                  <a:srgbClr val="7030A0"/>
                </a:solidFill>
                <a:latin typeface="Times New Roman" pitchFamily="18" charset="0"/>
                <a:cs typeface="Times New Roman" pitchFamily="18" charset="0"/>
              </a:rPr>
              <a:t>☺</a:t>
            </a:r>
            <a:r>
              <a:rPr lang="tr-TR" dirty="0">
                <a:latin typeface="Times New Roman" pitchFamily="18" charset="0"/>
                <a:cs typeface="Times New Roman" pitchFamily="18" charset="0"/>
              </a:rPr>
              <a:t> En önemli görevlerinden biri de bitki bünyesi içindeki organik ve inorganik tuzların çözünerek taşınmasını sağlamasıdır. Bu şekilde dokuların </a:t>
            </a:r>
            <a:r>
              <a:rPr lang="tr-TR" dirty="0" err="1">
                <a:latin typeface="Times New Roman" pitchFamily="18" charset="0"/>
                <a:cs typeface="Times New Roman" pitchFamily="18" charset="0"/>
              </a:rPr>
              <a:t>ozmotik</a:t>
            </a:r>
            <a:r>
              <a:rPr lang="tr-TR" dirty="0">
                <a:latin typeface="Times New Roman" pitchFamily="18" charset="0"/>
                <a:cs typeface="Times New Roman" pitchFamily="18" charset="0"/>
              </a:rPr>
              <a:t> basıncı ve </a:t>
            </a:r>
            <a:r>
              <a:rPr lang="tr-TR" dirty="0" err="1">
                <a:latin typeface="Times New Roman" pitchFamily="18" charset="0"/>
                <a:cs typeface="Times New Roman" pitchFamily="18" charset="0"/>
              </a:rPr>
              <a:t>pH</a:t>
            </a:r>
            <a:r>
              <a:rPr lang="tr-TR" dirty="0">
                <a:latin typeface="Times New Roman" pitchFamily="18" charset="0"/>
                <a:cs typeface="Times New Roman" pitchFamily="18" charset="0"/>
              </a:rPr>
              <a:t> dengesi sağlanmış olur. </a:t>
            </a:r>
          </a:p>
          <a:p>
            <a:endParaRPr lang="tr-TR" dirty="0"/>
          </a:p>
        </p:txBody>
      </p:sp>
    </p:spTree>
    <p:extLst>
      <p:ext uri="{BB962C8B-B14F-4D97-AF65-F5344CB8AC3E}">
        <p14:creationId xmlns:p14="http://schemas.microsoft.com/office/powerpoint/2010/main" val="3009042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algn="ctr">
              <a:buNone/>
            </a:pPr>
            <a:r>
              <a:rPr lang="tr-TR" b="1" dirty="0"/>
              <a:t>c- Karbondioksit (CO</a:t>
            </a:r>
            <a:r>
              <a:rPr lang="tr-TR" b="1" baseline="-25000" dirty="0"/>
              <a:t>2</a:t>
            </a:r>
            <a:r>
              <a:rPr lang="tr-TR" b="1" dirty="0"/>
              <a:t>)</a:t>
            </a:r>
            <a:endParaRPr lang="tr-TR" dirty="0"/>
          </a:p>
          <a:p>
            <a:pPr algn="just">
              <a:buNone/>
            </a:pPr>
            <a:r>
              <a:rPr lang="tr-TR" dirty="0">
                <a:latin typeface="Times New Roman" pitchFamily="18" charset="0"/>
                <a:cs typeface="Times New Roman" pitchFamily="18" charset="0"/>
              </a:rPr>
              <a:t>Karbon içermesine karşılık genellikle inorganik olarak sınıflandırılır. Çünkü organik olarak sınıflandırılan birçok bileşikten daha basittir. Atmosferin % 0.033’ü CO</a:t>
            </a:r>
            <a:r>
              <a:rPr lang="tr-TR" baseline="-25000" dirty="0">
                <a:latin typeface="Times New Roman" pitchFamily="18" charset="0"/>
                <a:cs typeface="Times New Roman" pitchFamily="18" charset="0"/>
              </a:rPr>
              <a:t>2</a:t>
            </a:r>
            <a:r>
              <a:rPr lang="tr-TR" dirty="0">
                <a:latin typeface="Times New Roman" pitchFamily="18" charset="0"/>
                <a:cs typeface="Times New Roman" pitchFamily="18" charset="0"/>
              </a:rPr>
              <a:t> olmasına karşılık atmosferik CO</a:t>
            </a:r>
            <a:r>
              <a:rPr lang="tr-TR" baseline="-25000" dirty="0">
                <a:latin typeface="Times New Roman" pitchFamily="18" charset="0"/>
                <a:cs typeface="Times New Roman" pitchFamily="18" charset="0"/>
              </a:rPr>
              <a:t>2</a:t>
            </a:r>
            <a:r>
              <a:rPr lang="tr-TR" dirty="0">
                <a:latin typeface="Times New Roman" pitchFamily="18" charset="0"/>
                <a:cs typeface="Times New Roman" pitchFamily="18" charset="0"/>
              </a:rPr>
              <a:t> karbonun temel inorganik kaynağıdır. Karbon, canlı dokularının temel yapısal elementidir. </a:t>
            </a:r>
            <a:endParaRPr lang="tr-TR" dirty="0" smtClean="0">
              <a:latin typeface="Times New Roman" pitchFamily="18" charset="0"/>
              <a:cs typeface="Times New Roman" pitchFamily="18" charset="0"/>
            </a:endParaRPr>
          </a:p>
          <a:p>
            <a:pPr algn="just">
              <a:buNone/>
            </a:pPr>
            <a:endParaRPr lang="tr-TR" dirty="0">
              <a:latin typeface="Times New Roman" pitchFamily="18" charset="0"/>
              <a:cs typeface="Times New Roman" pitchFamily="18" charset="0"/>
            </a:endParaRPr>
          </a:p>
          <a:p>
            <a:pPr algn="just">
              <a:buNone/>
            </a:pPr>
            <a:r>
              <a:rPr lang="tr-TR" dirty="0">
                <a:latin typeface="Times New Roman" pitchFamily="18" charset="0"/>
                <a:cs typeface="Times New Roman" pitchFamily="18" charset="0"/>
              </a:rPr>
              <a:t>CO</a:t>
            </a:r>
            <a:r>
              <a:rPr lang="tr-TR" baseline="-25000" dirty="0">
                <a:latin typeface="Times New Roman" pitchFamily="18" charset="0"/>
                <a:cs typeface="Times New Roman" pitchFamily="18" charset="0"/>
              </a:rPr>
              <a:t>2</a:t>
            </a:r>
            <a:r>
              <a:rPr lang="tr-TR" dirty="0">
                <a:latin typeface="Times New Roman" pitchFamily="18" charset="0"/>
                <a:cs typeface="Times New Roman" pitchFamily="18" charset="0"/>
              </a:rPr>
              <a:t> ve su yaşam için gerekli birçok karmaşık organik molekülü üreten yeşil bitkiler için hammaddedir. Bu karmaşık bileşikler yaşam sistemindeki görevlerini yerine getirdikten sonra tekrar CO</a:t>
            </a:r>
            <a:r>
              <a:rPr lang="tr-TR" baseline="-25000" dirty="0">
                <a:latin typeface="Times New Roman" pitchFamily="18" charset="0"/>
                <a:cs typeface="Times New Roman" pitchFamily="18" charset="0"/>
              </a:rPr>
              <a:t>2</a:t>
            </a:r>
            <a:r>
              <a:rPr lang="tr-TR" dirty="0">
                <a:latin typeface="Times New Roman" pitchFamily="18" charset="0"/>
                <a:cs typeface="Times New Roman" pitchFamily="18" charset="0"/>
              </a:rPr>
              <a:t> ve suya yıkılır ve CO</a:t>
            </a:r>
            <a:r>
              <a:rPr lang="tr-TR" baseline="-25000" dirty="0">
                <a:latin typeface="Times New Roman" pitchFamily="18" charset="0"/>
                <a:cs typeface="Times New Roman" pitchFamily="18" charset="0"/>
              </a:rPr>
              <a:t>2</a:t>
            </a:r>
            <a:r>
              <a:rPr lang="tr-TR" dirty="0">
                <a:latin typeface="Times New Roman" pitchFamily="18" charset="0"/>
                <a:cs typeface="Times New Roman" pitchFamily="18" charset="0"/>
              </a:rPr>
              <a:t> atmosfere salınır. Basit bileşik CO</a:t>
            </a:r>
            <a:r>
              <a:rPr lang="tr-TR" baseline="-25000" dirty="0">
                <a:latin typeface="Times New Roman" pitchFamily="18" charset="0"/>
                <a:cs typeface="Times New Roman" pitchFamily="18" charset="0"/>
              </a:rPr>
              <a:t>2</a:t>
            </a:r>
            <a:r>
              <a:rPr lang="tr-TR" dirty="0">
                <a:latin typeface="Times New Roman" pitchFamily="18" charset="0"/>
                <a:cs typeface="Times New Roman" pitchFamily="18" charset="0"/>
              </a:rPr>
              <a:t> doğadaki uçsuz bucaksız karmaşık karbon döngüsünün hem başı hem de sonudur</a:t>
            </a:r>
            <a:r>
              <a:rPr lang="tr-TR" dirty="0" smtClean="0">
                <a:latin typeface="Times New Roman" pitchFamily="18" charset="0"/>
                <a:cs typeface="Times New Roman" pitchFamily="18" charset="0"/>
              </a:rPr>
              <a:t>.</a:t>
            </a:r>
          </a:p>
          <a:p>
            <a:pPr algn="just">
              <a:buNone/>
            </a:pP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485270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gn="ctr">
              <a:buNone/>
            </a:pPr>
            <a:r>
              <a:rPr lang="tr-TR" b="1" dirty="0"/>
              <a:t>d- Oksijen (O</a:t>
            </a:r>
            <a:r>
              <a:rPr lang="tr-TR" b="1" baseline="-25000" dirty="0"/>
              <a:t>2</a:t>
            </a:r>
            <a:r>
              <a:rPr lang="tr-TR" b="1" dirty="0"/>
              <a:t>)</a:t>
            </a:r>
            <a:endParaRPr lang="tr-TR" dirty="0"/>
          </a:p>
          <a:p>
            <a:pPr algn="just">
              <a:buNone/>
            </a:pPr>
            <a:r>
              <a:rPr lang="tr-TR" dirty="0">
                <a:latin typeface="Times New Roman" pitchFamily="18" charset="0"/>
                <a:cs typeface="Times New Roman" pitchFamily="18" charset="0"/>
              </a:rPr>
              <a:t>Oksijen</a:t>
            </a:r>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2500x10</a:t>
            </a:r>
            <a:r>
              <a:rPr lang="tr-TR" baseline="30000" dirty="0">
                <a:latin typeface="Times New Roman" pitchFamily="18" charset="0"/>
                <a:cs typeface="Times New Roman" pitchFamily="18" charset="0"/>
              </a:rPr>
              <a:t>6</a:t>
            </a:r>
            <a:r>
              <a:rPr lang="tr-TR" dirty="0">
                <a:latin typeface="Times New Roman" pitchFamily="18" charset="0"/>
                <a:cs typeface="Times New Roman" pitchFamily="18" charset="0"/>
              </a:rPr>
              <a:t> yıl önce, mavi-yeşil alglerin fotosentezi sonucunda üretildi. 500x10</a:t>
            </a:r>
            <a:r>
              <a:rPr lang="tr-TR" baseline="30000" dirty="0">
                <a:latin typeface="Times New Roman" pitchFamily="18" charset="0"/>
                <a:cs typeface="Times New Roman" pitchFamily="18" charset="0"/>
              </a:rPr>
              <a:t>6</a:t>
            </a:r>
            <a:r>
              <a:rPr lang="tr-TR" dirty="0">
                <a:latin typeface="Times New Roman" pitchFamily="18" charset="0"/>
                <a:cs typeface="Times New Roman" pitchFamily="18" charset="0"/>
              </a:rPr>
              <a:t> yıl önce, atmosferik oksijen % 10 seviyesine ulaştı ve Stratosferde ozon tabakasının oluşumunu sağladı. 5x10</a:t>
            </a:r>
            <a:r>
              <a:rPr lang="tr-TR" baseline="30000" dirty="0">
                <a:latin typeface="Times New Roman" pitchFamily="18" charset="0"/>
                <a:cs typeface="Times New Roman" pitchFamily="18" charset="0"/>
              </a:rPr>
              <a:t>6</a:t>
            </a:r>
            <a:r>
              <a:rPr lang="tr-TR" dirty="0">
                <a:latin typeface="Times New Roman" pitchFamily="18" charset="0"/>
                <a:cs typeface="Times New Roman" pitchFamily="18" charset="0"/>
              </a:rPr>
              <a:t> yıl önce, atmosferik oksijen % 21 seviyesine ulaştı ve insan görüldü. Moleküler oksijen, atmosferin yaklaşık % 21’ini oluşturur. Birçok organizma için yaşamın devamlılığı için gereklidir. Besin moleküllerinde kullanılır. Enerji </a:t>
            </a:r>
            <a:r>
              <a:rPr lang="tr-TR" dirty="0" err="1">
                <a:latin typeface="Times New Roman" pitchFamily="18" charset="0"/>
                <a:cs typeface="Times New Roman" pitchFamily="18" charset="0"/>
              </a:rPr>
              <a:t>eldesinde</a:t>
            </a:r>
            <a:r>
              <a:rPr lang="tr-TR" dirty="0">
                <a:latin typeface="Times New Roman" pitchFamily="18" charset="0"/>
                <a:cs typeface="Times New Roman" pitchFamily="18" charset="0"/>
              </a:rPr>
              <a:t> hem bitkiler hem de hayvanlar tarafından değişikliğe uğramadan doğrudan kullanılır. Görevi son elektron alıcısı olmaktır (elektron taşıma zincirinde son elektron alıcısı olmak) Bu çok önemli bir iştir. O</a:t>
            </a:r>
            <a:r>
              <a:rPr lang="tr-TR" baseline="-25000" dirty="0">
                <a:latin typeface="Times New Roman" pitchFamily="18" charset="0"/>
                <a:cs typeface="Times New Roman" pitchFamily="18" charset="0"/>
              </a:rPr>
              <a:t>2</a:t>
            </a:r>
            <a:r>
              <a:rPr lang="tr-TR" dirty="0">
                <a:latin typeface="Times New Roman" pitchFamily="18" charset="0"/>
                <a:cs typeface="Times New Roman" pitchFamily="18" charset="0"/>
              </a:rPr>
              <a:t> olmadan birçok hücre  normal verimliliklerinin sadece % 5’inde çalışabilmektedir. Yeşil bitkiler ile O</a:t>
            </a:r>
            <a:r>
              <a:rPr lang="tr-TR" baseline="-25000" dirty="0">
                <a:latin typeface="Times New Roman" pitchFamily="18" charset="0"/>
                <a:cs typeface="Times New Roman" pitchFamily="18" charset="0"/>
              </a:rPr>
              <a:t>2</a:t>
            </a:r>
            <a:r>
              <a:rPr lang="tr-TR" dirty="0">
                <a:latin typeface="Times New Roman" pitchFamily="18" charset="0"/>
                <a:cs typeface="Times New Roman" pitchFamily="18" charset="0"/>
              </a:rPr>
              <a:t> üretimi tüm atmosferik O</a:t>
            </a:r>
            <a:r>
              <a:rPr lang="tr-TR" baseline="-25000" dirty="0">
                <a:latin typeface="Times New Roman" pitchFamily="18" charset="0"/>
                <a:cs typeface="Times New Roman" pitchFamily="18" charset="0"/>
              </a:rPr>
              <a:t>2</a:t>
            </a:r>
            <a:r>
              <a:rPr lang="tr-TR" dirty="0">
                <a:latin typeface="Times New Roman" pitchFamily="18" charset="0"/>
                <a:cs typeface="Times New Roman" pitchFamily="18" charset="0"/>
              </a:rPr>
              <a:t>’in kaynağıdır. </a:t>
            </a:r>
          </a:p>
          <a:p>
            <a:endParaRPr lang="tr-TR" dirty="0"/>
          </a:p>
        </p:txBody>
      </p:sp>
    </p:spTree>
    <p:extLst>
      <p:ext uri="{BB962C8B-B14F-4D97-AF65-F5344CB8AC3E}">
        <p14:creationId xmlns:p14="http://schemas.microsoft.com/office/powerpoint/2010/main" val="2218308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lstStyle/>
          <a:p>
            <a:pPr algn="just">
              <a:buNone/>
            </a:pPr>
            <a:endParaRPr lang="tr-TR" dirty="0" smtClean="0">
              <a:solidFill>
                <a:srgbClr val="0070C0"/>
              </a:solidFill>
              <a:latin typeface="Comic Sans MS" pitchFamily="66" charset="0"/>
            </a:endParaRPr>
          </a:p>
          <a:p>
            <a:pPr algn="just">
              <a:buNone/>
            </a:pPr>
            <a:endParaRPr lang="tr-TR" dirty="0">
              <a:solidFill>
                <a:srgbClr val="0070C0"/>
              </a:solidFill>
              <a:latin typeface="Comic Sans MS" pitchFamily="66" charset="0"/>
            </a:endParaRPr>
          </a:p>
          <a:p>
            <a:pPr algn="just">
              <a:buNone/>
            </a:pPr>
            <a:endParaRPr lang="tr-TR" dirty="0" smtClean="0">
              <a:solidFill>
                <a:srgbClr val="0070C0"/>
              </a:solidFill>
              <a:latin typeface="Comic Sans MS" pitchFamily="66" charset="0"/>
            </a:endParaRPr>
          </a:p>
          <a:p>
            <a:pPr algn="just">
              <a:buNone/>
            </a:pPr>
            <a:endParaRPr lang="tr-TR" dirty="0">
              <a:solidFill>
                <a:srgbClr val="0070C0"/>
              </a:solidFill>
              <a:latin typeface="Comic Sans MS" pitchFamily="66" charset="0"/>
            </a:endParaRPr>
          </a:p>
          <a:p>
            <a:pPr algn="just">
              <a:buNone/>
            </a:pPr>
            <a:r>
              <a:rPr lang="tr-TR" dirty="0" smtClean="0">
                <a:solidFill>
                  <a:srgbClr val="0070C0"/>
                </a:solidFill>
                <a:latin typeface="Comic Sans MS" pitchFamily="66" charset="0"/>
              </a:rPr>
              <a:t>Bildiğimiz </a:t>
            </a:r>
            <a:r>
              <a:rPr lang="tr-TR" dirty="0">
                <a:solidFill>
                  <a:srgbClr val="0070C0"/>
                </a:solidFill>
                <a:latin typeface="Comic Sans MS" pitchFamily="66" charset="0"/>
              </a:rPr>
              <a:t>gibi su, oksijen ve karbondioksit yaşamın gerçek temelleri olmasına karşın, yaşamın yakıtı olan enerjiyi tutan, depolayan, aktaran ve kullanan diğer bileşikler de vardır.  </a:t>
            </a:r>
          </a:p>
          <a:p>
            <a:endParaRPr lang="tr-TR" dirty="0"/>
          </a:p>
        </p:txBody>
      </p:sp>
    </p:spTree>
    <p:extLst>
      <p:ext uri="{BB962C8B-B14F-4D97-AF65-F5344CB8AC3E}">
        <p14:creationId xmlns:p14="http://schemas.microsoft.com/office/powerpoint/2010/main" val="1670674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gn="ctr">
              <a:buNone/>
            </a:pPr>
            <a:r>
              <a:rPr lang="tr-TR" b="1" dirty="0"/>
              <a:t>2- Organik maddeler</a:t>
            </a:r>
            <a:endParaRPr lang="tr-TR" dirty="0"/>
          </a:p>
          <a:p>
            <a:pPr algn="just">
              <a:buNone/>
            </a:pPr>
            <a:r>
              <a:rPr lang="tr-TR" dirty="0">
                <a:latin typeface="Times New Roman" pitchFamily="18" charset="0"/>
                <a:cs typeface="Times New Roman" pitchFamily="18" charset="0"/>
              </a:rPr>
              <a:t>Canlılardaki büyük moleküler çeşitliliğin kaynağı 92 elementten biri olan karbonun bağ yapabilme kapasitesidir. Karbonun gücü onun çok yönlü yapısında yatar. Diğer dört atomla </a:t>
            </a:r>
            <a:r>
              <a:rPr lang="tr-TR" dirty="0" err="1">
                <a:latin typeface="Times New Roman" pitchFamily="18" charset="0"/>
                <a:cs typeface="Times New Roman" pitchFamily="18" charset="0"/>
              </a:rPr>
              <a:t>kovalent</a:t>
            </a:r>
            <a:r>
              <a:rPr lang="tr-TR" dirty="0">
                <a:latin typeface="Times New Roman" pitchFamily="18" charset="0"/>
                <a:cs typeface="Times New Roman" pitchFamily="18" charset="0"/>
              </a:rPr>
              <a:t> bağ oluşturmasına izin veren dış kabuğundaki dört eşleşmemiş elektron hemen hemen sonsuz çeşitlilikteki karbon kökenli organik molekülleri üretmek için yeterli farklı moleküler bağlantıları sağlar. Karbon değişik elementlerle bağ yapabilmesine karşın eşleşmemiş dört elektronu en çok hidrojen, oksijen, azot ve daha çok da karbon ile bağlanır. Organik maddelerden </a:t>
            </a:r>
          </a:p>
          <a:p>
            <a:pPr algn="just">
              <a:buNone/>
            </a:pPr>
            <a:r>
              <a:rPr lang="tr-TR" dirty="0" smtClean="0">
                <a:latin typeface="Times New Roman" pitchFamily="18" charset="0"/>
                <a:cs typeface="Times New Roman" pitchFamily="18" charset="0"/>
              </a:rPr>
              <a:t>		☻ </a:t>
            </a:r>
            <a:r>
              <a:rPr lang="tr-TR" dirty="0">
                <a:latin typeface="Times New Roman" pitchFamily="18" charset="0"/>
                <a:cs typeface="Times New Roman" pitchFamily="18" charset="0"/>
              </a:rPr>
              <a:t>bazıları hücrede enerji kaynağı (karbonhidratlar </a:t>
            </a:r>
            <a:r>
              <a:rPr lang="tr-TR" dirty="0" smtClean="0">
                <a:latin typeface="Times New Roman" pitchFamily="18" charset="0"/>
                <a:cs typeface="Times New Roman" pitchFamily="18" charset="0"/>
              </a:rPr>
              <a:t>	      ve </a:t>
            </a:r>
            <a:r>
              <a:rPr lang="tr-TR" dirty="0">
                <a:latin typeface="Times New Roman" pitchFamily="18" charset="0"/>
                <a:cs typeface="Times New Roman" pitchFamily="18" charset="0"/>
              </a:rPr>
              <a:t>yağlar)</a:t>
            </a:r>
          </a:p>
          <a:p>
            <a:pPr algn="just">
              <a:buNone/>
            </a:pPr>
            <a:r>
              <a:rPr lang="tr-TR" dirty="0" smtClean="0">
                <a:latin typeface="Times New Roman" pitchFamily="18" charset="0"/>
                <a:cs typeface="Times New Roman" pitchFamily="18" charset="0"/>
              </a:rPr>
              <a:t>		☻ </a:t>
            </a:r>
            <a:r>
              <a:rPr lang="tr-TR" dirty="0">
                <a:latin typeface="Times New Roman" pitchFamily="18" charset="0"/>
                <a:cs typeface="Times New Roman" pitchFamily="18" charset="0"/>
              </a:rPr>
              <a:t>bazıları yapısal madde (proteinler ve yağlar)</a:t>
            </a:r>
          </a:p>
          <a:p>
            <a:pPr algn="just">
              <a:buNone/>
            </a:pPr>
            <a:r>
              <a:rPr lang="tr-TR" dirty="0" smtClean="0">
                <a:latin typeface="Times New Roman" pitchFamily="18" charset="0"/>
                <a:cs typeface="Times New Roman" pitchFamily="18" charset="0"/>
              </a:rPr>
              <a:t>		☻ </a:t>
            </a:r>
            <a:r>
              <a:rPr lang="tr-TR" dirty="0">
                <a:latin typeface="Times New Roman" pitchFamily="18" charset="0"/>
                <a:cs typeface="Times New Roman" pitchFamily="18" charset="0"/>
              </a:rPr>
              <a:t>bazıları da metabolizmada düzenleyici </a:t>
            </a:r>
            <a:r>
              <a:rPr lang="tr-TR" dirty="0" smtClean="0">
                <a:latin typeface="Times New Roman" pitchFamily="18" charset="0"/>
                <a:cs typeface="Times New Roman" pitchFamily="18" charset="0"/>
              </a:rPr>
              <a:t>  </a:t>
            </a:r>
          </a:p>
          <a:p>
            <a:pPr algn="just">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proteinler) olarak görev yaparlar.</a:t>
            </a:r>
          </a:p>
          <a:p>
            <a:endParaRPr lang="tr-TR" dirty="0"/>
          </a:p>
        </p:txBody>
      </p:sp>
    </p:spTree>
    <p:extLst>
      <p:ext uri="{BB962C8B-B14F-4D97-AF65-F5344CB8AC3E}">
        <p14:creationId xmlns:p14="http://schemas.microsoft.com/office/powerpoint/2010/main" val="171405808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1486</Words>
  <Application>Microsoft Office PowerPoint</Application>
  <PresentationFormat>Ekran Gösterisi (4:3)</PresentationFormat>
  <Paragraphs>84</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 BİTKİ KİMYASI </vt:lpstr>
      <vt:lpstr>1-İnorganik maddeler</vt:lpstr>
      <vt:lpstr>PowerPoint Sunusu</vt:lpstr>
      <vt:lpstr>PowerPoint Sunusu</vt:lpstr>
      <vt:lpstr>PowerPoint Sunusu</vt:lpstr>
      <vt:lpstr>PowerPoint Sunusu</vt:lpstr>
      <vt:lpstr>PowerPoint Sunusu</vt:lpstr>
      <vt:lpstr>PowerPoint Sunusu</vt:lpstr>
      <vt:lpstr>PowerPoint Sunusu</vt:lpstr>
      <vt:lpstr> a- Karbonhidratlar </vt:lpstr>
      <vt:lpstr> b- Lipitler </vt:lpstr>
      <vt:lpstr> Yağ asitleri </vt:lpstr>
      <vt:lpstr>Esansiyel yağ asitleri (EYA)</vt:lpstr>
      <vt:lpstr> c- Proteinler </vt:lpstr>
      <vt:lpstr>PowerPoint Sunusu</vt:lpstr>
      <vt:lpstr>ENZİM</vt:lpstr>
      <vt:lpstr> Enzimlerin Yapısı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BİTKİ KİMYASI </dc:title>
  <dc:creator>aysegul</dc:creator>
  <cp:lastModifiedBy>aysegul</cp:lastModifiedBy>
  <cp:revision>1</cp:revision>
  <dcterms:created xsi:type="dcterms:W3CDTF">2018-06-08T11:20:54Z</dcterms:created>
  <dcterms:modified xsi:type="dcterms:W3CDTF">2018-06-08T11:21:10Z</dcterms:modified>
</cp:coreProperties>
</file>