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37" d="100"/>
          <a:sy n="37" d="100"/>
        </p:scale>
        <p:origin x="24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13ED0F-F43C-4D83-9403-C7C896DAA58C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57B200-085B-42BD-8C0E-FFABAC0FD0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2407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1E2AC30-BC19-456B-9D69-B3305283C5CB}" type="slidenum">
              <a:rPr lang="tr-TR" smtClean="0"/>
              <a:pPr eaLnBrk="1" hangingPunct="1"/>
              <a:t>21</a:t>
            </a:fld>
            <a:endParaRPr lang="tr-TR" smtClean="0"/>
          </a:p>
        </p:txBody>
      </p:sp>
      <p:sp>
        <p:nvSpPr>
          <p:cNvPr id="317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623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F640139-5D3E-4A35-A84B-C967718CAFB9}" type="slidenum">
              <a:rPr lang="tr-TR" smtClean="0"/>
              <a:pPr eaLnBrk="1" hangingPunct="1"/>
              <a:t>22</a:t>
            </a:fld>
            <a:endParaRPr lang="tr-TR" smtClean="0"/>
          </a:p>
        </p:txBody>
      </p:sp>
      <p:sp>
        <p:nvSpPr>
          <p:cNvPr id="318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8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355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DFA695E-85CD-4A4B-901D-551805E4AF40}" type="slidenum">
              <a:rPr lang="tr-TR" smtClean="0"/>
              <a:pPr eaLnBrk="1" hangingPunct="1"/>
              <a:t>24</a:t>
            </a:fld>
            <a:endParaRPr lang="tr-TR" smtClean="0"/>
          </a:p>
        </p:txBody>
      </p:sp>
      <p:sp>
        <p:nvSpPr>
          <p:cNvPr id="319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9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3630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DC0FBE32-E255-483F-8965-EC034EB84ABD}" type="slidenum">
              <a:rPr lang="tr-TR" smtClean="0"/>
              <a:pPr eaLnBrk="1" hangingPunct="1"/>
              <a:t>25</a:t>
            </a:fld>
            <a:endParaRPr lang="tr-TR" smtClean="0"/>
          </a:p>
        </p:txBody>
      </p:sp>
      <p:sp>
        <p:nvSpPr>
          <p:cNvPr id="320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0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3751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7E68F42-032D-47BF-9E96-0AFCD380B738}" type="slidenum">
              <a:rPr lang="tr-TR" smtClean="0"/>
              <a:pPr eaLnBrk="1" hangingPunct="1"/>
              <a:t>32</a:t>
            </a:fld>
            <a:endParaRPr lang="tr-TR" smtClean="0"/>
          </a:p>
        </p:txBody>
      </p:sp>
      <p:sp>
        <p:nvSpPr>
          <p:cNvPr id="321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1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0689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67F9283-0444-489C-85DF-05FF877E1795}" type="slidenum">
              <a:rPr lang="tr-TR" smtClean="0"/>
              <a:pPr eaLnBrk="1" hangingPunct="1"/>
              <a:t>33</a:t>
            </a:fld>
            <a:endParaRPr lang="tr-TR" smtClean="0"/>
          </a:p>
        </p:txBody>
      </p:sp>
      <p:sp>
        <p:nvSpPr>
          <p:cNvPr id="322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2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64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2570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9996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1327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1931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488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0278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7216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3605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679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6656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0283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088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921184" y="112734"/>
            <a:ext cx="9684845" cy="6413666"/>
            <a:chOff x="921184" y="112734"/>
            <a:chExt cx="9684845" cy="6413666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1184" y="112734"/>
              <a:ext cx="9684845" cy="5536503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2069774" y="4772074"/>
              <a:ext cx="7387663" cy="175432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5400" b="1">
                  <a:solidFill>
                    <a:srgbClr val="FF0000"/>
                  </a:solidFill>
                </a:rPr>
                <a:t>JFM 432</a:t>
              </a:r>
            </a:p>
            <a:p>
              <a:r>
                <a:rPr lang="tr-TR" sz="5400" b="1" smtClean="0">
                  <a:solidFill>
                    <a:srgbClr val="FF0000"/>
                  </a:solidFill>
                </a:rPr>
                <a:t>İŞ </a:t>
              </a:r>
              <a:r>
                <a:rPr lang="tr-TR" sz="5400" b="1" dirty="0" smtClean="0">
                  <a:solidFill>
                    <a:srgbClr val="FF0000"/>
                  </a:solidFill>
                </a:rPr>
                <a:t>SAĞLIĞI VE GÜVENLİĞİ</a:t>
              </a:r>
              <a:endParaRPr lang="tr-TR" sz="5400" dirty="0"/>
            </a:p>
          </p:txBody>
        </p:sp>
      </p:grpSp>
    </p:spTree>
    <p:extLst>
      <p:ext uri="{BB962C8B-B14F-4D97-AF65-F5344CB8AC3E}">
        <p14:creationId xmlns:p14="http://schemas.microsoft.com/office/powerpoint/2010/main" val="586691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endParaRPr lang="tr-TR" b="1" dirty="0" smtClean="0">
              <a:latin typeface="Calibri" charset="0"/>
            </a:endParaRPr>
          </a:p>
          <a:p>
            <a:pPr marL="0" indent="0">
              <a:buNone/>
            </a:pPr>
            <a:r>
              <a:rPr lang="tr-TR" b="1" dirty="0">
                <a:latin typeface="Calibri" charset="0"/>
              </a:rPr>
              <a:t>	</a:t>
            </a:r>
            <a:r>
              <a:rPr lang="tr-TR" b="1" dirty="0" smtClean="0">
                <a:latin typeface="Calibri" charset="0"/>
              </a:rPr>
              <a:t>	Risk </a:t>
            </a:r>
            <a:r>
              <a:rPr lang="tr-TR" b="1" dirty="0">
                <a:latin typeface="Calibri" charset="0"/>
              </a:rPr>
              <a:t>= </a:t>
            </a:r>
            <a:r>
              <a:rPr lang="tr-TR" dirty="0" smtClean="0">
                <a:latin typeface="Calibri" charset="0"/>
              </a:rPr>
              <a:t>Frekans x (MPK + OÇİ)</a:t>
            </a:r>
          </a:p>
          <a:p>
            <a:endParaRPr lang="tr-TR" b="1" dirty="0">
              <a:latin typeface="Calibri" charset="0"/>
            </a:endParaRPr>
          </a:p>
          <a:p>
            <a:r>
              <a:rPr lang="tr-TR" sz="2400" b="1" dirty="0" smtClean="0">
                <a:latin typeface="Calibri" charset="0"/>
              </a:rPr>
              <a:t>Frekans	: </a:t>
            </a:r>
            <a:r>
              <a:rPr lang="tr-TR" sz="2400" dirty="0" smtClean="0">
                <a:latin typeface="Calibri" charset="0"/>
              </a:rPr>
              <a:t>Baz alınan dönemde aynı riskle karşılaşma sıklığı</a:t>
            </a:r>
          </a:p>
          <a:p>
            <a:r>
              <a:rPr lang="tr-TR" sz="2400" b="1" dirty="0" smtClean="0">
                <a:latin typeface="Calibri" charset="0"/>
              </a:rPr>
              <a:t>MPK	: </a:t>
            </a:r>
            <a:r>
              <a:rPr lang="tr-TR" sz="2400" dirty="0" smtClean="0">
                <a:latin typeface="Calibri" charset="0"/>
              </a:rPr>
              <a:t>Maksimum Potansiyel Kayıp</a:t>
            </a:r>
          </a:p>
          <a:p>
            <a:r>
              <a:rPr lang="tr-TR" sz="2400" b="1" dirty="0" smtClean="0">
                <a:latin typeface="Calibri" charset="0"/>
              </a:rPr>
              <a:t>OÇİ		: </a:t>
            </a:r>
            <a:r>
              <a:rPr lang="tr-TR" sz="2400" dirty="0" smtClean="0">
                <a:latin typeface="Calibri" charset="0"/>
              </a:rPr>
              <a:t>Ortaya Çıkma İhtimali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5319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değerlendirme metodunda riskler değerlendirildikten sonra risk değerlerine göre alınması gereken aksiyonlar bir tablo haline getirilmiştir. Riskin büyüklüğüne göre bu tablodaki aksiyonların yerine getirilmesi önerilir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Formülde  yer alan değişkenler için birer liste hazırlanır.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1975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0" y="831850"/>
            <a:ext cx="5511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dirty="0" smtClean="0"/>
              <a:t>Maksimum Potansiyel</a:t>
            </a:r>
            <a:br>
              <a:rPr lang="tr-TR" sz="4000" dirty="0" smtClean="0"/>
            </a:br>
            <a:r>
              <a:rPr lang="tr-TR" sz="4000" dirty="0" smtClean="0"/>
              <a:t>Kayıp Değerleri</a:t>
            </a:r>
            <a:endParaRPr lang="tr-TR" sz="4000" dirty="0"/>
          </a:p>
        </p:txBody>
      </p:sp>
      <p:graphicFrame>
        <p:nvGraphicFramePr>
          <p:cNvPr id="5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8157676"/>
              </p:ext>
            </p:extLst>
          </p:nvPr>
        </p:nvGraphicFramePr>
        <p:xfrm>
          <a:off x="819696" y="2357264"/>
          <a:ext cx="3479314" cy="40792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4931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862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Çoklu ölüm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Tekli ölüm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Sürekli Sakatlık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Göz kaybı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Kol/Bacak kaybı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El/Ayak kaybı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Sağırlık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Kırık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Derin kesik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Hafif yaralanma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Çizik, sıyrık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6" name="Başlık 1"/>
          <p:cNvSpPr txBox="1">
            <a:spLocks/>
          </p:cNvSpPr>
          <p:nvPr/>
        </p:nvSpPr>
        <p:spPr>
          <a:xfrm>
            <a:off x="6299200" y="1003300"/>
            <a:ext cx="5054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4000" smtClean="0"/>
              <a:t>Ortaya Çıkma İhtimali Değerleri</a:t>
            </a:r>
            <a:endParaRPr lang="tr-TR" sz="4000" dirty="0"/>
          </a:p>
        </p:txBody>
      </p:sp>
      <p:graphicFrame>
        <p:nvGraphicFramePr>
          <p:cNvPr id="7" name="İçerik Yer Tutucus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772665"/>
              </p:ext>
            </p:extLst>
          </p:nvPr>
        </p:nvGraphicFramePr>
        <p:xfrm>
          <a:off x="7605688" y="2719338"/>
          <a:ext cx="3190707" cy="286512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2863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043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Her an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Saatte bir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Günde bir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Haftada</a:t>
                      </a:r>
                      <a:r>
                        <a:rPr lang="tr-TR" baseline="0" dirty="0" smtClean="0"/>
                        <a:t> bir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Ayda bir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Yılda bir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5 yıl</a:t>
                      </a:r>
                      <a:r>
                        <a:rPr lang="tr-TR" baseline="0" dirty="0" smtClean="0"/>
                        <a:t> ve daha fazla sürede bir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86096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274638"/>
            <a:ext cx="7067550" cy="1143000"/>
          </a:xfrm>
        </p:spPr>
        <p:txBody>
          <a:bodyPr/>
          <a:lstStyle/>
          <a:p>
            <a:r>
              <a:rPr lang="tr-TR" sz="3200" b="1" dirty="0" err="1">
                <a:solidFill>
                  <a:srgbClr val="FF0000"/>
                </a:solidFill>
                <a:latin typeface="Calibri" charset="0"/>
              </a:rPr>
              <a:t>Ridley</a:t>
            </a:r>
            <a:r>
              <a:rPr lang="tr-TR" sz="3200" b="1" dirty="0">
                <a:solidFill>
                  <a:srgbClr val="FF0000"/>
                </a:solidFill>
                <a:latin typeface="Calibri" charset="0"/>
              </a:rPr>
              <a:t> Metodu (Kontrol Önlemlerinin Yerine Getirilmesi Süreleri)</a:t>
            </a:r>
          </a:p>
        </p:txBody>
      </p:sp>
      <p:graphicFrame>
        <p:nvGraphicFramePr>
          <p:cNvPr id="5" name="Group 3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1027569"/>
              </p:ext>
            </p:extLst>
          </p:nvPr>
        </p:nvGraphicFramePr>
        <p:xfrm>
          <a:off x="457200" y="1600200"/>
          <a:ext cx="8229600" cy="449580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Risk Skoru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Önlemin </a:t>
                      </a:r>
                      <a:r>
                        <a:rPr kumimoji="0" lang="tr-TR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Aciliyeti</a:t>
                      </a:r>
                      <a:endParaRPr kumimoji="0" lang="tr-TR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DDDDDD"/>
                          </a:outerShdw>
                        </a:effectLst>
                        <a:latin typeface="Tahoma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100</a:t>
                      </a:r>
                      <a:r>
                        <a:rPr kumimoji="0" lang="ja-JP" altLang="tr-T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’</a:t>
                      </a:r>
                      <a:r>
                        <a:rPr kumimoji="0" lang="tr-T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den çok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Derhal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80-100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Bugün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60-79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2 gün içerisinde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40-59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4 gün içerisinde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20-39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1 hafta içerisinde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10-19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1 ay içerisinde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0-9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0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Tahoma" charset="0"/>
                          <a:ea typeface="ＭＳ Ｐゴシック" charset="0"/>
                        </a:rPr>
                        <a:t>3 ay içerisinde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76215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389437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Bir  risk analizi döneminde 1 defa karşılaşılan, Maksimum Potansiyel Kayıp Değeri Göz Kaybı (35) olan, Ortaya Çıkma Olasılığı Ayda Bir (10) olan bir riskin değeri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   	</a:t>
            </a:r>
            <a:r>
              <a:rPr lang="tr-TR" b="1" dirty="0" smtClean="0"/>
              <a:t>Risk Değeri	</a:t>
            </a:r>
            <a:r>
              <a:rPr lang="tr-TR" dirty="0" smtClean="0"/>
              <a:t>= Frekans x (MPK +OÇİ)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=1 x (35 + 10)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=45’dir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Aksiyon:</a:t>
            </a:r>
            <a:r>
              <a:rPr lang="tr-TR" dirty="0" smtClean="0"/>
              <a:t>4 gün içerisinde önlem alınmalıdır.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19997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tr-TR" sz="3600" b="1" dirty="0">
                <a:solidFill>
                  <a:srgbClr val="FF0000"/>
                </a:solidFill>
                <a:latin typeface="Calibri" charset="0"/>
              </a:rPr>
              <a:t>Risk Puanlama Metodu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2564904"/>
            <a:ext cx="8229600" cy="3168352"/>
          </a:xfrm>
        </p:spPr>
        <p:txBody>
          <a:bodyPr>
            <a:normAutofit/>
          </a:bodyPr>
          <a:lstStyle/>
          <a:p>
            <a:pPr algn="just"/>
            <a:r>
              <a:rPr lang="tr-TR" dirty="0">
                <a:latin typeface="Calibri" charset="0"/>
              </a:rPr>
              <a:t>Risk Puanlama Metodu Tablosunda, etkilenen kişi sayısı (çalışan sayısı), zararın şiddeti ve zararın ortaya çıkma olasılığı parametreleri yer alır</a:t>
            </a:r>
            <a:r>
              <a:rPr lang="tr-TR" dirty="0" smtClean="0">
                <a:latin typeface="Calibri" charset="0"/>
              </a:rPr>
              <a:t>.</a:t>
            </a:r>
            <a:endParaRPr lang="tr-TR" dirty="0">
              <a:latin typeface="Calibri" charset="0"/>
            </a:endParaRPr>
          </a:p>
          <a:p>
            <a:pPr algn="just"/>
            <a:r>
              <a:rPr lang="tr-TR" dirty="0">
                <a:latin typeface="Calibri" charset="0"/>
              </a:rPr>
              <a:t>Risk skoru ise, aşağıdaki formülle hesaplanır:</a:t>
            </a:r>
          </a:p>
          <a:p>
            <a:pPr algn="just">
              <a:buFont typeface="Wingdings" charset="0"/>
              <a:buNone/>
            </a:pPr>
            <a:r>
              <a:rPr lang="tr-TR" dirty="0">
                <a:latin typeface="Calibri" charset="0"/>
              </a:rPr>
              <a:t>   </a:t>
            </a:r>
            <a:r>
              <a:rPr lang="tr-TR" dirty="0">
                <a:solidFill>
                  <a:schemeClr val="hlink"/>
                </a:solidFill>
                <a:latin typeface="Calibri" charset="0"/>
              </a:rPr>
              <a:t>Risk = </a:t>
            </a:r>
            <a:r>
              <a:rPr lang="tr-TR" dirty="0" smtClean="0">
                <a:solidFill>
                  <a:schemeClr val="hlink"/>
                </a:solidFill>
                <a:latin typeface="Calibri" charset="0"/>
              </a:rPr>
              <a:t>Çalışan sayısı </a:t>
            </a:r>
            <a:r>
              <a:rPr lang="tr-TR" dirty="0">
                <a:solidFill>
                  <a:schemeClr val="hlink"/>
                </a:solidFill>
                <a:latin typeface="Calibri" charset="0"/>
              </a:rPr>
              <a:t>x zararın şiddeti x zararın ortaya çıkma olasılığı</a:t>
            </a:r>
          </a:p>
        </p:txBody>
      </p:sp>
    </p:spTree>
    <p:extLst>
      <p:ext uri="{BB962C8B-B14F-4D97-AF65-F5344CB8AC3E}">
        <p14:creationId xmlns:p14="http://schemas.microsoft.com/office/powerpoint/2010/main" val="38423442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1270000" y="577850"/>
            <a:ext cx="8229600" cy="1143000"/>
          </a:xfrm>
        </p:spPr>
        <p:txBody>
          <a:bodyPr/>
          <a:lstStyle/>
          <a:p>
            <a:r>
              <a:rPr lang="tr-TR" dirty="0" smtClean="0"/>
              <a:t>Risk Puanlama Metodu Tablosu</a:t>
            </a:r>
            <a:endParaRPr lang="tr-TR" dirty="0"/>
          </a:p>
        </p:txBody>
      </p:sp>
      <p:graphicFrame>
        <p:nvGraphicFramePr>
          <p:cNvPr id="5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0423501"/>
              </p:ext>
            </p:extLst>
          </p:nvPr>
        </p:nvGraphicFramePr>
        <p:xfrm>
          <a:off x="3296568" y="1573808"/>
          <a:ext cx="3538736" cy="1854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966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4213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Etkilenen çalışan  sayısı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Katsayı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A- Kişi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B-C Kişi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D-E Kişi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F+ Kişi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aphicFrame>
        <p:nvGraphicFramePr>
          <p:cNvPr id="6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5016127"/>
              </p:ext>
            </p:extLst>
          </p:nvPr>
        </p:nvGraphicFramePr>
        <p:xfrm>
          <a:off x="1424360" y="4026113"/>
          <a:ext cx="3384376" cy="2494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7626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r>
                        <a:rPr lang="tr-TR" dirty="0" smtClean="0"/>
                        <a:t>Yaralanma Şiddeti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Katsayı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Küçük (İlk Yardım)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Küçük (Hastane)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3 gün istirahat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Büyük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Ölüm*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7" name="Tabl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2216819"/>
              </p:ext>
            </p:extLst>
          </p:nvPr>
        </p:nvGraphicFramePr>
        <p:xfrm>
          <a:off x="5744840" y="3950072"/>
          <a:ext cx="3391272" cy="22250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202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709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Ortaya Çıkma Olasılığı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Katsayı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Muhtemel Olmayan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Çok düşük olasılık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Olası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Mümkün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Mutlak*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63049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70813" y="-1"/>
            <a:ext cx="13792961" cy="1915689"/>
          </a:xfrm>
        </p:spPr>
        <p:txBody>
          <a:bodyPr/>
          <a:lstStyle/>
          <a:p>
            <a:r>
              <a:rPr lang="tr-TR" sz="3600" b="1" dirty="0">
                <a:solidFill>
                  <a:srgbClr val="FF0000"/>
                </a:solidFill>
                <a:latin typeface="Calibri" charset="0"/>
              </a:rPr>
              <a:t>Risk Puanlama Metodu</a:t>
            </a:r>
          </a:p>
        </p:txBody>
      </p:sp>
      <p:graphicFrame>
        <p:nvGraphicFramePr>
          <p:cNvPr id="5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198286"/>
              </p:ext>
            </p:extLst>
          </p:nvPr>
        </p:nvGraphicFramePr>
        <p:xfrm>
          <a:off x="446197" y="1412777"/>
          <a:ext cx="11184287" cy="4200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919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606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1744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48561">
                <a:tc>
                  <a:txBody>
                    <a:bodyPr/>
                    <a:lstStyle/>
                    <a:p>
                      <a:r>
                        <a:rPr lang="tr-TR" sz="2600" dirty="0" smtClean="0"/>
                        <a:t>Puan</a:t>
                      </a:r>
                      <a:endParaRPr lang="tr-TR" sz="2600" dirty="0"/>
                    </a:p>
                  </a:txBody>
                  <a:tcPr marL="135261" marR="135261" marT="67631" marB="67631"/>
                </a:tc>
                <a:tc>
                  <a:txBody>
                    <a:bodyPr/>
                    <a:lstStyle/>
                    <a:p>
                      <a:r>
                        <a:rPr lang="tr-TR" sz="2600" dirty="0" smtClean="0"/>
                        <a:t>Öncelik</a:t>
                      </a:r>
                      <a:endParaRPr lang="tr-TR" sz="2600" dirty="0"/>
                    </a:p>
                  </a:txBody>
                  <a:tcPr marL="135261" marR="135261" marT="67631" marB="67631"/>
                </a:tc>
                <a:tc>
                  <a:txBody>
                    <a:bodyPr/>
                    <a:lstStyle/>
                    <a:p>
                      <a:r>
                        <a:rPr lang="tr-TR" sz="2600" dirty="0" smtClean="0"/>
                        <a:t>Alınması  Gereken Önlem</a:t>
                      </a:r>
                      <a:endParaRPr lang="tr-TR" sz="2600" dirty="0"/>
                    </a:p>
                  </a:txBody>
                  <a:tcPr marL="135261" marR="135261" marT="67631" marB="67631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46831">
                <a:tc>
                  <a:txBody>
                    <a:bodyPr/>
                    <a:lstStyle/>
                    <a:p>
                      <a:r>
                        <a:rPr lang="tr-TR" sz="2600" dirty="0" smtClean="0">
                          <a:latin typeface="Calibri" charset="0"/>
                        </a:rPr>
                        <a:t>40-100</a:t>
                      </a:r>
                      <a:endParaRPr lang="tr-TR" sz="2600" dirty="0"/>
                    </a:p>
                  </a:txBody>
                  <a:tcPr marL="135261" marR="135261" marT="67631" marB="67631"/>
                </a:tc>
                <a:tc>
                  <a:txBody>
                    <a:bodyPr/>
                    <a:lstStyle/>
                    <a:p>
                      <a:r>
                        <a:rPr lang="tr-TR" sz="2600" dirty="0" smtClean="0">
                          <a:solidFill>
                            <a:srgbClr val="FF0000"/>
                          </a:solidFill>
                          <a:latin typeface="Calibri" charset="0"/>
                        </a:rPr>
                        <a:t>yüksek</a:t>
                      </a:r>
                      <a:endParaRPr lang="tr-TR" sz="2600" dirty="0">
                        <a:solidFill>
                          <a:srgbClr val="FF0000"/>
                        </a:solidFill>
                      </a:endParaRPr>
                    </a:p>
                  </a:txBody>
                  <a:tcPr marL="135261" marR="135261" marT="67631" marB="67631"/>
                </a:tc>
                <a:tc>
                  <a:txBody>
                    <a:bodyPr/>
                    <a:lstStyle/>
                    <a:p>
                      <a:r>
                        <a:rPr lang="tr-TR" sz="2600" dirty="0" smtClean="0"/>
                        <a:t>Riskleri kontrol altına alacak tedbirler acilen yerine getirilmelidir. İş, önlemleri</a:t>
                      </a:r>
                      <a:r>
                        <a:rPr lang="tr-TR" sz="2600" baseline="0" dirty="0" smtClean="0"/>
                        <a:t> alıncaya kadar </a:t>
                      </a:r>
                      <a:r>
                        <a:rPr lang="tr-TR" sz="2600" baseline="0" dirty="0" err="1" smtClean="0"/>
                        <a:t>durudurulabilir</a:t>
                      </a:r>
                      <a:r>
                        <a:rPr lang="tr-TR" sz="2600" baseline="0" dirty="0" smtClean="0"/>
                        <a:t>.</a:t>
                      </a:r>
                      <a:endParaRPr lang="tr-TR" sz="2600" dirty="0"/>
                    </a:p>
                  </a:txBody>
                  <a:tcPr marL="135261" marR="135261" marT="67631" marB="67631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352616">
                <a:tc>
                  <a:txBody>
                    <a:bodyPr/>
                    <a:lstStyle/>
                    <a:p>
                      <a:r>
                        <a:rPr lang="tr-TR" sz="2600" dirty="0" smtClean="0">
                          <a:latin typeface="Calibri" charset="0"/>
                        </a:rPr>
                        <a:t>18-36</a:t>
                      </a:r>
                      <a:endParaRPr lang="tr-TR" sz="2600" dirty="0"/>
                    </a:p>
                  </a:txBody>
                  <a:tcPr marL="135261" marR="135261" marT="67631" marB="67631"/>
                </a:tc>
                <a:tc>
                  <a:txBody>
                    <a:bodyPr/>
                    <a:lstStyle/>
                    <a:p>
                      <a:r>
                        <a:rPr lang="tr-TR" sz="2600" dirty="0" smtClean="0">
                          <a:solidFill>
                            <a:srgbClr val="FF0000"/>
                          </a:solidFill>
                          <a:latin typeface="Calibri" charset="0"/>
                        </a:rPr>
                        <a:t>orta</a:t>
                      </a:r>
                      <a:endParaRPr lang="tr-TR" sz="2600" dirty="0">
                        <a:solidFill>
                          <a:srgbClr val="FF0000"/>
                        </a:solidFill>
                      </a:endParaRPr>
                    </a:p>
                  </a:txBody>
                  <a:tcPr marL="135261" marR="135261" marT="67631" marB="67631"/>
                </a:tc>
                <a:tc>
                  <a:txBody>
                    <a:bodyPr/>
                    <a:lstStyle/>
                    <a:p>
                      <a:r>
                        <a:rPr lang="tr-TR" sz="2600" dirty="0" smtClean="0"/>
                        <a:t>Riskleri kontrol altına alacak tedbirler acilen yerine getirilmelidir. Önlemlerin yerine getirilmesi için geçecek zaman içerisinde geçici tedbirlere ihtiyaç duyulabilecektir.</a:t>
                      </a:r>
                      <a:endParaRPr lang="tr-TR" sz="2600" dirty="0"/>
                    </a:p>
                  </a:txBody>
                  <a:tcPr marL="135261" marR="135261" marT="67631" marB="67631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352616">
                <a:tc>
                  <a:txBody>
                    <a:bodyPr/>
                    <a:lstStyle/>
                    <a:p>
                      <a:r>
                        <a:rPr lang="tr-TR" sz="2600" dirty="0" smtClean="0">
                          <a:latin typeface="Calibri" charset="0"/>
                        </a:rPr>
                        <a:t>1-16</a:t>
                      </a:r>
                      <a:endParaRPr lang="tr-TR" sz="2600" dirty="0"/>
                    </a:p>
                  </a:txBody>
                  <a:tcPr marL="135261" marR="135261" marT="67631" marB="67631"/>
                </a:tc>
                <a:tc>
                  <a:txBody>
                    <a:bodyPr/>
                    <a:lstStyle/>
                    <a:p>
                      <a:r>
                        <a:rPr lang="tr-TR" sz="2600" dirty="0" smtClean="0">
                          <a:solidFill>
                            <a:srgbClr val="FF0000"/>
                          </a:solidFill>
                          <a:latin typeface="Calibri" charset="0"/>
                        </a:rPr>
                        <a:t>düşük</a:t>
                      </a:r>
                      <a:endParaRPr lang="tr-TR" sz="2600" dirty="0">
                        <a:solidFill>
                          <a:srgbClr val="FF0000"/>
                        </a:solidFill>
                      </a:endParaRPr>
                    </a:p>
                  </a:txBody>
                  <a:tcPr marL="135261" marR="135261" marT="67631" marB="67631"/>
                </a:tc>
                <a:tc>
                  <a:txBody>
                    <a:bodyPr/>
                    <a:lstStyle/>
                    <a:p>
                      <a:r>
                        <a:rPr lang="tr-TR" sz="2600" dirty="0" smtClean="0"/>
                        <a:t>Düşük önceliğe rağmen, riskin derecesinin düşürülmesi gerekmektedir. Zaman gayret ve maliyetler risk ile orantılı bir şekilde harcanmalıdır.</a:t>
                      </a:r>
                      <a:endParaRPr lang="tr-TR" sz="2600" dirty="0"/>
                    </a:p>
                  </a:txBody>
                  <a:tcPr marL="135261" marR="135261" marT="67631" marB="67631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27050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>
                <a:latin typeface="Calibri" charset="0"/>
              </a:rPr>
              <a:t>Bu metot, etkilenecek kişi sayısını tespit etme noktasında bazı sorunlara yol açabilecektir. Ayrıca, alınacak tedbirlerin hangi süre içerisinde alınması gerektiği konusunda da netlik yoktur. </a:t>
            </a: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5173839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18637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Hata Modu </a:t>
            </a:r>
            <a:r>
              <a:rPr lang="tr-TR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it-IT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Etk</a:t>
            </a:r>
            <a:r>
              <a:rPr lang="tr-TR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it-IT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leri </a:t>
            </a:r>
            <a:r>
              <a:rPr lang="it-IT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Analizi</a:t>
            </a:r>
            <a:r>
              <a:rPr lang="tr-TR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(FMEA</a:t>
            </a:r>
            <a:r>
              <a:rPr lang="tr-TR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dirty="0"/>
              <a:t> </a:t>
            </a: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Failure Mode and Effects Analysis</a:t>
            </a:r>
            <a:r>
              <a:rPr lang="it-IT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tr-TR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289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 2" pitchFamily="18" charset="2"/>
              <a:buNone/>
              <a:defRPr/>
            </a:pPr>
            <a:r>
              <a:rPr lang="tr-TR" sz="44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Fine</a:t>
            </a:r>
            <a:r>
              <a:rPr lang="tr-TR" sz="4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– </a:t>
            </a:r>
            <a:r>
              <a:rPr lang="tr-TR" sz="44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Kinney</a:t>
            </a:r>
            <a:r>
              <a:rPr lang="tr-TR" sz="4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Metodu</a:t>
            </a:r>
            <a:endParaRPr lang="tr-TR" sz="4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609552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293688" y="1690688"/>
            <a:ext cx="8229600" cy="3797300"/>
          </a:xfrm>
        </p:spPr>
        <p:txBody>
          <a:bodyPr/>
          <a:lstStyle/>
          <a:p>
            <a:r>
              <a:rPr lang="tr-TR" dirty="0" smtClean="0"/>
              <a:t>En yaygın kullanılan metodlardan </a:t>
            </a:r>
          </a:p>
          <a:p>
            <a:pPr>
              <a:buFont typeface="Wingdings 2" pitchFamily="18" charset="2"/>
              <a:buNone/>
            </a:pPr>
            <a:r>
              <a:rPr lang="tr-TR" dirty="0" smtClean="0"/>
              <a:t>	biridir.</a:t>
            </a:r>
          </a:p>
          <a:p>
            <a:r>
              <a:rPr lang="tr-TR" dirty="0" smtClean="0"/>
              <a:t>Herhangi bir sistemin tamamı veya </a:t>
            </a:r>
          </a:p>
          <a:p>
            <a:pPr>
              <a:buFont typeface="Wingdings 2" pitchFamily="18" charset="2"/>
              <a:buNone/>
            </a:pPr>
            <a:r>
              <a:rPr lang="tr-TR" dirty="0" smtClean="0"/>
              <a:t>	bölümleri ele alınıp, bunlardaki </a:t>
            </a:r>
          </a:p>
          <a:p>
            <a:pPr>
              <a:buFont typeface="Wingdings 2" pitchFamily="18" charset="2"/>
              <a:buNone/>
            </a:pPr>
            <a:r>
              <a:rPr lang="tr-TR" dirty="0" smtClean="0"/>
              <a:t>	kısımlar, aletler, kompenentlerde ortaya çıkabilecek arızalardan hem bölümlerin hem de bütün sistemin nasıl etkilenebileceği ve ortaya çıkabilecek sonuçlar analiz edilir.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08815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73075"/>
            <a:ext cx="4044950" cy="795338"/>
          </a:xfrm>
        </p:spPr>
        <p:txBody>
          <a:bodyPr/>
          <a:lstStyle/>
          <a:p>
            <a:pPr>
              <a:defRPr/>
            </a:pPr>
            <a:r>
              <a:rPr lang="tr-T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FMEA ÇEŞİTLERİ</a:t>
            </a:r>
          </a:p>
        </p:txBody>
      </p:sp>
      <p:sp>
        <p:nvSpPr>
          <p:cNvPr id="457735" name="Rectangle 7"/>
          <p:cNvSpPr>
            <a:spLocks noChangeArrowheads="1"/>
          </p:cNvSpPr>
          <p:nvPr/>
        </p:nvSpPr>
        <p:spPr bwMode="auto">
          <a:xfrm>
            <a:off x="4041775" y="4076700"/>
            <a:ext cx="248427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sz="2800" b="1">
                <a:solidFill>
                  <a:srgbClr val="0000FF"/>
                </a:solidFill>
              </a:rPr>
              <a:t>3) Proses FMEA</a:t>
            </a:r>
          </a:p>
        </p:txBody>
      </p:sp>
      <p:sp>
        <p:nvSpPr>
          <p:cNvPr id="457737" name="Rectangle 9"/>
          <p:cNvSpPr>
            <a:spLocks noChangeArrowheads="1"/>
          </p:cNvSpPr>
          <p:nvPr/>
        </p:nvSpPr>
        <p:spPr bwMode="auto">
          <a:xfrm>
            <a:off x="5776914" y="5229225"/>
            <a:ext cx="23939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sz="2800" b="1">
                <a:solidFill>
                  <a:srgbClr val="0000FF"/>
                </a:solidFill>
              </a:rPr>
              <a:t>4) Servis FMEA</a:t>
            </a:r>
          </a:p>
        </p:txBody>
      </p:sp>
      <p:sp>
        <p:nvSpPr>
          <p:cNvPr id="457739" name="Rectangle 11"/>
          <p:cNvSpPr>
            <a:spLocks noChangeArrowheads="1"/>
          </p:cNvSpPr>
          <p:nvPr/>
        </p:nvSpPr>
        <p:spPr bwMode="auto">
          <a:xfrm>
            <a:off x="2738439" y="2857500"/>
            <a:ext cx="26682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sz="2800" b="1" dirty="0"/>
              <a:t>2) Tasarım FMEA</a:t>
            </a:r>
          </a:p>
        </p:txBody>
      </p:sp>
      <p:sp>
        <p:nvSpPr>
          <p:cNvPr id="457740" name="Rectangle 12"/>
          <p:cNvSpPr>
            <a:spLocks noChangeArrowheads="1"/>
          </p:cNvSpPr>
          <p:nvPr/>
        </p:nvSpPr>
        <p:spPr bwMode="auto">
          <a:xfrm>
            <a:off x="822326" y="1844676"/>
            <a:ext cx="3424399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lvl="2" eaLnBrk="0" hangingPunct="0">
              <a:lnSpc>
                <a:spcPct val="90000"/>
              </a:lnSpc>
              <a:spcBef>
                <a:spcPct val="20000"/>
              </a:spcBef>
            </a:pPr>
            <a:r>
              <a:rPr lang="tr-TR" sz="2800" b="1">
                <a:solidFill>
                  <a:srgbClr val="0000FF"/>
                </a:solidFill>
              </a:rPr>
              <a:t>1) Sistem FMEA</a:t>
            </a:r>
          </a:p>
        </p:txBody>
      </p:sp>
      <p:pic>
        <p:nvPicPr>
          <p:cNvPr id="457742" name="Picture 14" descr="j031129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26" y="1268413"/>
            <a:ext cx="122396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7746" name="Picture 18" descr="j024159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6150" y="2492375"/>
            <a:ext cx="1265238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7747" name="Picture 19" descr="j019814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1075" y="3644900"/>
            <a:ext cx="1157288" cy="118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7748" name="Picture 20" descr="bd19619_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1" y="4797426"/>
            <a:ext cx="13366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1371620"/>
      </p:ext>
    </p:extLst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77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77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57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57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57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57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57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57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57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57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57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57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57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57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57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577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577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57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577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577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57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57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577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57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7735" grpId="0"/>
      <p:bldP spid="457737" grpId="0"/>
      <p:bldP spid="457739" grpId="0"/>
      <p:bldP spid="45774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 FMEA</a:t>
            </a:r>
          </a:p>
        </p:txBody>
      </p:sp>
      <p:sp>
        <p:nvSpPr>
          <p:cNvPr id="581635" name="Rectangle 3"/>
          <p:cNvSpPr>
            <a:spLocks noGrp="1" noChangeArrowheads="1"/>
          </p:cNvSpPr>
          <p:nvPr>
            <p:ph idx="1"/>
          </p:nvPr>
        </p:nvSpPr>
        <p:spPr>
          <a:xfrm>
            <a:off x="1992313" y="2276476"/>
            <a:ext cx="8229600" cy="3438525"/>
          </a:xfrm>
        </p:spPr>
        <p:txBody>
          <a:bodyPr/>
          <a:lstStyle/>
          <a:p>
            <a:r>
              <a:rPr lang="tr-TR" b="1" smtClean="0">
                <a:solidFill>
                  <a:srgbClr val="FF0000"/>
                </a:solidFill>
              </a:rPr>
              <a:t>AMACI:</a:t>
            </a:r>
            <a:r>
              <a:rPr lang="tr-TR" smtClean="0"/>
              <a:t> Sistem ve alt sistemleri </a:t>
            </a:r>
          </a:p>
          <a:p>
            <a:pPr>
              <a:buFont typeface="Wingdings 2" pitchFamily="18" charset="2"/>
              <a:buNone/>
            </a:pPr>
            <a:r>
              <a:rPr lang="tr-TR" smtClean="0"/>
              <a:t>	analiz ederek, sistemin </a:t>
            </a:r>
          </a:p>
          <a:p>
            <a:pPr>
              <a:buFont typeface="Wingdings 2" pitchFamily="18" charset="2"/>
              <a:buNone/>
            </a:pPr>
            <a:r>
              <a:rPr lang="tr-TR" smtClean="0"/>
              <a:t>	eksiklerinden doğan sistem </a:t>
            </a:r>
          </a:p>
          <a:p>
            <a:pPr>
              <a:buFont typeface="Wingdings 2" pitchFamily="18" charset="2"/>
              <a:buNone/>
            </a:pPr>
            <a:r>
              <a:rPr lang="tr-TR" smtClean="0"/>
              <a:t>	fonksiyonları arasındaki potansiyel hata türlerini belirlemektir.</a:t>
            </a:r>
          </a:p>
          <a:p>
            <a:r>
              <a:rPr lang="tr-TR" b="1" smtClean="0">
                <a:solidFill>
                  <a:srgbClr val="FF0000"/>
                </a:solidFill>
              </a:rPr>
              <a:t>HEDEFİ:</a:t>
            </a:r>
            <a:r>
              <a:rPr lang="tr-TR" smtClean="0"/>
              <a:t>	Sistemin kalitesini, güvenirliğini ve korunabilirliğini artırmaktır.</a:t>
            </a:r>
          </a:p>
        </p:txBody>
      </p:sp>
      <p:pic>
        <p:nvPicPr>
          <p:cNvPr id="272388" name="Picture 6" descr="j01861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8589" y="14288"/>
            <a:ext cx="2884487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5600015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1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1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1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1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1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1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1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1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1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1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Tasarım FMEA</a:t>
            </a:r>
          </a:p>
        </p:txBody>
      </p:sp>
      <p:sp>
        <p:nvSpPr>
          <p:cNvPr id="273411" name="2 İçerik Yer Tutucusu"/>
          <p:cNvSpPr>
            <a:spLocks noGrp="1"/>
          </p:cNvSpPr>
          <p:nvPr>
            <p:ph idx="1"/>
          </p:nvPr>
        </p:nvSpPr>
        <p:spPr>
          <a:xfrm>
            <a:off x="1981200" y="1935164"/>
            <a:ext cx="8229600" cy="3654425"/>
          </a:xfrm>
        </p:spPr>
        <p:txBody>
          <a:bodyPr/>
          <a:lstStyle/>
          <a:p>
            <a:r>
              <a:rPr lang="tr-TR" b="1" smtClean="0">
                <a:solidFill>
                  <a:srgbClr val="FF0000"/>
                </a:solidFill>
              </a:rPr>
              <a:t>   AMACI: </a:t>
            </a:r>
            <a:r>
              <a:rPr lang="tr-TR" smtClean="0"/>
              <a:t>Bir makine veya ekipmanın tasarım aşamasında olası hatalarını ortadan kaldırmak ve daha tasarım aşamasında sistemin analiz edilerek üretime geçmeden hataların ortadan kaldırılmasını sağlamaktır.</a:t>
            </a:r>
          </a:p>
          <a:p>
            <a:r>
              <a:rPr lang="tr-TR" smtClean="0"/>
              <a:t>   </a:t>
            </a:r>
            <a:r>
              <a:rPr lang="tr-TR" b="1" smtClean="0">
                <a:solidFill>
                  <a:srgbClr val="FF0000"/>
                </a:solidFill>
              </a:rPr>
              <a:t>HEDEFİ:</a:t>
            </a:r>
            <a:r>
              <a:rPr lang="tr-TR" smtClean="0"/>
              <a:t> İmalatın ilk aşaması olan tasarım aşamasında ekipmanın kalitesini ve güvenilirliğini  garanti etmektir. </a:t>
            </a:r>
          </a:p>
        </p:txBody>
      </p:sp>
    </p:spTree>
    <p:extLst>
      <p:ext uri="{BB962C8B-B14F-4D97-AF65-F5344CB8AC3E}">
        <p14:creationId xmlns:p14="http://schemas.microsoft.com/office/powerpoint/2010/main" val="325970197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Servis FMEA </a:t>
            </a:r>
          </a:p>
        </p:txBody>
      </p:sp>
      <p:sp>
        <p:nvSpPr>
          <p:cNvPr id="585731" name="Rectangle 3"/>
          <p:cNvSpPr>
            <a:spLocks noGrp="1" noChangeArrowheads="1"/>
          </p:cNvSpPr>
          <p:nvPr>
            <p:ph idx="1"/>
          </p:nvPr>
        </p:nvSpPr>
        <p:spPr>
          <a:xfrm>
            <a:off x="1919288" y="2420939"/>
            <a:ext cx="8229600" cy="2357437"/>
          </a:xfrm>
        </p:spPr>
        <p:txBody>
          <a:bodyPr/>
          <a:lstStyle/>
          <a:p>
            <a:r>
              <a:rPr lang="tr-TR" b="1" smtClean="0">
                <a:solidFill>
                  <a:srgbClr val="FF0000"/>
                </a:solidFill>
              </a:rPr>
              <a:t>AMACI:</a:t>
            </a:r>
            <a:r>
              <a:rPr lang="tr-TR" smtClean="0"/>
              <a:t> Organizasyondaki aksaklıkların analiz edilmesidir.</a:t>
            </a:r>
          </a:p>
          <a:p>
            <a:r>
              <a:rPr lang="tr-TR" b="1" smtClean="0">
                <a:solidFill>
                  <a:srgbClr val="FF0000"/>
                </a:solidFill>
              </a:rPr>
              <a:t>HEDEFİ:</a:t>
            </a:r>
            <a:r>
              <a:rPr lang="tr-TR" smtClean="0"/>
              <a:t> Organizasyonun kalitesini, güvenirliğini ve korunabilirliğini artırmaktır.  </a:t>
            </a:r>
          </a:p>
        </p:txBody>
      </p:sp>
      <p:pic>
        <p:nvPicPr>
          <p:cNvPr id="274436" name="Picture 6" descr="bd07173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3937000"/>
            <a:ext cx="2811462" cy="244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3944662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5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5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5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5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Proses FMEA </a:t>
            </a:r>
          </a:p>
        </p:txBody>
      </p:sp>
      <p:sp>
        <p:nvSpPr>
          <p:cNvPr id="587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b="1" smtClean="0">
                <a:solidFill>
                  <a:srgbClr val="FF0000"/>
                </a:solidFill>
              </a:rPr>
              <a:t>AMACI:</a:t>
            </a:r>
            <a:r>
              <a:rPr lang="tr-TR" smtClean="0"/>
              <a:t>	Üretim veya montaj prosesindeki eksiklerden doğabilecek hata türlerini ortadan kaldırmak ve üretim ve montaj prosesini analiz etmektir.</a:t>
            </a:r>
          </a:p>
          <a:p>
            <a:r>
              <a:rPr lang="tr-TR" b="1" smtClean="0">
                <a:solidFill>
                  <a:srgbClr val="FF0000"/>
                </a:solidFill>
              </a:rPr>
              <a:t>HEDEFİ:</a:t>
            </a:r>
            <a:r>
              <a:rPr lang="tr-TR" smtClean="0"/>
              <a:t> Prosesin kalitesini, </a:t>
            </a:r>
          </a:p>
          <a:p>
            <a:pPr>
              <a:buFont typeface="Wingdings 2" pitchFamily="18" charset="2"/>
              <a:buNone/>
            </a:pPr>
            <a:r>
              <a:rPr lang="tr-TR" smtClean="0"/>
              <a:t>	güvenirliğini ve korunabilirliğini </a:t>
            </a:r>
          </a:p>
          <a:p>
            <a:pPr>
              <a:buFont typeface="Wingdings 2" pitchFamily="18" charset="2"/>
              <a:buNone/>
            </a:pPr>
            <a:r>
              <a:rPr lang="tr-TR" smtClean="0"/>
              <a:t>	artırmaktır. </a:t>
            </a:r>
          </a:p>
        </p:txBody>
      </p:sp>
      <p:pic>
        <p:nvPicPr>
          <p:cNvPr id="275460" name="Picture 6" descr="in00710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2925" y="3573464"/>
            <a:ext cx="2470150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7171335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7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7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7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7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7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7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7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7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FMEA Metodunun Unsurları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935163"/>
            <a:ext cx="8229600" cy="3581400"/>
          </a:xfrm>
        </p:spPr>
        <p:txBody>
          <a:bodyPr/>
          <a:lstStyle/>
          <a:p>
            <a:r>
              <a:rPr lang="tr-TR" smtClean="0"/>
              <a:t>FMEA’nın üç temel unsuru vardır.</a:t>
            </a:r>
          </a:p>
          <a:p>
            <a:pPr lvl="1"/>
            <a:r>
              <a:rPr lang="tr-TR" b="1" smtClean="0">
                <a:solidFill>
                  <a:srgbClr val="FF0000"/>
                </a:solidFill>
              </a:rPr>
              <a:t>a.İhtimal: (İ)</a:t>
            </a:r>
            <a:r>
              <a:rPr lang="tr-TR" smtClean="0"/>
              <a:t>  Hatanın zaman içinde gerçekleşme sıklığını gösteren değer, (1-10 arası)</a:t>
            </a:r>
          </a:p>
          <a:p>
            <a:pPr lvl="1"/>
            <a:r>
              <a:rPr lang="tr-TR" b="1" smtClean="0">
                <a:solidFill>
                  <a:srgbClr val="FF0000"/>
                </a:solidFill>
              </a:rPr>
              <a:t>b.Şiddet:</a:t>
            </a:r>
            <a:r>
              <a:rPr lang="tr-TR" smtClean="0"/>
              <a:t> </a:t>
            </a:r>
            <a:r>
              <a:rPr lang="tr-TR" b="1" smtClean="0">
                <a:solidFill>
                  <a:srgbClr val="FF0000"/>
                </a:solidFill>
              </a:rPr>
              <a:t>(Ş)</a:t>
            </a:r>
            <a:r>
              <a:rPr lang="tr-TR" smtClean="0"/>
              <a:t>  Hatanın gerçekleşmesi durumunda sonuçların derecesini gösteren değer, (1-10 arası) </a:t>
            </a:r>
          </a:p>
          <a:p>
            <a:pPr lvl="1"/>
            <a:r>
              <a:rPr lang="tr-TR" b="1" smtClean="0">
                <a:solidFill>
                  <a:srgbClr val="FF0000"/>
                </a:solidFill>
              </a:rPr>
              <a:t>c.Tespit edilebilirlik: (T)  </a:t>
            </a:r>
            <a:r>
              <a:rPr lang="tr-TR" smtClean="0"/>
              <a:t>Hatanın istenmeyen sonuçlara sebep olmadan tesbit edilebilme derecesini gösteren değer, (1-10 arası)</a:t>
            </a:r>
          </a:p>
        </p:txBody>
      </p:sp>
    </p:spTree>
    <p:extLst>
      <p:ext uri="{BB962C8B-B14F-4D97-AF65-F5344CB8AC3E}">
        <p14:creationId xmlns:p14="http://schemas.microsoft.com/office/powerpoint/2010/main" val="169481928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/>
          </p:cNvGraphicFramePr>
          <p:nvPr>
            <p:custDataLst>
              <p:tags r:id="rId1"/>
            </p:custDataLst>
          </p:nvPr>
        </p:nvGraphicFramePr>
        <p:xfrm>
          <a:off x="1666876" y="620714"/>
          <a:ext cx="9001125" cy="5776931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7145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14364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29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5755">
                <a:tc gridSpan="3">
                  <a:txBody>
                    <a:bodyPr/>
                    <a:lstStyle/>
                    <a:p>
                      <a:pPr algn="ctr"/>
                      <a:r>
                        <a:rPr lang="tr-TR" sz="1800" dirty="0" smtClean="0">
                          <a:solidFill>
                            <a:schemeClr val="bg1"/>
                          </a:solidFill>
                        </a:rPr>
                        <a:t>SİSTEM FMEA ŞİDDET ETKİ SINIFLAMASI</a:t>
                      </a:r>
                      <a:endParaRPr lang="tr-TR" sz="1800" dirty="0">
                        <a:solidFill>
                          <a:schemeClr val="bg1"/>
                        </a:solidFill>
                      </a:endParaRPr>
                    </a:p>
                  </a:txBody>
                  <a:tcPr marT="45718" marB="45718"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4344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ETKİ</a:t>
                      </a:r>
                      <a:endParaRPr lang="tr-TR" sz="1600" b="1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ŞİDDETİN ETKİSİ</a:t>
                      </a:r>
                      <a:endParaRPr lang="tr-TR" sz="1600" b="1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DERECE</a:t>
                      </a:r>
                      <a:endParaRPr lang="tr-TR" sz="1600" b="1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79114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Uyarısız Gelen Tehlike</a:t>
                      </a:r>
                      <a:endParaRPr lang="tr-TR" sz="1600" b="1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Felakete</a:t>
                      </a:r>
                      <a:r>
                        <a:rPr lang="tr-TR" sz="1400" baseline="0" dirty="0" smtClean="0"/>
                        <a:t> yol açabilecek etkiye sahip ve uyarısız gelen potansiyel hata</a:t>
                      </a:r>
                      <a:endParaRPr lang="tr-T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10</a:t>
                      </a:r>
                      <a:endParaRPr lang="tr-TR" sz="1800" b="1" dirty="0"/>
                    </a:p>
                  </a:txBody>
                  <a:tcPr marT="45718" marB="45718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79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Uyarısız Gelen Tehlike</a:t>
                      </a:r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dirty="0" smtClean="0"/>
                        <a:t>Yüksek</a:t>
                      </a:r>
                      <a:r>
                        <a:rPr lang="tr-TR" sz="1400" baseline="0" dirty="0" smtClean="0"/>
                        <a:t> hasara ve toplu ölümlere y</a:t>
                      </a:r>
                      <a:r>
                        <a:rPr lang="tr-TR" sz="1400" dirty="0" smtClean="0"/>
                        <a:t>ol açabilecek etkiye sahip ve uyarısız gelen</a:t>
                      </a:r>
                      <a:r>
                        <a:rPr lang="tr-TR" sz="1400" baseline="0" dirty="0" smtClean="0"/>
                        <a:t> potansiyel hata</a:t>
                      </a:r>
                      <a:endParaRPr lang="tr-TR" sz="1400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9</a:t>
                      </a:r>
                      <a:endParaRPr lang="tr-TR" sz="1800" b="1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8154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Çok Yüksek</a:t>
                      </a:r>
                      <a:endParaRPr lang="tr-TR" sz="1600" b="1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Sistemin tamamen hasar görmesini sağlayan yıkıcı etkiye sahip ağır yaralanmalara,3.derece</a:t>
                      </a:r>
                      <a:r>
                        <a:rPr lang="tr-TR" sz="1400" baseline="0" dirty="0" smtClean="0"/>
                        <a:t> yanık,akut ölüm vb. etkiye sahip hata</a:t>
                      </a:r>
                      <a:endParaRPr lang="tr-T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8</a:t>
                      </a:r>
                      <a:endParaRPr lang="tr-TR" sz="1800" b="1" dirty="0"/>
                    </a:p>
                  </a:txBody>
                  <a:tcPr marT="45718" marB="45718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18707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Yüksek</a:t>
                      </a:r>
                      <a:endParaRPr lang="tr-TR" sz="1600" b="1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Ekipmanı  tamamen</a:t>
                      </a:r>
                      <a:r>
                        <a:rPr lang="tr-TR" sz="1400" baseline="0" dirty="0" smtClean="0"/>
                        <a:t> hasar görmesine sebep olan ve ölüme,zehirlenme,3.derece yanık,akut ölümcül hastalık vb. etkiye sahip hata</a:t>
                      </a:r>
                      <a:endParaRPr lang="tr-TR" sz="1400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7</a:t>
                      </a:r>
                      <a:endParaRPr lang="tr-TR" sz="1800" b="1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8154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Orta</a:t>
                      </a:r>
                      <a:endParaRPr lang="tr-TR" sz="1600" b="1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Sistemin performansını etkileyen,uzuv ve organ kaybı,ağır yaralanma,kanser</a:t>
                      </a:r>
                      <a:r>
                        <a:rPr lang="tr-TR" sz="1400" baseline="0" dirty="0" smtClean="0"/>
                        <a:t> vb. yol açan hata</a:t>
                      </a:r>
                      <a:endParaRPr lang="tr-T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6</a:t>
                      </a:r>
                      <a:endParaRPr lang="tr-TR" sz="1800" b="1" dirty="0"/>
                    </a:p>
                  </a:txBody>
                  <a:tcPr marT="45718" marB="45718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18154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Düşük</a:t>
                      </a:r>
                      <a:endParaRPr lang="tr-TR" sz="1600" b="1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Kırık ,kalıcı küçük iş görmemezlik,2.derece</a:t>
                      </a:r>
                      <a:r>
                        <a:rPr lang="tr-TR" sz="1400" baseline="0" dirty="0" smtClean="0"/>
                        <a:t> yanık,beyin sarsıntısı vb. etkiye sahip hata</a:t>
                      </a:r>
                      <a:endParaRPr lang="tr-TR" sz="1400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5</a:t>
                      </a:r>
                      <a:endParaRPr lang="tr-TR" sz="1800" b="1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18154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Çok Düşük</a:t>
                      </a:r>
                      <a:endParaRPr lang="tr-TR" sz="1600" b="1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İncinme</a:t>
                      </a:r>
                      <a:r>
                        <a:rPr lang="tr-TR" sz="1400" baseline="0" dirty="0" smtClean="0"/>
                        <a:t>, küçük kesik ve sıyrıklar,ezilmeler vb. hafif yaralanmalar ile kısa süreli rahatsızlıklara neden olan hata </a:t>
                      </a:r>
                      <a:endParaRPr lang="tr-T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4</a:t>
                      </a:r>
                      <a:endParaRPr lang="tr-TR" sz="1800" b="1" dirty="0"/>
                    </a:p>
                  </a:txBody>
                  <a:tcPr marT="45718" marB="45718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5755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Küçük</a:t>
                      </a:r>
                      <a:endParaRPr lang="tr-TR" sz="1600" b="1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Sistemin çalışmasını</a:t>
                      </a:r>
                      <a:r>
                        <a:rPr lang="tr-TR" sz="1400" baseline="0" dirty="0" smtClean="0"/>
                        <a:t> yavaşlatan hata</a:t>
                      </a:r>
                      <a:endParaRPr lang="tr-TR" sz="1400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3</a:t>
                      </a:r>
                      <a:endParaRPr lang="tr-TR" sz="1800" b="1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65755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Çok Küçük</a:t>
                      </a:r>
                      <a:endParaRPr lang="tr-TR" sz="1600" b="1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Sistemin çalışmasında kargaşaya yol açan hata</a:t>
                      </a:r>
                      <a:endParaRPr lang="tr-TR" sz="1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2</a:t>
                      </a:r>
                      <a:endParaRPr lang="tr-TR" sz="1800" b="1" dirty="0"/>
                    </a:p>
                  </a:txBody>
                  <a:tcPr marT="45718" marB="45718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65755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Yok</a:t>
                      </a:r>
                      <a:endParaRPr lang="tr-TR" sz="1600" b="1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Etki yok</a:t>
                      </a:r>
                      <a:endParaRPr lang="tr-TR" sz="1400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/>
                        <a:t>1</a:t>
                      </a:r>
                      <a:endParaRPr lang="tr-TR" sz="1800" b="1" dirty="0"/>
                    </a:p>
                  </a:txBody>
                  <a:tcPr marT="45718" marB="45718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569303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graphicFrame>
        <p:nvGraphicFramePr>
          <p:cNvPr id="26675" name="Group 51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561976"/>
          <a:ext cx="8229600" cy="5964235"/>
        </p:xfrm>
        <a:graphic>
          <a:graphicData uri="http://schemas.openxmlformats.org/drawingml/2006/table">
            <a:tbl>
              <a:tblPr/>
              <a:tblGrid>
                <a:gridCol w="29626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235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434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985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HATA OLASILIĞI</a:t>
                      </a:r>
                    </a:p>
                  </a:txBody>
                  <a:tcPr marL="84271" marR="84271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2D8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HATA KÜMÜLATİF SAYISI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2D8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DERECE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2D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01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Çok Yüksek:Kaçınılmaz Hata</a:t>
                      </a:r>
                    </a:p>
                  </a:txBody>
                  <a:tcPr marL="84271" marR="84271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½’ den fazla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10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3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84271" marR="84271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1/3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9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63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Yüksek:Tekrar Tekrar Hata</a:t>
                      </a:r>
                    </a:p>
                  </a:txBody>
                  <a:tcPr marL="84271" marR="84271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1/8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8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3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84271" marR="84271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1/20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7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63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Orta:Ara Sıra Olan Hata</a:t>
                      </a:r>
                    </a:p>
                  </a:txBody>
                  <a:tcPr marL="84271" marR="84271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1/80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6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63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84271" marR="84271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1/400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5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63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84271" marR="84271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1/2.000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4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6401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Düşük:Nispeten Az Olan Hata</a:t>
                      </a:r>
                    </a:p>
                  </a:txBody>
                  <a:tcPr marL="84271" marR="84271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1/15.000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3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63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84271" marR="84271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1/150.000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6401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Pek Az:Olası Olmayan Hata</a:t>
                      </a:r>
                    </a:p>
                  </a:txBody>
                  <a:tcPr marL="84271" marR="84271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1/1.500.000’den düşük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</a:p>
                  </a:txBody>
                  <a:tcPr marL="84271" marR="84271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785386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graphicFrame>
        <p:nvGraphicFramePr>
          <p:cNvPr id="27699" name="Group 51"/>
          <p:cNvGraphicFramePr>
            <a:graphicFrameLocks noGrp="1"/>
          </p:cNvGraphicFramePr>
          <p:nvPr>
            <p:ph idx="1"/>
          </p:nvPr>
        </p:nvGraphicFramePr>
        <p:xfrm>
          <a:off x="1981200" y="787401"/>
          <a:ext cx="8229600" cy="5883277"/>
        </p:xfrm>
        <a:graphic>
          <a:graphicData uri="http://schemas.openxmlformats.org/drawingml/2006/table">
            <a:tbl>
              <a:tblPr/>
              <a:tblGrid>
                <a:gridCol w="176348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86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97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791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TESBİT EDİLEBİLİRLİK</a:t>
                      </a:r>
                    </a:p>
                  </a:txBody>
                  <a:tcPr marL="83602" marR="83602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2D8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TESBİT EDİLEBİLİRLİK OLASILIĞI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2D8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DERECE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2D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82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Tespit Edilemez</a:t>
                      </a:r>
                    </a:p>
                  </a:txBody>
                  <a:tcPr marL="83602" marR="83602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Potansiyel hatanın nedeninin ve takip eden hatanın keşfedilebilirliği mümkün değil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10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82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Çok Az</a:t>
                      </a:r>
                    </a:p>
                  </a:txBody>
                  <a:tcPr marL="83602" marR="83602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Potansiyel hatanın nedeninin ve takip eden hatanın keşfedilebilirliği çok uzak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9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82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Az</a:t>
                      </a:r>
                    </a:p>
                  </a:txBody>
                  <a:tcPr marL="83602" marR="83602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Potansiyel hatanın nedeninin ve takip eden hatanın keşfedilebilirliği uzak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8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82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Çok Düşük</a:t>
                      </a:r>
                    </a:p>
                  </a:txBody>
                  <a:tcPr marL="83602" marR="83602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Potansiyel hatanın nedeninin ve takip eden hatanın keşfedilebilirliği düşük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7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182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Düşük</a:t>
                      </a:r>
                    </a:p>
                  </a:txBody>
                  <a:tcPr marL="83602" marR="83602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Potansiyel hatanın nedeninin ve takip eden hatanın keşfedilebilirliği çok düşük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6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82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Orta</a:t>
                      </a:r>
                    </a:p>
                  </a:txBody>
                  <a:tcPr marL="83602" marR="83602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Potansiyel hatanın nedeninin ve takip eden hatanın keşfedilebilirliği orta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5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79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Yüksek Ortalama</a:t>
                      </a:r>
                    </a:p>
                  </a:txBody>
                  <a:tcPr marL="83602" marR="83602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Potansiyel hatanın nedeninin ve takip eden hatanın keşfedilebilirliği yüksek ortalama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4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182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Yüksek</a:t>
                      </a:r>
                    </a:p>
                  </a:txBody>
                  <a:tcPr marL="83602" marR="83602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Potansiyel hatanın nedeninin ve takip eden hatanın keşfedilebilirliği yüksek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3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182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Çok Yüksek</a:t>
                      </a:r>
                    </a:p>
                  </a:txBody>
                  <a:tcPr marL="83602" marR="83602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Potansiyel hatanın nedeninin ve takip eden hatanın keşfedilebilirliği çok yüksek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579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Hemen Hemen Kesin</a:t>
                      </a:r>
                    </a:p>
                  </a:txBody>
                  <a:tcPr marL="83602" marR="83602" marT="45725" marB="45725" horzOverflow="overflow">
                    <a:lnL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Potansiyel hatanın nedeninin ve takip eden hatanın keşfedilebilirliği hemen hemen kesin 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</a:p>
                  </a:txBody>
                  <a:tcPr marL="83602" marR="83602" marT="45725" marB="45725" horzOverflow="overflow">
                    <a:lnL>
                      <a:noFill/>
                    </a:lnL>
                    <a:lnR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D2D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935293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tr-TR" dirty="0" smtClean="0"/>
              <a:t>Kullanımı kolay, yaygın olarak kullanılan bir metottur.</a:t>
            </a:r>
          </a:p>
          <a:p>
            <a:r>
              <a:rPr lang="tr-TR" dirty="0" smtClean="0"/>
              <a:t>İşyeri istatistiklerinin kullanımına imkan sağlar.</a:t>
            </a:r>
          </a:p>
          <a:p>
            <a:r>
              <a:rPr lang="tr-TR" dirty="0" smtClean="0"/>
              <a:t>Risk Değeri= İ x F x D olarak hesaplanır.</a:t>
            </a:r>
          </a:p>
          <a:p>
            <a:r>
              <a:rPr lang="tr-TR" dirty="0" smtClean="0"/>
              <a:t>İ= İhtimal, (0,2-10 arası bir değer)</a:t>
            </a:r>
          </a:p>
          <a:p>
            <a:r>
              <a:rPr lang="tr-TR" dirty="0" smtClean="0"/>
              <a:t>F=Frekans, (0,5-10 arası bir değer)</a:t>
            </a:r>
          </a:p>
          <a:p>
            <a:r>
              <a:rPr lang="tr-TR" dirty="0" smtClean="0"/>
              <a:t>D=Sonuçların Derecesi</a:t>
            </a:r>
          </a:p>
        </p:txBody>
      </p:sp>
    </p:spTree>
    <p:extLst>
      <p:ext uri="{BB962C8B-B14F-4D97-AF65-F5344CB8AC3E}">
        <p14:creationId xmlns:p14="http://schemas.microsoft.com/office/powerpoint/2010/main" val="42857853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Risk Öncelik Değeri (RÖD)</a:t>
            </a:r>
            <a:r>
              <a:rPr lang="tr-TR" dirty="0" smtClean="0"/>
              <a:t> 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idx="1"/>
            <p:custDataLst>
              <p:tags r:id="rId1"/>
            </p:custDataLst>
          </p:nvPr>
        </p:nvSpPr>
        <p:spPr>
          <a:xfrm>
            <a:off x="1919288" y="2781300"/>
            <a:ext cx="8229600" cy="2141538"/>
          </a:xfrm>
        </p:spPr>
        <p:txBody>
          <a:bodyPr/>
          <a:lstStyle/>
          <a:p>
            <a:r>
              <a:rPr lang="tr-TR" smtClean="0"/>
              <a:t>   Risk Öncelik Değeri</a:t>
            </a:r>
          </a:p>
          <a:p>
            <a:r>
              <a:rPr lang="tr-TR" smtClean="0"/>
              <a:t>      R.Ö.D.= İ x D x T</a:t>
            </a:r>
          </a:p>
          <a:p>
            <a:r>
              <a:rPr lang="tr-TR" smtClean="0"/>
              <a:t>    </a:t>
            </a:r>
          </a:p>
          <a:p>
            <a:r>
              <a:rPr lang="tr-TR" smtClean="0"/>
              <a:t>     1-1000 arasında bir değer alabilir.</a:t>
            </a:r>
          </a:p>
        </p:txBody>
      </p:sp>
    </p:spTree>
    <p:extLst>
      <p:ext uri="{BB962C8B-B14F-4D97-AF65-F5344CB8AC3E}">
        <p14:creationId xmlns:p14="http://schemas.microsoft.com/office/powerpoint/2010/main" val="165970347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1"/>
          <p:cNvSpPr>
            <a:spLocks noGrp="1" noChangeArrowheads="1"/>
          </p:cNvSpPr>
          <p:nvPr>
            <p:ph type="title"/>
          </p:nvPr>
        </p:nvSpPr>
        <p:spPr>
          <a:xfrm>
            <a:off x="1919288" y="1052513"/>
            <a:ext cx="8229600" cy="711200"/>
          </a:xfrm>
        </p:spPr>
        <p:txBody>
          <a:bodyPr/>
          <a:lstStyle/>
          <a:p>
            <a:pPr>
              <a:defRPr/>
            </a:pP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Risk Öncelik Değeri (RÖD)</a:t>
            </a:r>
          </a:p>
        </p:txBody>
      </p:sp>
      <p:graphicFrame>
        <p:nvGraphicFramePr>
          <p:cNvPr id="29854" name="Group 158"/>
          <p:cNvGraphicFramePr>
            <a:graphicFrameLocks noGrp="1"/>
          </p:cNvGraphicFramePr>
          <p:nvPr>
            <p:ph idx="1"/>
          </p:nvPr>
        </p:nvGraphicFramePr>
        <p:xfrm>
          <a:off x="1992313" y="1989138"/>
          <a:ext cx="8229600" cy="4441824"/>
        </p:xfrm>
        <a:graphic>
          <a:graphicData uri="http://schemas.openxmlformats.org/drawingml/2006/table">
            <a:tbl>
              <a:tblPr/>
              <a:tblGrid>
                <a:gridCol w="10809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768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717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9352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Sıra</a:t>
                      </a:r>
                    </a:p>
                  </a:txBody>
                  <a:tcPr marL="100856" marR="100856" marT="45713" marB="45713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Risk Öncelik Değeri</a:t>
                      </a:r>
                    </a:p>
                  </a:txBody>
                  <a:tcPr marL="100856" marR="100856"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Karar</a:t>
                      </a:r>
                    </a:p>
                  </a:txBody>
                  <a:tcPr marL="100856" marR="100856"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259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marL="100856" marR="100856" marT="45713" marB="45713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01 - 50 arası</a:t>
                      </a:r>
                    </a:p>
                  </a:txBody>
                  <a:tcPr marL="100856" marR="100856"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Düşük Riskli</a:t>
                      </a:r>
                    </a:p>
                  </a:txBody>
                  <a:tcPr marL="100856" marR="100856"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244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marL="100856" marR="100856" marT="45713" marB="45713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50 - 100 arası</a:t>
                      </a:r>
                    </a:p>
                  </a:txBody>
                  <a:tcPr marL="100856" marR="100856"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Orta Riskli</a:t>
                      </a:r>
                    </a:p>
                  </a:txBody>
                  <a:tcPr marL="100856" marR="100856"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259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marL="100856" marR="100856" marT="45713" marB="45713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100 - 200 arası</a:t>
                      </a:r>
                    </a:p>
                  </a:txBody>
                  <a:tcPr marL="100856" marR="100856"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Yüksek Riskli</a:t>
                      </a:r>
                    </a:p>
                  </a:txBody>
                  <a:tcPr marL="100856" marR="100856"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0302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4</a:t>
                      </a:r>
                    </a:p>
                  </a:txBody>
                  <a:tcPr marL="100856" marR="100856" marT="45713" marB="45713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200 - 1000 arası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tr-TR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100856" marR="100856"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Çok Yüksek Riskli</a:t>
                      </a:r>
                    </a:p>
                  </a:txBody>
                  <a:tcPr marL="100856" marR="100856"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614747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18"/>
          <p:cNvSpPr>
            <a:spLocks noGrp="1" noChangeArrowheads="1"/>
          </p:cNvSpPr>
          <p:nvPr>
            <p:ph type="title"/>
          </p:nvPr>
        </p:nvSpPr>
        <p:spPr>
          <a:xfrm>
            <a:off x="1946275" y="765175"/>
            <a:ext cx="8229600" cy="782638"/>
          </a:xfrm>
        </p:spPr>
        <p:txBody>
          <a:bodyPr/>
          <a:lstStyle/>
          <a:p>
            <a:pPr>
              <a:defRPr/>
            </a:pP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 FMEA</a:t>
            </a:r>
          </a:p>
        </p:txBody>
      </p:sp>
      <p:graphicFrame>
        <p:nvGraphicFramePr>
          <p:cNvPr id="651689" name="Group 425"/>
          <p:cNvGraphicFramePr>
            <a:graphicFrameLocks noGrp="1"/>
          </p:cNvGraphicFramePr>
          <p:nvPr>
            <p:ph idx="1"/>
          </p:nvPr>
        </p:nvGraphicFramePr>
        <p:xfrm>
          <a:off x="1611313" y="1600201"/>
          <a:ext cx="9056690" cy="3775075"/>
        </p:xfrm>
        <a:graphic>
          <a:graphicData uri="http://schemas.openxmlformats.org/drawingml/2006/table">
            <a:tbl>
              <a:tblPr/>
              <a:tblGrid>
                <a:gridCol w="6266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57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3701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798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3701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7798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3548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27951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1774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1253222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906129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766369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277984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208870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279519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279519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</a:tblGrid>
              <a:tr h="1403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71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0" marR="80380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82680" name="Rectangle 274"/>
          <p:cNvSpPr>
            <a:spLocks noChangeArrowheads="1"/>
          </p:cNvSpPr>
          <p:nvPr/>
        </p:nvSpPr>
        <p:spPr bwMode="auto">
          <a:xfrm>
            <a:off x="1524001" y="2343150"/>
            <a:ext cx="703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Sistem /Parça</a:t>
            </a:r>
          </a:p>
        </p:txBody>
      </p:sp>
      <p:sp>
        <p:nvSpPr>
          <p:cNvPr id="282681" name="Rectangle 277"/>
          <p:cNvSpPr>
            <a:spLocks noChangeArrowheads="1"/>
          </p:cNvSpPr>
          <p:nvPr/>
        </p:nvSpPr>
        <p:spPr bwMode="auto">
          <a:xfrm>
            <a:off x="2157414" y="2270125"/>
            <a:ext cx="750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Hata Türü</a:t>
            </a:r>
          </a:p>
        </p:txBody>
      </p:sp>
      <p:sp>
        <p:nvSpPr>
          <p:cNvPr id="282682" name="Rectangle 279"/>
          <p:cNvSpPr>
            <a:spLocks noChangeArrowheads="1"/>
          </p:cNvSpPr>
          <p:nvPr/>
        </p:nvSpPr>
        <p:spPr bwMode="auto">
          <a:xfrm>
            <a:off x="2860675" y="23431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Hatanın Sonuçları</a:t>
            </a:r>
          </a:p>
        </p:txBody>
      </p:sp>
      <p:sp>
        <p:nvSpPr>
          <p:cNvPr id="651545" name="Rectangle 281"/>
          <p:cNvSpPr>
            <a:spLocks noChangeArrowheads="1"/>
          </p:cNvSpPr>
          <p:nvPr/>
        </p:nvSpPr>
        <p:spPr bwMode="auto">
          <a:xfrm>
            <a:off x="1524001" y="3429001"/>
            <a:ext cx="6208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sz="1200"/>
              <a:t>Pompa</a:t>
            </a:r>
          </a:p>
        </p:txBody>
      </p:sp>
      <p:sp>
        <p:nvSpPr>
          <p:cNvPr id="651546" name="Rectangle 282"/>
          <p:cNvSpPr>
            <a:spLocks noChangeArrowheads="1"/>
          </p:cNvSpPr>
          <p:nvPr/>
        </p:nvSpPr>
        <p:spPr bwMode="auto">
          <a:xfrm>
            <a:off x="2157413" y="3357563"/>
            <a:ext cx="8445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/>
              <a:t>Enerji Kaynağı Arızası</a:t>
            </a:r>
          </a:p>
        </p:txBody>
      </p:sp>
      <p:sp>
        <p:nvSpPr>
          <p:cNvPr id="651547" name="Rectangle 283"/>
          <p:cNvSpPr>
            <a:spLocks noChangeArrowheads="1"/>
          </p:cNvSpPr>
          <p:nvPr/>
        </p:nvSpPr>
        <p:spPr bwMode="auto">
          <a:xfrm>
            <a:off x="2860675" y="3357563"/>
            <a:ext cx="984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/>
              <a:t>Pompa çalışmıyor</a:t>
            </a:r>
          </a:p>
        </p:txBody>
      </p:sp>
      <p:sp>
        <p:nvSpPr>
          <p:cNvPr id="282686" name="Rectangle 338"/>
          <p:cNvSpPr>
            <a:spLocks noChangeArrowheads="1"/>
          </p:cNvSpPr>
          <p:nvPr/>
        </p:nvSpPr>
        <p:spPr bwMode="auto">
          <a:xfrm>
            <a:off x="3759200" y="2571750"/>
            <a:ext cx="249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 u="sng">
                <a:solidFill>
                  <a:srgbClr val="0000FF"/>
                </a:solidFill>
              </a:rPr>
              <a:t>İ</a:t>
            </a:r>
          </a:p>
        </p:txBody>
      </p:sp>
      <p:sp>
        <p:nvSpPr>
          <p:cNvPr id="282687" name="Rectangle 339"/>
          <p:cNvSpPr>
            <a:spLocks noChangeArrowheads="1"/>
          </p:cNvSpPr>
          <p:nvPr/>
        </p:nvSpPr>
        <p:spPr bwMode="auto">
          <a:xfrm>
            <a:off x="4049714" y="2343150"/>
            <a:ext cx="1038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Hataların Nedenleri</a:t>
            </a:r>
          </a:p>
        </p:txBody>
      </p:sp>
      <p:sp>
        <p:nvSpPr>
          <p:cNvPr id="651604" name="Rectangle 340"/>
          <p:cNvSpPr>
            <a:spLocks noChangeArrowheads="1"/>
          </p:cNvSpPr>
          <p:nvPr/>
        </p:nvSpPr>
        <p:spPr bwMode="auto">
          <a:xfrm>
            <a:off x="3767139" y="342900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/>
              <a:t>9</a:t>
            </a:r>
          </a:p>
        </p:txBody>
      </p:sp>
      <p:sp>
        <p:nvSpPr>
          <p:cNvPr id="651605" name="Rectangle 341"/>
          <p:cNvSpPr>
            <a:spLocks noChangeArrowheads="1"/>
          </p:cNvSpPr>
          <p:nvPr/>
        </p:nvSpPr>
        <p:spPr bwMode="auto">
          <a:xfrm>
            <a:off x="4129089" y="3416300"/>
            <a:ext cx="801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/>
              <a:t>jeneratör arızası</a:t>
            </a:r>
          </a:p>
        </p:txBody>
      </p:sp>
      <p:sp>
        <p:nvSpPr>
          <p:cNvPr id="651606" name="Rectangle 342"/>
          <p:cNvSpPr>
            <a:spLocks noChangeArrowheads="1"/>
          </p:cNvSpPr>
          <p:nvPr/>
        </p:nvSpPr>
        <p:spPr bwMode="auto">
          <a:xfrm>
            <a:off x="4933950" y="3409950"/>
            <a:ext cx="30168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/>
              <a:t>5</a:t>
            </a:r>
          </a:p>
        </p:txBody>
      </p:sp>
      <p:sp>
        <p:nvSpPr>
          <p:cNvPr id="282691" name="Rectangle 343"/>
          <p:cNvSpPr>
            <a:spLocks noChangeArrowheads="1"/>
          </p:cNvSpPr>
          <p:nvPr/>
        </p:nvSpPr>
        <p:spPr bwMode="auto">
          <a:xfrm>
            <a:off x="4894263" y="2565400"/>
            <a:ext cx="29367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>
                <a:solidFill>
                  <a:srgbClr val="0000FF"/>
                </a:solidFill>
              </a:rPr>
              <a:t>Ş</a:t>
            </a:r>
          </a:p>
        </p:txBody>
      </p:sp>
      <p:sp>
        <p:nvSpPr>
          <p:cNvPr id="651610" name="Rectangle 346"/>
          <p:cNvSpPr>
            <a:spLocks noChangeArrowheads="1"/>
          </p:cNvSpPr>
          <p:nvPr/>
        </p:nvSpPr>
        <p:spPr bwMode="auto">
          <a:xfrm>
            <a:off x="5214938" y="3265488"/>
            <a:ext cx="8429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>
                <a:solidFill>
                  <a:schemeClr val="bg1"/>
                </a:solidFill>
              </a:rPr>
              <a:t>Yedek</a:t>
            </a:r>
          </a:p>
          <a:p>
            <a:pPr eaLnBrk="0" hangingPunct="0"/>
            <a:r>
              <a:rPr lang="tr-TR" sz="1200"/>
              <a:t>jeneratöralınması</a:t>
            </a:r>
          </a:p>
        </p:txBody>
      </p:sp>
      <p:sp>
        <p:nvSpPr>
          <p:cNvPr id="651620" name="Rectangle 356"/>
          <p:cNvSpPr>
            <a:spLocks noChangeArrowheads="1"/>
          </p:cNvSpPr>
          <p:nvPr/>
        </p:nvSpPr>
        <p:spPr bwMode="auto">
          <a:xfrm>
            <a:off x="5973764" y="3352800"/>
            <a:ext cx="312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/>
              <a:t>2</a:t>
            </a:r>
          </a:p>
        </p:txBody>
      </p:sp>
      <p:sp>
        <p:nvSpPr>
          <p:cNvPr id="651624" name="Rectangle 360"/>
          <p:cNvSpPr>
            <a:spLocks noChangeArrowheads="1"/>
          </p:cNvSpPr>
          <p:nvPr/>
        </p:nvSpPr>
        <p:spPr bwMode="auto">
          <a:xfrm>
            <a:off x="6253164" y="3352801"/>
            <a:ext cx="5032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b="1"/>
              <a:t>90</a:t>
            </a:r>
            <a:r>
              <a:rPr lang="tr-TR">
                <a:solidFill>
                  <a:schemeClr val="bg1"/>
                </a:solidFill>
              </a:rPr>
              <a:t>090</a:t>
            </a:r>
          </a:p>
        </p:txBody>
      </p:sp>
      <p:sp>
        <p:nvSpPr>
          <p:cNvPr id="651631" name="Rectangle 367"/>
          <p:cNvSpPr>
            <a:spLocks noChangeArrowheads="1"/>
          </p:cNvSpPr>
          <p:nvPr/>
        </p:nvSpPr>
        <p:spPr bwMode="auto">
          <a:xfrm>
            <a:off x="6704014" y="3194050"/>
            <a:ext cx="12652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/>
              <a:t>Jeneratör mazot tankının doluluk takibinin yapılması için prosedür hazırlanması</a:t>
            </a:r>
          </a:p>
        </p:txBody>
      </p:sp>
      <p:sp>
        <p:nvSpPr>
          <p:cNvPr id="651656" name="Rectangle 392"/>
          <p:cNvSpPr>
            <a:spLocks noChangeArrowheads="1"/>
          </p:cNvSpPr>
          <p:nvPr/>
        </p:nvSpPr>
        <p:spPr bwMode="auto">
          <a:xfrm>
            <a:off x="7913689" y="3265488"/>
            <a:ext cx="9540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/>
              <a:t>Teknik Emniyet,                15.12.2008</a:t>
            </a:r>
          </a:p>
        </p:txBody>
      </p:sp>
      <p:sp>
        <p:nvSpPr>
          <p:cNvPr id="651661" name="Rectangle 397"/>
          <p:cNvSpPr>
            <a:spLocks noChangeArrowheads="1"/>
          </p:cNvSpPr>
          <p:nvPr/>
        </p:nvSpPr>
        <p:spPr bwMode="auto">
          <a:xfrm>
            <a:off x="9625014" y="3265489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/>
              <a:t>2</a:t>
            </a:r>
          </a:p>
        </p:txBody>
      </p:sp>
      <p:sp>
        <p:nvSpPr>
          <p:cNvPr id="651662" name="Rectangle 398"/>
          <p:cNvSpPr>
            <a:spLocks noChangeArrowheads="1"/>
          </p:cNvSpPr>
          <p:nvPr/>
        </p:nvSpPr>
        <p:spPr bwMode="auto">
          <a:xfrm>
            <a:off x="9840913" y="3259138"/>
            <a:ext cx="2333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/>
              <a:t>2</a:t>
            </a:r>
          </a:p>
        </p:txBody>
      </p:sp>
      <p:sp>
        <p:nvSpPr>
          <p:cNvPr id="651663" name="Rectangle 399"/>
          <p:cNvSpPr>
            <a:spLocks noChangeArrowheads="1"/>
          </p:cNvSpPr>
          <p:nvPr/>
        </p:nvSpPr>
        <p:spPr bwMode="auto">
          <a:xfrm>
            <a:off x="10128250" y="3265488"/>
            <a:ext cx="30168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/>
              <a:t>1</a:t>
            </a:r>
          </a:p>
        </p:txBody>
      </p:sp>
      <p:sp>
        <p:nvSpPr>
          <p:cNvPr id="651690" name="Rectangle 426"/>
          <p:cNvSpPr>
            <a:spLocks noChangeArrowheads="1"/>
          </p:cNvSpPr>
          <p:nvPr/>
        </p:nvSpPr>
        <p:spPr bwMode="auto">
          <a:xfrm>
            <a:off x="8782050" y="3344863"/>
            <a:ext cx="9144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100"/>
              <a:t>01.12.2008</a:t>
            </a:r>
          </a:p>
        </p:txBody>
      </p:sp>
      <p:sp>
        <p:nvSpPr>
          <p:cNvPr id="282701" name="Rectangle 344"/>
          <p:cNvSpPr>
            <a:spLocks noChangeArrowheads="1"/>
          </p:cNvSpPr>
          <p:nvPr/>
        </p:nvSpPr>
        <p:spPr bwMode="auto">
          <a:xfrm>
            <a:off x="5130801" y="2420938"/>
            <a:ext cx="893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Kontrol Önlemleri</a:t>
            </a:r>
          </a:p>
        </p:txBody>
      </p:sp>
      <p:sp>
        <p:nvSpPr>
          <p:cNvPr id="282702" name="Rectangle 354"/>
          <p:cNvSpPr>
            <a:spLocks noChangeArrowheads="1"/>
          </p:cNvSpPr>
          <p:nvPr/>
        </p:nvSpPr>
        <p:spPr bwMode="auto">
          <a:xfrm>
            <a:off x="5986463" y="2630488"/>
            <a:ext cx="2984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>
                <a:solidFill>
                  <a:srgbClr val="0000FF"/>
                </a:solidFill>
              </a:rPr>
              <a:t>T</a:t>
            </a:r>
          </a:p>
        </p:txBody>
      </p:sp>
      <p:sp>
        <p:nvSpPr>
          <p:cNvPr id="282703" name="Rectangle 357"/>
          <p:cNvSpPr>
            <a:spLocks noChangeArrowheads="1"/>
          </p:cNvSpPr>
          <p:nvPr/>
        </p:nvSpPr>
        <p:spPr bwMode="auto">
          <a:xfrm>
            <a:off x="6318251" y="1970089"/>
            <a:ext cx="2825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b="1">
                <a:solidFill>
                  <a:srgbClr val="FF0000"/>
                </a:solidFill>
              </a:rPr>
              <a:t>RÖD</a:t>
            </a:r>
          </a:p>
        </p:txBody>
      </p:sp>
      <p:sp>
        <p:nvSpPr>
          <p:cNvPr id="282704" name="Rectangle 361"/>
          <p:cNvSpPr>
            <a:spLocks noChangeArrowheads="1"/>
          </p:cNvSpPr>
          <p:nvPr/>
        </p:nvSpPr>
        <p:spPr bwMode="auto">
          <a:xfrm>
            <a:off x="6843713" y="2041526"/>
            <a:ext cx="13398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Tavsiye Edilen İyileştirmeler/ Eylemler</a:t>
            </a:r>
          </a:p>
        </p:txBody>
      </p:sp>
      <p:sp>
        <p:nvSpPr>
          <p:cNvPr id="282705" name="Rectangle 368"/>
          <p:cNvSpPr>
            <a:spLocks noChangeArrowheads="1"/>
          </p:cNvSpPr>
          <p:nvPr/>
        </p:nvSpPr>
        <p:spPr bwMode="auto">
          <a:xfrm>
            <a:off x="7924800" y="2041526"/>
            <a:ext cx="1123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Sorumlu &amp; Tamamlama Tarihi</a:t>
            </a:r>
          </a:p>
        </p:txBody>
      </p:sp>
      <p:sp>
        <p:nvSpPr>
          <p:cNvPr id="282706" name="Rectangle 396"/>
          <p:cNvSpPr>
            <a:spLocks noChangeArrowheads="1"/>
          </p:cNvSpPr>
          <p:nvPr/>
        </p:nvSpPr>
        <p:spPr bwMode="auto">
          <a:xfrm>
            <a:off x="8869364" y="2041525"/>
            <a:ext cx="765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Hareket Tarihi</a:t>
            </a:r>
          </a:p>
        </p:txBody>
      </p:sp>
      <p:sp>
        <p:nvSpPr>
          <p:cNvPr id="42" name="Rectangle 400"/>
          <p:cNvSpPr>
            <a:spLocks noChangeArrowheads="1"/>
          </p:cNvSpPr>
          <p:nvPr/>
        </p:nvSpPr>
        <p:spPr bwMode="auto">
          <a:xfrm>
            <a:off x="10391775" y="3275014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/>
              <a:t>4</a:t>
            </a:r>
          </a:p>
        </p:txBody>
      </p:sp>
      <p:sp>
        <p:nvSpPr>
          <p:cNvPr id="282708" name="Rectangle 403"/>
          <p:cNvSpPr>
            <a:spLocks noChangeArrowheads="1"/>
          </p:cNvSpPr>
          <p:nvPr/>
        </p:nvSpPr>
        <p:spPr bwMode="auto">
          <a:xfrm rot="5400000">
            <a:off x="9331489" y="2309297"/>
            <a:ext cx="8394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 u="sng">
                <a:solidFill>
                  <a:srgbClr val="0000FF"/>
                </a:solidFill>
              </a:rPr>
              <a:t>Yeni (İ)</a:t>
            </a:r>
          </a:p>
        </p:txBody>
      </p:sp>
      <p:sp>
        <p:nvSpPr>
          <p:cNvPr id="282709" name="Rectangle 406"/>
          <p:cNvSpPr>
            <a:spLocks noChangeArrowheads="1"/>
          </p:cNvSpPr>
          <p:nvPr/>
        </p:nvSpPr>
        <p:spPr bwMode="auto">
          <a:xfrm rot="5400000">
            <a:off x="9590019" y="2309297"/>
            <a:ext cx="8875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 u="sng">
                <a:solidFill>
                  <a:srgbClr val="0000FF"/>
                </a:solidFill>
              </a:rPr>
              <a:t>Yeni (Ş)</a:t>
            </a:r>
          </a:p>
        </p:txBody>
      </p:sp>
      <p:sp>
        <p:nvSpPr>
          <p:cNvPr id="282710" name="Rectangle 422"/>
          <p:cNvSpPr>
            <a:spLocks noChangeArrowheads="1"/>
          </p:cNvSpPr>
          <p:nvPr/>
        </p:nvSpPr>
        <p:spPr bwMode="auto">
          <a:xfrm rot="5400000">
            <a:off x="9862251" y="2315646"/>
            <a:ext cx="8923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 u="sng">
                <a:solidFill>
                  <a:srgbClr val="0000FF"/>
                </a:solidFill>
              </a:rPr>
              <a:t>Yeni (T)</a:t>
            </a:r>
          </a:p>
        </p:txBody>
      </p:sp>
      <p:sp>
        <p:nvSpPr>
          <p:cNvPr id="282711" name="Rectangle 424"/>
          <p:cNvSpPr>
            <a:spLocks noChangeArrowheads="1"/>
          </p:cNvSpPr>
          <p:nvPr/>
        </p:nvSpPr>
        <p:spPr bwMode="auto">
          <a:xfrm rot="5400000">
            <a:off x="9983789" y="2195514"/>
            <a:ext cx="12144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b="1">
                <a:solidFill>
                  <a:srgbClr val="FF0000"/>
                </a:solidFill>
              </a:rPr>
              <a:t>Yeni RPN</a:t>
            </a:r>
          </a:p>
        </p:txBody>
      </p:sp>
    </p:spTree>
    <p:extLst>
      <p:ext uri="{BB962C8B-B14F-4D97-AF65-F5344CB8AC3E}">
        <p14:creationId xmlns:p14="http://schemas.microsoft.com/office/powerpoint/2010/main" val="2689583189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15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15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51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1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51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51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51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51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51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51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51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51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51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51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51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51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51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51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51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51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51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51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51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51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51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51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51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51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51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51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1545" grpId="0"/>
      <p:bldP spid="651546" grpId="0"/>
      <p:bldP spid="651547" grpId="0"/>
      <p:bldP spid="651604" grpId="0"/>
      <p:bldP spid="651605" grpId="0"/>
      <p:bldP spid="651606" grpId="0"/>
      <p:bldP spid="651610" grpId="0"/>
      <p:bldP spid="651620" grpId="0"/>
      <p:bldP spid="651624" grpId="0"/>
      <p:bldP spid="651631" grpId="0"/>
      <p:bldP spid="651656" grpId="0"/>
      <p:bldP spid="651661" grpId="0"/>
      <p:bldP spid="651662" grpId="0"/>
      <p:bldP spid="651663" grpId="0"/>
      <p:bldP spid="651690" grpId="0"/>
      <p:bldP spid="4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001838" y="692151"/>
            <a:ext cx="8229600" cy="784225"/>
          </a:xfrm>
        </p:spPr>
        <p:txBody>
          <a:bodyPr/>
          <a:lstStyle/>
          <a:p>
            <a:pPr>
              <a:defRPr/>
            </a:pP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ÖRNEK FMEA</a:t>
            </a:r>
          </a:p>
        </p:txBody>
      </p:sp>
      <p:graphicFrame>
        <p:nvGraphicFramePr>
          <p:cNvPr id="661598" name="Group 94"/>
          <p:cNvGraphicFramePr>
            <a:graphicFrameLocks noGrp="1"/>
          </p:cNvGraphicFramePr>
          <p:nvPr>
            <p:ph idx="1"/>
          </p:nvPr>
        </p:nvGraphicFramePr>
        <p:xfrm>
          <a:off x="1524000" y="1600201"/>
          <a:ext cx="9144002" cy="3775075"/>
        </p:xfrm>
        <a:graphic>
          <a:graphicData uri="http://schemas.openxmlformats.org/drawingml/2006/table">
            <a:tbl>
              <a:tblPr/>
              <a:tblGrid>
                <a:gridCol w="63265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243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4508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806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7375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8221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1331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28221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21767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126530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914865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773757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280663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210884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282214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282214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</a:tblGrid>
              <a:tr h="1403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71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80384" marR="80384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83704" name="Rectangle 56"/>
          <p:cNvSpPr>
            <a:spLocks noChangeArrowheads="1"/>
          </p:cNvSpPr>
          <p:nvPr/>
        </p:nvSpPr>
        <p:spPr bwMode="auto">
          <a:xfrm>
            <a:off x="1524001" y="2343150"/>
            <a:ext cx="703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Sistem /Parça</a:t>
            </a:r>
          </a:p>
        </p:txBody>
      </p:sp>
      <p:sp>
        <p:nvSpPr>
          <p:cNvPr id="283705" name="Rectangle 57"/>
          <p:cNvSpPr>
            <a:spLocks noChangeArrowheads="1"/>
          </p:cNvSpPr>
          <p:nvPr/>
        </p:nvSpPr>
        <p:spPr bwMode="auto">
          <a:xfrm>
            <a:off x="2157414" y="2270125"/>
            <a:ext cx="750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Hata Türü</a:t>
            </a:r>
          </a:p>
        </p:txBody>
      </p:sp>
      <p:sp>
        <p:nvSpPr>
          <p:cNvPr id="283706" name="Rectangle 58"/>
          <p:cNvSpPr>
            <a:spLocks noChangeArrowheads="1"/>
          </p:cNvSpPr>
          <p:nvPr/>
        </p:nvSpPr>
        <p:spPr bwMode="auto">
          <a:xfrm>
            <a:off x="2860675" y="234315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Hatanın Sonuçları</a:t>
            </a:r>
          </a:p>
        </p:txBody>
      </p:sp>
      <p:sp>
        <p:nvSpPr>
          <p:cNvPr id="283707" name="Rectangle 62"/>
          <p:cNvSpPr>
            <a:spLocks noChangeArrowheads="1"/>
          </p:cNvSpPr>
          <p:nvPr/>
        </p:nvSpPr>
        <p:spPr bwMode="auto">
          <a:xfrm>
            <a:off x="3738564" y="2643189"/>
            <a:ext cx="249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>
                <a:solidFill>
                  <a:srgbClr val="0000FF"/>
                </a:solidFill>
              </a:rPr>
              <a:t>İ</a:t>
            </a:r>
          </a:p>
        </p:txBody>
      </p:sp>
      <p:sp>
        <p:nvSpPr>
          <p:cNvPr id="283708" name="Rectangle 63"/>
          <p:cNvSpPr>
            <a:spLocks noChangeArrowheads="1"/>
          </p:cNvSpPr>
          <p:nvPr/>
        </p:nvSpPr>
        <p:spPr bwMode="auto">
          <a:xfrm>
            <a:off x="3986214" y="2343150"/>
            <a:ext cx="1038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Hataların Nedenleri</a:t>
            </a:r>
          </a:p>
        </p:txBody>
      </p:sp>
      <p:sp>
        <p:nvSpPr>
          <p:cNvPr id="283709" name="Rectangle 67"/>
          <p:cNvSpPr>
            <a:spLocks noChangeArrowheads="1"/>
          </p:cNvSpPr>
          <p:nvPr/>
        </p:nvSpPr>
        <p:spPr bwMode="auto">
          <a:xfrm>
            <a:off x="4738688" y="2643188"/>
            <a:ext cx="29367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>
                <a:solidFill>
                  <a:srgbClr val="0000FF"/>
                </a:solidFill>
              </a:rPr>
              <a:t>Ş</a:t>
            </a:r>
            <a:endParaRPr lang="tr-TR" b="1" u="sng">
              <a:solidFill>
                <a:srgbClr val="0000FF"/>
              </a:solidFill>
            </a:endParaRPr>
          </a:p>
        </p:txBody>
      </p:sp>
      <p:sp>
        <p:nvSpPr>
          <p:cNvPr id="283710" name="Rectangle 68"/>
          <p:cNvSpPr>
            <a:spLocks noChangeArrowheads="1"/>
          </p:cNvSpPr>
          <p:nvPr/>
        </p:nvSpPr>
        <p:spPr bwMode="auto">
          <a:xfrm>
            <a:off x="5110163" y="2270125"/>
            <a:ext cx="893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Kontrol Önlemleri</a:t>
            </a:r>
          </a:p>
        </p:txBody>
      </p:sp>
      <p:sp>
        <p:nvSpPr>
          <p:cNvPr id="283711" name="Rectangle 70"/>
          <p:cNvSpPr>
            <a:spLocks noChangeArrowheads="1"/>
          </p:cNvSpPr>
          <p:nvPr/>
        </p:nvSpPr>
        <p:spPr bwMode="auto">
          <a:xfrm>
            <a:off x="5953125" y="2571750"/>
            <a:ext cx="2984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>
                <a:solidFill>
                  <a:srgbClr val="0000FF"/>
                </a:solidFill>
              </a:rPr>
              <a:t>T</a:t>
            </a:r>
          </a:p>
        </p:txBody>
      </p:sp>
      <p:sp>
        <p:nvSpPr>
          <p:cNvPr id="283712" name="Rectangle 72"/>
          <p:cNvSpPr>
            <a:spLocks noChangeArrowheads="1"/>
          </p:cNvSpPr>
          <p:nvPr/>
        </p:nvSpPr>
        <p:spPr bwMode="auto">
          <a:xfrm>
            <a:off x="6235701" y="1982789"/>
            <a:ext cx="2825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b="1">
                <a:solidFill>
                  <a:srgbClr val="FF0000"/>
                </a:solidFill>
              </a:rPr>
              <a:t>RÖD</a:t>
            </a:r>
          </a:p>
        </p:txBody>
      </p:sp>
      <p:sp>
        <p:nvSpPr>
          <p:cNvPr id="283713" name="Rectangle 74"/>
          <p:cNvSpPr>
            <a:spLocks noChangeArrowheads="1"/>
          </p:cNvSpPr>
          <p:nvPr/>
        </p:nvSpPr>
        <p:spPr bwMode="auto">
          <a:xfrm>
            <a:off x="6657975" y="2054226"/>
            <a:ext cx="13398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Tavsiye Edilen İyileştirmeler/ Eylemler</a:t>
            </a:r>
          </a:p>
        </p:txBody>
      </p:sp>
      <p:sp>
        <p:nvSpPr>
          <p:cNvPr id="283714" name="Rectangle 76"/>
          <p:cNvSpPr>
            <a:spLocks noChangeArrowheads="1"/>
          </p:cNvSpPr>
          <p:nvPr/>
        </p:nvSpPr>
        <p:spPr bwMode="auto">
          <a:xfrm>
            <a:off x="7853363" y="2054226"/>
            <a:ext cx="1123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chemeClr val="bg1"/>
                </a:solidFill>
              </a:rPr>
              <a:t>Sorumlu &amp; </a:t>
            </a:r>
            <a:r>
              <a:rPr lang="tr-TR" sz="1200" b="1">
                <a:solidFill>
                  <a:srgbClr val="0000FF"/>
                </a:solidFill>
              </a:rPr>
              <a:t>Tamamlama Tarihi</a:t>
            </a:r>
          </a:p>
        </p:txBody>
      </p:sp>
      <p:sp>
        <p:nvSpPr>
          <p:cNvPr id="283715" name="Rectangle 78"/>
          <p:cNvSpPr>
            <a:spLocks noChangeArrowheads="1"/>
          </p:cNvSpPr>
          <p:nvPr/>
        </p:nvSpPr>
        <p:spPr bwMode="auto">
          <a:xfrm>
            <a:off x="8839201" y="2054225"/>
            <a:ext cx="765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 b="1">
                <a:solidFill>
                  <a:srgbClr val="0000FF"/>
                </a:solidFill>
              </a:rPr>
              <a:t>Hareket Tarihi</a:t>
            </a:r>
          </a:p>
        </p:txBody>
      </p:sp>
      <p:sp>
        <p:nvSpPr>
          <p:cNvPr id="283716" name="Rectangle 83"/>
          <p:cNvSpPr>
            <a:spLocks noChangeArrowheads="1"/>
          </p:cNvSpPr>
          <p:nvPr/>
        </p:nvSpPr>
        <p:spPr bwMode="auto">
          <a:xfrm rot="5400000">
            <a:off x="9301327" y="2321996"/>
            <a:ext cx="8394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 u="sng">
                <a:solidFill>
                  <a:srgbClr val="0000FF"/>
                </a:solidFill>
              </a:rPr>
              <a:t>Yeni (İ)</a:t>
            </a:r>
          </a:p>
        </p:txBody>
      </p:sp>
      <p:sp>
        <p:nvSpPr>
          <p:cNvPr id="283717" name="Rectangle 84"/>
          <p:cNvSpPr>
            <a:spLocks noChangeArrowheads="1"/>
          </p:cNvSpPr>
          <p:nvPr/>
        </p:nvSpPr>
        <p:spPr bwMode="auto">
          <a:xfrm rot="5400000">
            <a:off x="9559857" y="2321996"/>
            <a:ext cx="8875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 u="sng">
                <a:solidFill>
                  <a:srgbClr val="0000FF"/>
                </a:solidFill>
              </a:rPr>
              <a:t>Yeni (Ş)</a:t>
            </a:r>
          </a:p>
        </p:txBody>
      </p:sp>
      <p:sp>
        <p:nvSpPr>
          <p:cNvPr id="283718" name="Rectangle 85"/>
          <p:cNvSpPr>
            <a:spLocks noChangeArrowheads="1"/>
          </p:cNvSpPr>
          <p:nvPr/>
        </p:nvSpPr>
        <p:spPr bwMode="auto">
          <a:xfrm rot="5400000">
            <a:off x="9832088" y="2328347"/>
            <a:ext cx="8923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 u="sng">
                <a:solidFill>
                  <a:srgbClr val="0000FF"/>
                </a:solidFill>
              </a:rPr>
              <a:t>Yeni (T)</a:t>
            </a:r>
          </a:p>
        </p:txBody>
      </p:sp>
      <p:sp>
        <p:nvSpPr>
          <p:cNvPr id="283719" name="Rectangle 86"/>
          <p:cNvSpPr>
            <a:spLocks noChangeArrowheads="1"/>
          </p:cNvSpPr>
          <p:nvPr/>
        </p:nvSpPr>
        <p:spPr bwMode="auto">
          <a:xfrm rot="5400000">
            <a:off x="9975044" y="2206110"/>
            <a:ext cx="10398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>
                <a:solidFill>
                  <a:srgbClr val="FF0000"/>
                </a:solidFill>
              </a:rPr>
              <a:t>Yeni RPN</a:t>
            </a:r>
          </a:p>
        </p:txBody>
      </p:sp>
      <p:sp>
        <p:nvSpPr>
          <p:cNvPr id="661592" name="Rectangle 88"/>
          <p:cNvSpPr>
            <a:spLocks noChangeArrowheads="1"/>
          </p:cNvSpPr>
          <p:nvPr/>
        </p:nvSpPr>
        <p:spPr bwMode="auto">
          <a:xfrm>
            <a:off x="1524001" y="3357564"/>
            <a:ext cx="62081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sz="1200"/>
              <a:t>Pompa</a:t>
            </a:r>
          </a:p>
        </p:txBody>
      </p:sp>
      <p:sp>
        <p:nvSpPr>
          <p:cNvPr id="661593" name="Rectangle 89"/>
          <p:cNvSpPr>
            <a:spLocks noChangeArrowheads="1"/>
          </p:cNvSpPr>
          <p:nvPr/>
        </p:nvSpPr>
        <p:spPr bwMode="auto">
          <a:xfrm>
            <a:off x="2157414" y="3284538"/>
            <a:ext cx="7953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/>
              <a:t>Sigorta Hatası</a:t>
            </a:r>
          </a:p>
        </p:txBody>
      </p:sp>
      <p:sp>
        <p:nvSpPr>
          <p:cNvPr id="661594" name="Rectangle 90"/>
          <p:cNvSpPr>
            <a:spLocks noChangeArrowheads="1"/>
          </p:cNvSpPr>
          <p:nvPr/>
        </p:nvSpPr>
        <p:spPr bwMode="auto">
          <a:xfrm rot="10800000" flipV="1">
            <a:off x="2790826" y="3284538"/>
            <a:ext cx="989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/>
              <a:t>Devre Aşırı Yükleniyor</a:t>
            </a:r>
          </a:p>
        </p:txBody>
      </p:sp>
      <p:sp>
        <p:nvSpPr>
          <p:cNvPr id="661595" name="Rectangle 91"/>
          <p:cNvSpPr>
            <a:spLocks noChangeArrowheads="1"/>
          </p:cNvSpPr>
          <p:nvPr/>
        </p:nvSpPr>
        <p:spPr bwMode="auto">
          <a:xfrm>
            <a:off x="4056064" y="3284538"/>
            <a:ext cx="769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/>
              <a:t> Kablo Arızası </a:t>
            </a:r>
          </a:p>
        </p:txBody>
      </p:sp>
      <p:sp>
        <p:nvSpPr>
          <p:cNvPr id="661596" name="Rectangle 92"/>
          <p:cNvSpPr>
            <a:spLocks noChangeArrowheads="1"/>
          </p:cNvSpPr>
          <p:nvPr/>
        </p:nvSpPr>
        <p:spPr bwMode="auto">
          <a:xfrm rot="10800000" flipV="1">
            <a:off x="4967288" y="3117781"/>
            <a:ext cx="112871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>
                <a:solidFill>
                  <a:schemeClr val="bg1"/>
                </a:solidFill>
              </a:rPr>
              <a:t>Bakım ve </a:t>
            </a:r>
            <a:r>
              <a:rPr lang="tr-TR" sz="1200"/>
              <a:t>Onarım Bölümünün gerekli gördüğü hatların derhal değiştirilmesi (Mühendislik Kontrolü)</a:t>
            </a:r>
          </a:p>
        </p:txBody>
      </p:sp>
      <p:sp>
        <p:nvSpPr>
          <p:cNvPr id="661599" name="Rectangle 95"/>
          <p:cNvSpPr>
            <a:spLocks noChangeArrowheads="1"/>
          </p:cNvSpPr>
          <p:nvPr/>
        </p:nvSpPr>
        <p:spPr bwMode="auto">
          <a:xfrm>
            <a:off x="6729413" y="3284538"/>
            <a:ext cx="10541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/>
              <a:t>Belirli aralıklarla elektrik tesisatının kontrolünün yapılması</a:t>
            </a:r>
          </a:p>
        </p:txBody>
      </p:sp>
      <p:sp>
        <p:nvSpPr>
          <p:cNvPr id="661600" name="Rectangle 96"/>
          <p:cNvSpPr>
            <a:spLocks noChangeArrowheads="1"/>
          </p:cNvSpPr>
          <p:nvPr/>
        </p:nvSpPr>
        <p:spPr bwMode="auto">
          <a:xfrm>
            <a:off x="7924800" y="3365501"/>
            <a:ext cx="9842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1200"/>
              <a:t>Teknik Emniyet,</a:t>
            </a:r>
          </a:p>
          <a:p>
            <a:pPr eaLnBrk="0" hangingPunct="0"/>
            <a:r>
              <a:rPr lang="tr-TR" sz="1200"/>
              <a:t>15.12.2008</a:t>
            </a:r>
            <a:endParaRPr lang="tr-TR" sz="1200">
              <a:solidFill>
                <a:schemeClr val="bg1"/>
              </a:solidFill>
            </a:endParaRPr>
          </a:p>
        </p:txBody>
      </p:sp>
      <p:sp>
        <p:nvSpPr>
          <p:cNvPr id="661601" name="Rectangle 97"/>
          <p:cNvSpPr>
            <a:spLocks noChangeArrowheads="1"/>
          </p:cNvSpPr>
          <p:nvPr/>
        </p:nvSpPr>
        <p:spPr bwMode="auto">
          <a:xfrm>
            <a:off x="8839201" y="3382964"/>
            <a:ext cx="77457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sz="1000"/>
              <a:t>01.12.2008</a:t>
            </a:r>
          </a:p>
        </p:txBody>
      </p:sp>
      <p:sp>
        <p:nvSpPr>
          <p:cNvPr id="661602" name="Rectangle 98"/>
          <p:cNvSpPr>
            <a:spLocks noChangeArrowheads="1"/>
          </p:cNvSpPr>
          <p:nvPr/>
        </p:nvSpPr>
        <p:spPr bwMode="auto">
          <a:xfrm>
            <a:off x="3657600" y="3357564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/>
              <a:t>7</a:t>
            </a:r>
          </a:p>
        </p:txBody>
      </p:sp>
      <p:sp>
        <p:nvSpPr>
          <p:cNvPr id="661603" name="Rectangle 99"/>
          <p:cNvSpPr>
            <a:spLocks noChangeArrowheads="1"/>
          </p:cNvSpPr>
          <p:nvPr/>
        </p:nvSpPr>
        <p:spPr bwMode="auto">
          <a:xfrm>
            <a:off x="4760914" y="3357564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/>
              <a:t>6</a:t>
            </a:r>
          </a:p>
        </p:txBody>
      </p:sp>
      <p:sp>
        <p:nvSpPr>
          <p:cNvPr id="661604" name="Rectangle 100"/>
          <p:cNvSpPr>
            <a:spLocks noChangeArrowheads="1"/>
          </p:cNvSpPr>
          <p:nvPr/>
        </p:nvSpPr>
        <p:spPr bwMode="auto">
          <a:xfrm>
            <a:off x="5956300" y="3351214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/>
              <a:t>8</a:t>
            </a:r>
          </a:p>
        </p:txBody>
      </p:sp>
      <p:sp>
        <p:nvSpPr>
          <p:cNvPr id="661605" name="Rectangle 101"/>
          <p:cNvSpPr>
            <a:spLocks noChangeArrowheads="1"/>
          </p:cNvSpPr>
          <p:nvPr/>
        </p:nvSpPr>
        <p:spPr bwMode="auto">
          <a:xfrm>
            <a:off x="6165850" y="3351213"/>
            <a:ext cx="5357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b="1"/>
              <a:t>336</a:t>
            </a:r>
          </a:p>
        </p:txBody>
      </p:sp>
      <p:sp>
        <p:nvSpPr>
          <p:cNvPr id="661606" name="Rectangle 102"/>
          <p:cNvSpPr>
            <a:spLocks noChangeArrowheads="1"/>
          </p:cNvSpPr>
          <p:nvPr/>
        </p:nvSpPr>
        <p:spPr bwMode="auto">
          <a:xfrm>
            <a:off x="9590089" y="3278189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/>
              <a:t>2</a:t>
            </a:r>
          </a:p>
        </p:txBody>
      </p:sp>
      <p:sp>
        <p:nvSpPr>
          <p:cNvPr id="661607" name="Rectangle 103"/>
          <p:cNvSpPr>
            <a:spLocks noChangeArrowheads="1"/>
          </p:cNvSpPr>
          <p:nvPr/>
        </p:nvSpPr>
        <p:spPr bwMode="auto">
          <a:xfrm>
            <a:off x="10104438" y="3278188"/>
            <a:ext cx="30168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/>
              <a:t>4</a:t>
            </a:r>
          </a:p>
        </p:txBody>
      </p:sp>
      <p:sp>
        <p:nvSpPr>
          <p:cNvPr id="661608" name="Rectangle 104"/>
          <p:cNvSpPr>
            <a:spLocks noChangeArrowheads="1"/>
          </p:cNvSpPr>
          <p:nvPr/>
        </p:nvSpPr>
        <p:spPr bwMode="auto">
          <a:xfrm>
            <a:off x="10226675" y="3286125"/>
            <a:ext cx="47160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/>
              <a:t> 16</a:t>
            </a:r>
          </a:p>
        </p:txBody>
      </p:sp>
      <p:sp>
        <p:nvSpPr>
          <p:cNvPr id="661609" name="Rectangle 105"/>
          <p:cNvSpPr>
            <a:spLocks noChangeArrowheads="1"/>
          </p:cNvSpPr>
          <p:nvPr/>
        </p:nvSpPr>
        <p:spPr bwMode="auto">
          <a:xfrm>
            <a:off x="9825039" y="3278189"/>
            <a:ext cx="312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99570869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1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1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615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615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61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61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61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61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61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615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61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61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61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61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61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61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61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61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615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615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616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616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616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616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61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61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61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61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61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61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61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61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1592" grpId="0"/>
      <p:bldP spid="661593" grpId="0"/>
      <p:bldP spid="661594" grpId="0"/>
      <p:bldP spid="661595" grpId="0"/>
      <p:bldP spid="661596" grpId="0"/>
      <p:bldP spid="661599" grpId="0"/>
      <p:bldP spid="661600" grpId="0"/>
      <p:bldP spid="661601" grpId="0"/>
      <p:bldP spid="661602" grpId="0"/>
      <p:bldP spid="661603" grpId="0"/>
      <p:bldP spid="661604" grpId="0"/>
      <p:bldP spid="661605" grpId="0"/>
      <p:bldP spid="661606" grpId="0"/>
      <p:bldP spid="661607" grpId="0"/>
      <p:bldP spid="661608" grpId="0"/>
      <p:bldP spid="66160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4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827088" y="1484313"/>
          <a:ext cx="7215187" cy="4664075"/>
        </p:xfrm>
        <a:graphic>
          <a:graphicData uri="http://schemas.openxmlformats.org/drawingml/2006/table">
            <a:tbl>
              <a:tblPr/>
              <a:tblGrid>
                <a:gridCol w="21052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0997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Değer</a:t>
                      </a: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Kategori</a:t>
                      </a:r>
                      <a:endParaRPr kumimoji="0" lang="tr-TR" sz="4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572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0,2</a:t>
                      </a: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Pratik Olarak İmkansız</a:t>
                      </a: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588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0,5</a:t>
                      </a: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Zayıf İhtimal</a:t>
                      </a: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588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Oldukça Düşük İhtimal</a:t>
                      </a: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588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Nadir fakat Olabilir</a:t>
                      </a: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572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Kuvvetle Muhtemel</a:t>
                      </a: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588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Çok Kuvvetli İhtimal</a:t>
                      </a:r>
                    </a:p>
                  </a:txBody>
                  <a:tcPr marL="91439" marR="91439"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5" name="Rectangle 3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57188" y="260350"/>
            <a:ext cx="8786812" cy="107791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tr-TR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Tablo 1-İhtimal Skalası</a:t>
            </a:r>
          </a:p>
          <a:p>
            <a:pPr eaLnBrk="0" hangingPunct="0">
              <a:defRPr/>
            </a:pPr>
            <a:r>
              <a:rPr kumimoji="1" lang="tr-TR" sz="2000" b="1" dirty="0">
                <a:solidFill>
                  <a:srgbClr val="663300"/>
                </a:solidFill>
                <a:cs typeface="Times New Roman" pitchFamily="18" charset="0"/>
              </a:rPr>
              <a:t>ihtimal :</a:t>
            </a:r>
            <a:r>
              <a:rPr kumimoji="1" lang="tr-TR" sz="2000" b="1" dirty="0">
                <a:cs typeface="Times New Roman" pitchFamily="18" charset="0"/>
              </a:rPr>
              <a:t> Zarar ya da hasar</a:t>
            </a:r>
            <a:r>
              <a:rPr lang="tr-TR" sz="2000" b="1" dirty="0"/>
              <a:t>ı</a:t>
            </a:r>
            <a:r>
              <a:rPr kumimoji="1" lang="tr-TR" sz="2000" b="1" dirty="0">
                <a:cs typeface="Times New Roman" pitchFamily="18" charset="0"/>
              </a:rPr>
              <a:t>n zaman içinde gerçekle</a:t>
            </a:r>
            <a:r>
              <a:rPr lang="tr-TR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ş</a:t>
            </a:r>
            <a:r>
              <a:rPr kumimoji="1" lang="tr-TR" sz="2000" b="1" dirty="0">
                <a:cs typeface="Times New Roman" pitchFamily="18" charset="0"/>
              </a:rPr>
              <a:t>me ihtimali </a:t>
            </a:r>
          </a:p>
        </p:txBody>
      </p:sp>
    </p:spTree>
    <p:extLst>
      <p:ext uri="{BB962C8B-B14F-4D97-AF65-F5344CB8AC3E}">
        <p14:creationId xmlns:p14="http://schemas.microsoft.com/office/powerpoint/2010/main" val="4182880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6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533400" y="1700213"/>
          <a:ext cx="7999413" cy="4630736"/>
        </p:xfrm>
        <a:graphic>
          <a:graphicData uri="http://schemas.openxmlformats.org/drawingml/2006/table">
            <a:tbl>
              <a:tblPr/>
              <a:tblGrid>
                <a:gridCol w="10550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5903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3853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159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Değer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Açıklama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Kategori</a:t>
                      </a:r>
                      <a:endParaRPr kumimoji="0" lang="tr-TR" sz="4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905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0,5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Çok Nadir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Yılda bir ya da daha az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953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Oldukça Nadir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Yılda bir ya da birkaç kez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67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Nadir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Ayda bir ya da birkaç kez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524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Ara sıra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Haftada bir ya da birkaç kez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556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Sıklıkla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Günde bir ya da daha fazla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540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Sürekli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Sürekli ya da saatte birden fazla</a:t>
                      </a:r>
                    </a:p>
                  </a:txBody>
                  <a:tcPr horzOverflow="overflow">
                    <a:lnL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5" name="Rectangle 28"/>
          <p:cNvSpPr>
            <a:spLocks noChangeArrowheads="1"/>
          </p:cNvSpPr>
          <p:nvPr/>
        </p:nvSpPr>
        <p:spPr bwMode="auto">
          <a:xfrm>
            <a:off x="250825" y="476250"/>
            <a:ext cx="8532813" cy="11398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tr-TR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Tablo: 2  Frekans (</a:t>
            </a:r>
            <a:r>
              <a:rPr lang="tr-TR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maruziyet</a:t>
            </a:r>
            <a:r>
              <a:rPr lang="tr-TR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) Skalası</a:t>
            </a:r>
          </a:p>
          <a:p>
            <a:pPr algn="ctr" eaLnBrk="0" hangingPunct="0">
              <a:defRPr/>
            </a:pPr>
            <a:r>
              <a:rPr kumimoji="1" lang="tr-TR" sz="2400" b="1" dirty="0"/>
              <a:t>Frekans: Tehlikeye maruz kalma sıklığı</a:t>
            </a:r>
          </a:p>
        </p:txBody>
      </p:sp>
    </p:spTree>
    <p:extLst>
      <p:ext uri="{BB962C8B-B14F-4D97-AF65-F5344CB8AC3E}">
        <p14:creationId xmlns:p14="http://schemas.microsoft.com/office/powerpoint/2010/main" val="3135929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646113" y="392113"/>
            <a:ext cx="8229600" cy="927100"/>
          </a:xfrm>
        </p:spPr>
        <p:txBody>
          <a:bodyPr/>
          <a:lstStyle/>
          <a:p>
            <a:pPr>
              <a:defRPr/>
            </a:pPr>
            <a:r>
              <a:rPr lang="tr-T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Tablo: 3  Etki/Zarar-Sonuç Skalası</a:t>
            </a:r>
          </a:p>
        </p:txBody>
      </p:sp>
      <p:sp>
        <p:nvSpPr>
          <p:cNvPr id="5" name="6 İçerik Yer Tutucusu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4389437"/>
          </a:xfrm>
        </p:spPr>
        <p:txBody>
          <a:bodyPr/>
          <a:lstStyle/>
          <a:p>
            <a:r>
              <a:rPr lang="tr-TR" sz="1200" smtClean="0"/>
              <a:t>Derece: Tehlikenin gerçekleşmesi halinde insan, işyeri ve çevre üzerinde oluşturacağı zarar ya da hasarın şiddeti</a:t>
            </a:r>
          </a:p>
          <a:p>
            <a:endParaRPr lang="tr-TR" smtClean="0"/>
          </a:p>
        </p:txBody>
      </p:sp>
      <p:graphicFrame>
        <p:nvGraphicFramePr>
          <p:cNvPr id="8" name="Group 4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684213" y="1916113"/>
          <a:ext cx="8072437" cy="4584700"/>
        </p:xfrm>
        <a:graphic>
          <a:graphicData uri="http://schemas.openxmlformats.org/drawingml/2006/table">
            <a:tbl>
              <a:tblPr/>
              <a:tblGrid>
                <a:gridCol w="9286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144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9293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0019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Değer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Açıklama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Kategori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985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Dikkate Alınmalı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" charset="0"/>
                        </a:rPr>
                        <a:t>Hafif-Zararsız veya önemsiz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715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3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Önemli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" charset="0"/>
                        </a:rPr>
                        <a:t>Minör-Düşük iş kaybı, küçük hasar, ilk Yrd.</a:t>
                      </a:r>
                      <a:endParaRPr kumimoji="0" 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72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7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Ciddi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" charset="0"/>
                        </a:rPr>
                        <a:t>Majör-Önemli Zarar, Dış tedavi, işgünü kaybı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423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15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Çok Ciddi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" charset="0"/>
                        </a:rPr>
                        <a:t>Sakatlık, uzuv kaybı, çevresel etki</a:t>
                      </a:r>
                      <a:endParaRPr kumimoji="0" lang="tr-T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556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40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Çok Kötü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" charset="0"/>
                        </a:rPr>
                        <a:t>Ölüm, Tam maluliyet, Ağır çevr. etkisi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572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100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Felaket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" charset="0"/>
                        </a:rPr>
                        <a:t>Birden çok ölüm,  önemli  çevre felaketi</a:t>
                      </a:r>
                    </a:p>
                  </a:txBody>
                  <a:tcPr marL="90000" marR="90000" marT="46806" marB="46806" anchor="ctr" horzOverflow="overflow">
                    <a:lnL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9772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6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229600" cy="782637"/>
          </a:xfrm>
        </p:spPr>
        <p:txBody>
          <a:bodyPr/>
          <a:lstStyle/>
          <a:p>
            <a:pPr>
              <a:defRPr/>
            </a:pPr>
            <a:r>
              <a:rPr lang="tr-T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Risk Düzeyine Göre Karar ve Eylem</a:t>
            </a:r>
          </a:p>
        </p:txBody>
      </p:sp>
      <p:graphicFrame>
        <p:nvGraphicFramePr>
          <p:cNvPr id="5" name="Group 1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0521850"/>
              </p:ext>
            </p:extLst>
          </p:nvPr>
        </p:nvGraphicFramePr>
        <p:xfrm>
          <a:off x="457200" y="1600200"/>
          <a:ext cx="8229600" cy="4835539"/>
        </p:xfrm>
        <a:graphic>
          <a:graphicData uri="http://schemas.openxmlformats.org/drawingml/2006/table">
            <a:tbl>
              <a:tblPr/>
              <a:tblGrid>
                <a:gridCol w="5143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260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029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88620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401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Sıra</a:t>
                      </a:r>
                    </a:p>
                  </a:txBody>
                  <a:tcPr marL="96640" marR="9664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Risk Değeri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Karar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EYLEM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972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6640" marR="9664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R≤20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Kabul Edilebilir Risk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Acil tedbir gerekmeyebilir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337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6640" marR="9664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20&lt;R≤ 70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Kesin Risk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Eylem planına alınmalı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972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6640" marR="9664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70 &lt;R≤200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Önemli Risk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Dikkatle izlenmeli ve yıllık eylem planına alınarak giderilmeli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619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96640" marR="9664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200 &lt;R≤ 400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Yüksek Risk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Kısa vadeli eylem planına alınarak giderilmeli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050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6640" marR="96640"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R&gt;400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Çok Yüksek Risk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Çalışmaya ara verilerek derhal tedbir alınmalı</a:t>
                      </a:r>
                    </a:p>
                  </a:txBody>
                  <a:tcPr marL="96640" marR="96640"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5531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581400" y="2168525"/>
            <a:ext cx="5435600" cy="1325563"/>
          </a:xfrm>
        </p:spPr>
        <p:txBody>
          <a:bodyPr/>
          <a:lstStyle/>
          <a:p>
            <a:r>
              <a:rPr lang="tr-TR" sz="3600" b="1" dirty="0" err="1">
                <a:solidFill>
                  <a:srgbClr val="FF0000"/>
                </a:solidFill>
                <a:latin typeface="Calibri" charset="0"/>
              </a:rPr>
              <a:t>Ridley</a:t>
            </a:r>
            <a:r>
              <a:rPr lang="tr-TR" sz="3600" b="1" dirty="0">
                <a:solidFill>
                  <a:srgbClr val="FF0000"/>
                </a:solidFill>
                <a:latin typeface="Calibri" charset="0"/>
              </a:rPr>
              <a:t> Metodu</a:t>
            </a:r>
          </a:p>
        </p:txBody>
      </p:sp>
    </p:spTree>
    <p:extLst>
      <p:ext uri="{BB962C8B-B14F-4D97-AF65-F5344CB8AC3E}">
        <p14:creationId xmlns:p14="http://schemas.microsoft.com/office/powerpoint/2010/main" val="1920101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600" dirty="0">
                <a:latin typeface="Calibri" charset="0"/>
              </a:rPr>
              <a:t>Bir diğer sayısal risk değerlendirme metotlarından olan ve John Ridley</a:t>
            </a:r>
            <a:r>
              <a:rPr lang="ja-JP" altLang="tr-TR" sz="3600" dirty="0">
                <a:latin typeface="Calibri" charset="0"/>
              </a:rPr>
              <a:t>‘</a:t>
            </a:r>
            <a:r>
              <a:rPr lang="tr-TR" sz="3600" dirty="0">
                <a:latin typeface="Calibri" charset="0"/>
              </a:rPr>
              <a:t>in kitabında yer verdiği bu modelde, riskin büyüklüğü, ortaya çıkma sıklığı ve şiddetinden yola çıkılarak risk sayısal olarak değerlendirilir ve risk skoru aşağıdaki formüle göre hesaplanır.</a:t>
            </a: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3869254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BB32AEE4-4C9A-4CCA-BAED-73A8A2FD0B06}&quot;/&gt;&lt;filename val=&quot;D:\Users\ETHEM\AppData\Local\Temp\PR\data\asimages\{BB32AEE4-4C9A-4CCA-BAED-73A8A2FD0B06}.png&quot;/&gt;&lt;hasEffects val=&quot;1&quot;/&gt;&lt;left val=&quot;12.72&quot;/&gt;&lt;top val=&quot;90.72&quot;/&gt;&lt;width val=&quot;623.76&quot;/&gt;&lt;height val=&quot;331.2&quot;/&gt;&lt;/ThreeDShape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ADE0C7F2-24F9-4906-8A1B-2260BE96FB26}&quot;/&gt;&lt;filename val=&quot;D:\Users\ETHEM\AppData\Local\Temp\PR\data\asimages\{ADE0C7F2-24F9-4906-8A1B-2260BE96FB26}.png&quot;/&gt;&lt;hasEffects val=&quot;0&quot;/&gt;&lt;left val=&quot;24.72&quot;/&gt;&lt;top val=&quot;69.84&quot;/&gt;&lt;width val=&quot;587.76&quot;/&gt;&lt;height val=&quot;38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72BEB4DC-79E0-4667-A1FF-1009291B963B}&quot;/&gt;&lt;filename val=&quot;D:\Users\ETHEM\AppData\Local\Temp\PR\data\asimages\{72BEB4DC-79E0-4667-A1FF-1009291B963B}.png&quot;/&gt;&lt;hasEffects val=&quot;1&quot;/&gt;&lt;left val=&quot;22.56&quot;/&gt;&lt;top val=&quot;-4.56&quot;/&gt;&lt;width val=&quot;699.36&quot;/&gt;&lt;height val=&quot;71.76&quot;/&gt;&lt;/ThreeDShape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304E75EC-ACE7-4273-8622-0F341813D7AC}&quot;/&gt;&lt;filename val=&quot;D:\Users\ETHEM\AppData\Local\Temp\PR\data\asimages\{304E75EC-ACE7-4273-8622-0F341813D7AC}.png&quot;/&gt;&lt;hasEffects val=&quot;0&quot;/&gt;&lt;left val=&quot;13.44&quot;/&gt;&lt;top val=&quot;75.84&quot;/&gt;&lt;width val=&quot;649.2&quot;/&gt;&lt;height val=&quot;383.76&quot;/&gt;&lt;/ThreeDShape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8A37D94-3167-46A4-B90E-5E803A09BE56}&quot;/&gt;&lt;filename val=&quot;D:\Users\ETHEM\AppData\Local\Temp\PR\data\asimages\{58A37D94-3167-46A4-B90E-5E803A09BE56}.png&quot;/&gt;&lt;hasEffects val=&quot;0&quot;/&gt;&lt;left val=&quot;-9.12&quot;/&gt;&lt;top val=&quot;114.72&quot;/&gt;&lt;width val=&quot;655.44&quot;/&gt;&lt;height val=&quot;363.6&quot;/&gt;&lt;/ThreeDShapeInfo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A05A651E-BBA7-4C71-A87D-6FE8609D6567}&quot;/&gt;&lt;filename val=&quot;D:\Users\ETHEM\AppData\Local\Temp\PR\data\asimages\{A05A651E-BBA7-4C71-A87D-6FE8609D6567}.png&quot;/&gt;&lt;hasEffects val=&quot;0&quot;/&gt;&lt;left val=&quot;2.16&quot;/&gt;&lt;top val=&quot;2.16&quot;/&gt;&lt;width val=&quot;728.16&quot;/&gt;&lt;height val=&quot;475.44&quot;/&gt;&lt;/ThreeDShapeInfo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DA26A8CE-699A-4A2E-999E-06E2D0DE33AB}&quot;/&gt;&lt;filename val=&quot;D:\Users\ETHEM\AppData\Local\Temp\PR\data\asimages\{DA26A8CE-699A-4A2E-999E-06E2D0DE33AB}.png&quot;/&gt;&lt;hasEffects val=&quot;1&quot;/&gt;&lt;left val=&quot;27.84&quot;/&gt;&lt;top val=&quot;111.84&quot;/&gt;&lt;width val=&quot;615.36&quot;/&gt;&lt;height val=&quot;327.36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1428</TotalTime>
  <Words>1464</Words>
  <Application>Microsoft Office PowerPoint</Application>
  <PresentationFormat>Widescreen</PresentationFormat>
  <Paragraphs>448</Paragraphs>
  <Slides>33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3" baseType="lpstr">
      <vt:lpstr>Arial Unicode MS</vt:lpstr>
      <vt:lpstr>ＭＳ Ｐゴシック</vt:lpstr>
      <vt:lpstr>Arial</vt:lpstr>
      <vt:lpstr>Calibri</vt:lpstr>
      <vt:lpstr>Calibri Light</vt:lpstr>
      <vt:lpstr>Tahoma</vt:lpstr>
      <vt:lpstr>Times New Roman</vt:lpstr>
      <vt:lpstr>Wingdings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Tablo: 3  Etki/Zarar-Sonuç Skalası</vt:lpstr>
      <vt:lpstr>Risk Düzeyine Göre Karar ve Eylem</vt:lpstr>
      <vt:lpstr>Ridley Metodu</vt:lpstr>
      <vt:lpstr>PowerPoint Presentation</vt:lpstr>
      <vt:lpstr>PowerPoint Presentation</vt:lpstr>
      <vt:lpstr>PowerPoint Presentation</vt:lpstr>
      <vt:lpstr>Maksimum Potansiyel Kayıp Değerleri</vt:lpstr>
      <vt:lpstr>Ridley Metodu (Kontrol Önlemlerinin Yerine Getirilmesi Süreleri)</vt:lpstr>
      <vt:lpstr>Örnek</vt:lpstr>
      <vt:lpstr>Risk Puanlama Metodu</vt:lpstr>
      <vt:lpstr>Risk Puanlama Metodu Tablosu</vt:lpstr>
      <vt:lpstr>Risk Puanlama Metodu</vt:lpstr>
      <vt:lpstr>PowerPoint Presentation</vt:lpstr>
      <vt:lpstr>Hata Modu ve Etkileri Analizi (FMEA- Failure Mode and Effects Analysis) </vt:lpstr>
      <vt:lpstr>PowerPoint Presentation</vt:lpstr>
      <vt:lpstr>FMEA ÇEŞİTLERİ</vt:lpstr>
      <vt:lpstr>Sistem FMEA</vt:lpstr>
      <vt:lpstr>Tasarım FMEA</vt:lpstr>
      <vt:lpstr>Servis FMEA </vt:lpstr>
      <vt:lpstr>Proses FMEA </vt:lpstr>
      <vt:lpstr>FMEA Metodunun Unsurları</vt:lpstr>
      <vt:lpstr>PowerPoint Presentation</vt:lpstr>
      <vt:lpstr>PowerPoint Presentation</vt:lpstr>
      <vt:lpstr>PowerPoint Presentation</vt:lpstr>
      <vt:lpstr>Risk Öncelik Değeri (RÖD) </vt:lpstr>
      <vt:lpstr>Risk Öncelik Değeri (RÖD)</vt:lpstr>
      <vt:lpstr>ÖRNEK FMEA</vt:lpstr>
      <vt:lpstr>ÖRNEK FMEA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Elif</dc:creator>
  <cp:lastModifiedBy>Review</cp:lastModifiedBy>
  <cp:revision>109</cp:revision>
  <dcterms:created xsi:type="dcterms:W3CDTF">2018-10-02T08:05:55Z</dcterms:created>
  <dcterms:modified xsi:type="dcterms:W3CDTF">2020-05-07T11:51:33Z</dcterms:modified>
</cp:coreProperties>
</file>