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58" r:id="rId6"/>
    <p:sldId id="261" r:id="rId7"/>
    <p:sldId id="262" r:id="rId8"/>
    <p:sldId id="266" r:id="rId9"/>
    <p:sldId id="263" r:id="rId10"/>
    <p:sldId id="264" r:id="rId11"/>
    <p:sldId id="265"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1C3F5FF-84C8-4BC6-8D6A-B662690DE6F3}" type="datetimeFigureOut">
              <a:rPr lang="tr-TR" smtClean="0"/>
              <a:t>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4C50D7-6393-4025-93F8-BFCDFD2F900A}" type="slidenum">
              <a:rPr lang="tr-TR" smtClean="0"/>
              <a:t>‹#›</a:t>
            </a:fld>
            <a:endParaRPr lang="tr-TR"/>
          </a:p>
        </p:txBody>
      </p:sp>
    </p:spTree>
    <p:extLst>
      <p:ext uri="{BB962C8B-B14F-4D97-AF65-F5344CB8AC3E}">
        <p14:creationId xmlns:p14="http://schemas.microsoft.com/office/powerpoint/2010/main" val="3580042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C3F5FF-84C8-4BC6-8D6A-B662690DE6F3}" type="datetimeFigureOut">
              <a:rPr lang="tr-TR" smtClean="0"/>
              <a:t>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4C50D7-6393-4025-93F8-BFCDFD2F900A}" type="slidenum">
              <a:rPr lang="tr-TR" smtClean="0"/>
              <a:t>‹#›</a:t>
            </a:fld>
            <a:endParaRPr lang="tr-TR"/>
          </a:p>
        </p:txBody>
      </p:sp>
    </p:spTree>
    <p:extLst>
      <p:ext uri="{BB962C8B-B14F-4D97-AF65-F5344CB8AC3E}">
        <p14:creationId xmlns:p14="http://schemas.microsoft.com/office/powerpoint/2010/main" val="1696227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C3F5FF-84C8-4BC6-8D6A-B662690DE6F3}" type="datetimeFigureOut">
              <a:rPr lang="tr-TR" smtClean="0"/>
              <a:t>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4C50D7-6393-4025-93F8-BFCDFD2F900A}" type="slidenum">
              <a:rPr lang="tr-TR" smtClean="0"/>
              <a:t>‹#›</a:t>
            </a:fld>
            <a:endParaRPr lang="tr-TR"/>
          </a:p>
        </p:txBody>
      </p:sp>
    </p:spTree>
    <p:extLst>
      <p:ext uri="{BB962C8B-B14F-4D97-AF65-F5344CB8AC3E}">
        <p14:creationId xmlns:p14="http://schemas.microsoft.com/office/powerpoint/2010/main" val="3333165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C3F5FF-84C8-4BC6-8D6A-B662690DE6F3}" type="datetimeFigureOut">
              <a:rPr lang="tr-TR" smtClean="0"/>
              <a:t>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4C50D7-6393-4025-93F8-BFCDFD2F900A}" type="slidenum">
              <a:rPr lang="tr-TR" smtClean="0"/>
              <a:t>‹#›</a:t>
            </a:fld>
            <a:endParaRPr lang="tr-TR"/>
          </a:p>
        </p:txBody>
      </p:sp>
    </p:spTree>
    <p:extLst>
      <p:ext uri="{BB962C8B-B14F-4D97-AF65-F5344CB8AC3E}">
        <p14:creationId xmlns:p14="http://schemas.microsoft.com/office/powerpoint/2010/main" val="3967717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1C3F5FF-84C8-4BC6-8D6A-B662690DE6F3}" type="datetimeFigureOut">
              <a:rPr lang="tr-TR" smtClean="0"/>
              <a:t>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4C50D7-6393-4025-93F8-BFCDFD2F900A}" type="slidenum">
              <a:rPr lang="tr-TR" smtClean="0"/>
              <a:t>‹#›</a:t>
            </a:fld>
            <a:endParaRPr lang="tr-TR"/>
          </a:p>
        </p:txBody>
      </p:sp>
    </p:spTree>
    <p:extLst>
      <p:ext uri="{BB962C8B-B14F-4D97-AF65-F5344CB8AC3E}">
        <p14:creationId xmlns:p14="http://schemas.microsoft.com/office/powerpoint/2010/main" val="1354191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1C3F5FF-84C8-4BC6-8D6A-B662690DE6F3}" type="datetimeFigureOut">
              <a:rPr lang="tr-TR" smtClean="0"/>
              <a:t>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4C50D7-6393-4025-93F8-BFCDFD2F900A}" type="slidenum">
              <a:rPr lang="tr-TR" smtClean="0"/>
              <a:t>‹#›</a:t>
            </a:fld>
            <a:endParaRPr lang="tr-TR"/>
          </a:p>
        </p:txBody>
      </p:sp>
    </p:spTree>
    <p:extLst>
      <p:ext uri="{BB962C8B-B14F-4D97-AF65-F5344CB8AC3E}">
        <p14:creationId xmlns:p14="http://schemas.microsoft.com/office/powerpoint/2010/main" val="1467175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1C3F5FF-84C8-4BC6-8D6A-B662690DE6F3}" type="datetimeFigureOut">
              <a:rPr lang="tr-TR" smtClean="0"/>
              <a:t>9.05.2019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4C50D7-6393-4025-93F8-BFCDFD2F900A}" type="slidenum">
              <a:rPr lang="tr-TR" smtClean="0"/>
              <a:t>‹#›</a:t>
            </a:fld>
            <a:endParaRPr lang="tr-TR"/>
          </a:p>
        </p:txBody>
      </p:sp>
    </p:spTree>
    <p:extLst>
      <p:ext uri="{BB962C8B-B14F-4D97-AF65-F5344CB8AC3E}">
        <p14:creationId xmlns:p14="http://schemas.microsoft.com/office/powerpoint/2010/main" val="1439788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1C3F5FF-84C8-4BC6-8D6A-B662690DE6F3}" type="datetimeFigureOut">
              <a:rPr lang="tr-TR" smtClean="0"/>
              <a:t>9.05.2019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4C50D7-6393-4025-93F8-BFCDFD2F900A}" type="slidenum">
              <a:rPr lang="tr-TR" smtClean="0"/>
              <a:t>‹#›</a:t>
            </a:fld>
            <a:endParaRPr lang="tr-TR"/>
          </a:p>
        </p:txBody>
      </p:sp>
    </p:spTree>
    <p:extLst>
      <p:ext uri="{BB962C8B-B14F-4D97-AF65-F5344CB8AC3E}">
        <p14:creationId xmlns:p14="http://schemas.microsoft.com/office/powerpoint/2010/main" val="739512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1C3F5FF-84C8-4BC6-8D6A-B662690DE6F3}" type="datetimeFigureOut">
              <a:rPr lang="tr-TR" smtClean="0"/>
              <a:t>9.05.2019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4C50D7-6393-4025-93F8-BFCDFD2F900A}" type="slidenum">
              <a:rPr lang="tr-TR" smtClean="0"/>
              <a:t>‹#›</a:t>
            </a:fld>
            <a:endParaRPr lang="tr-TR"/>
          </a:p>
        </p:txBody>
      </p:sp>
    </p:spTree>
    <p:extLst>
      <p:ext uri="{BB962C8B-B14F-4D97-AF65-F5344CB8AC3E}">
        <p14:creationId xmlns:p14="http://schemas.microsoft.com/office/powerpoint/2010/main" val="3967556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1C3F5FF-84C8-4BC6-8D6A-B662690DE6F3}" type="datetimeFigureOut">
              <a:rPr lang="tr-TR" smtClean="0"/>
              <a:t>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4C50D7-6393-4025-93F8-BFCDFD2F900A}" type="slidenum">
              <a:rPr lang="tr-TR" smtClean="0"/>
              <a:t>‹#›</a:t>
            </a:fld>
            <a:endParaRPr lang="tr-TR"/>
          </a:p>
        </p:txBody>
      </p:sp>
    </p:spTree>
    <p:extLst>
      <p:ext uri="{BB962C8B-B14F-4D97-AF65-F5344CB8AC3E}">
        <p14:creationId xmlns:p14="http://schemas.microsoft.com/office/powerpoint/2010/main" val="882710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1C3F5FF-84C8-4BC6-8D6A-B662690DE6F3}" type="datetimeFigureOut">
              <a:rPr lang="tr-TR" smtClean="0"/>
              <a:t>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4C50D7-6393-4025-93F8-BFCDFD2F900A}" type="slidenum">
              <a:rPr lang="tr-TR" smtClean="0"/>
              <a:t>‹#›</a:t>
            </a:fld>
            <a:endParaRPr lang="tr-TR"/>
          </a:p>
        </p:txBody>
      </p:sp>
    </p:spTree>
    <p:extLst>
      <p:ext uri="{BB962C8B-B14F-4D97-AF65-F5344CB8AC3E}">
        <p14:creationId xmlns:p14="http://schemas.microsoft.com/office/powerpoint/2010/main" val="1362968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C3F5FF-84C8-4BC6-8D6A-B662690DE6F3}" type="datetimeFigureOut">
              <a:rPr lang="tr-TR" smtClean="0"/>
              <a:t>9.05.2019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4C50D7-6393-4025-93F8-BFCDFD2F900A}" type="slidenum">
              <a:rPr lang="tr-TR" smtClean="0"/>
              <a:t>‹#›</a:t>
            </a:fld>
            <a:endParaRPr lang="tr-TR"/>
          </a:p>
        </p:txBody>
      </p:sp>
    </p:spTree>
    <p:extLst>
      <p:ext uri="{BB962C8B-B14F-4D97-AF65-F5344CB8AC3E}">
        <p14:creationId xmlns:p14="http://schemas.microsoft.com/office/powerpoint/2010/main" val="2038256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İş bölümü ya da zenginliğin üretimi</a:t>
            </a:r>
            <a:endParaRPr lang="tr-TR" dirty="0"/>
          </a:p>
        </p:txBody>
      </p:sp>
      <p:sp>
        <p:nvSpPr>
          <p:cNvPr id="3" name="Alt Başlık 2"/>
          <p:cNvSpPr>
            <a:spLocks noGrp="1"/>
          </p:cNvSpPr>
          <p:nvPr>
            <p:ph type="subTitle" idx="1"/>
          </p:nvPr>
        </p:nvSpPr>
        <p:spPr/>
        <p:txBody>
          <a:bodyPr/>
          <a:lstStyle/>
          <a:p>
            <a:r>
              <a:rPr lang="tr-TR" dirty="0" smtClean="0"/>
              <a:t>İş bölümü, sınai faaliyette zenginlik üretiminin artırılması ya da bir başka ifadeyle, emek verimliliğinin çoğaltılmasının temel koşuluydu. </a:t>
            </a:r>
            <a:endParaRPr lang="tr-TR" dirty="0"/>
          </a:p>
        </p:txBody>
      </p:sp>
    </p:spTree>
    <p:extLst>
      <p:ext uri="{BB962C8B-B14F-4D97-AF65-F5344CB8AC3E}">
        <p14:creationId xmlns:p14="http://schemas.microsoft.com/office/powerpoint/2010/main" val="47899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Piyasanın gelişmesi ve ulaşım</a:t>
            </a:r>
            <a:endParaRPr lang="tr-TR" dirty="0"/>
          </a:p>
        </p:txBody>
      </p:sp>
      <p:sp>
        <p:nvSpPr>
          <p:cNvPr id="3" name="İçerik Yer Tutucusu 2"/>
          <p:cNvSpPr>
            <a:spLocks noGrp="1"/>
          </p:cNvSpPr>
          <p:nvPr>
            <p:ph idx="1"/>
          </p:nvPr>
        </p:nvSpPr>
        <p:spPr/>
        <p:txBody>
          <a:bodyPr/>
          <a:lstStyle/>
          <a:p>
            <a:pPr marL="0" indent="0">
              <a:buNone/>
            </a:pPr>
            <a:r>
              <a:rPr lang="tr-TR" dirty="0" smtClean="0"/>
              <a:t>Piyasanın genişlemesi, diğer şeylerin yanında, ulaşım olanaklarının gelişmesine bağlıdır. </a:t>
            </a:r>
          </a:p>
          <a:p>
            <a:pPr marL="0" indent="0">
              <a:buNone/>
            </a:pPr>
            <a:r>
              <a:rPr lang="tr-TR" dirty="0" smtClean="0"/>
              <a:t>Zenginliğin çoğalması, aynı zamanda, medeniyetin de gelişmesi anlamına gelmektedir. </a:t>
            </a:r>
          </a:p>
          <a:p>
            <a:pPr marL="0" indent="0">
              <a:buNone/>
            </a:pPr>
            <a:r>
              <a:rPr lang="tr-TR" dirty="0" smtClean="0"/>
              <a:t>Bir iç deniz olan Akdeniz’in ulaşıma olanak sağlayan yapısı, ilk medeniyetlerin buralarda gelişmesine neden olmuştur. </a:t>
            </a:r>
          </a:p>
          <a:p>
            <a:pPr marL="0" indent="0">
              <a:buNone/>
            </a:pPr>
            <a:endParaRPr lang="tr-TR" dirty="0"/>
          </a:p>
        </p:txBody>
      </p:sp>
    </p:spTree>
    <p:extLst>
      <p:ext uri="{BB962C8B-B14F-4D97-AF65-F5344CB8AC3E}">
        <p14:creationId xmlns:p14="http://schemas.microsoft.com/office/powerpoint/2010/main" val="3872935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Günümüz için anlamı</a:t>
            </a:r>
            <a:endParaRPr lang="tr-TR" dirty="0"/>
          </a:p>
        </p:txBody>
      </p:sp>
      <p:sp>
        <p:nvSpPr>
          <p:cNvPr id="3" name="İçerik Yer Tutucusu 2"/>
          <p:cNvSpPr>
            <a:spLocks noGrp="1"/>
          </p:cNvSpPr>
          <p:nvPr>
            <p:ph idx="1"/>
          </p:nvPr>
        </p:nvSpPr>
        <p:spPr/>
        <p:txBody>
          <a:bodyPr/>
          <a:lstStyle/>
          <a:p>
            <a:pPr marL="0" indent="0">
              <a:buNone/>
            </a:pPr>
            <a:r>
              <a:rPr lang="tr-TR" dirty="0" smtClean="0"/>
              <a:t>Kapitalist üretim, maddi zenginliğin muazzam ölçülerde artması anlamına gelmektedir. Bu zenginlik unsurları, kapitalist toplumda piyasa aracılığıyla mübadele edilmektedir. </a:t>
            </a:r>
          </a:p>
          <a:p>
            <a:pPr marL="0" indent="0">
              <a:buNone/>
            </a:pPr>
            <a:r>
              <a:rPr lang="tr-TR" dirty="0" smtClean="0"/>
              <a:t>Piyasaların gelişmesi, serbest ticaret, toplumun tümüne yayılan zenginliğin çoğaltılması ve bunun piyasa aracılığıyla tüketicilere aktarılması anlamına gelmektedir. </a:t>
            </a:r>
          </a:p>
          <a:p>
            <a:pPr marL="0" indent="0">
              <a:buNone/>
            </a:pPr>
            <a:r>
              <a:rPr lang="tr-TR" dirty="0" smtClean="0"/>
              <a:t>Günümüzde teknolojik ilerleme, Smith’in tanımladığı gibi olmasa da, teknolojinin ilerlemesinin temel mantığının geçerliliğini </a:t>
            </a:r>
            <a:r>
              <a:rPr lang="tr-TR" smtClean="0"/>
              <a:t>koruduğu söylenebilir. </a:t>
            </a:r>
            <a:endParaRPr lang="tr-TR"/>
          </a:p>
        </p:txBody>
      </p:sp>
    </p:spTree>
    <p:extLst>
      <p:ext uri="{BB962C8B-B14F-4D97-AF65-F5344CB8AC3E}">
        <p14:creationId xmlns:p14="http://schemas.microsoft.com/office/powerpoint/2010/main" val="1215425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 bölümü</a:t>
            </a:r>
            <a:endParaRPr lang="tr-TR" dirty="0"/>
          </a:p>
        </p:txBody>
      </p:sp>
      <p:sp>
        <p:nvSpPr>
          <p:cNvPr id="3" name="İçerik Yer Tutucusu 2"/>
          <p:cNvSpPr>
            <a:spLocks noGrp="1"/>
          </p:cNvSpPr>
          <p:nvPr>
            <p:ph idx="1"/>
          </p:nvPr>
        </p:nvSpPr>
        <p:spPr/>
        <p:txBody>
          <a:bodyPr/>
          <a:lstStyle/>
          <a:p>
            <a:pPr marL="0" indent="0">
              <a:buNone/>
            </a:pPr>
            <a:r>
              <a:rPr lang="tr-TR" dirty="0" smtClean="0"/>
              <a:t>Smith, bugünkü gibi fabrikaların, makinelerin olduğu bir çağda yaşamadı ama sanayide hızlı bir gelişmenin gerçekleştiği bir döneme tanıklık etti. Henüz bugünkü gibi makineler kullanılmıyor olsa da, üretim araçlarının teknik anlamda hızla gelişmekte olduğunu gözlemledi. </a:t>
            </a:r>
          </a:p>
          <a:p>
            <a:pPr marL="0" indent="0">
              <a:buNone/>
            </a:pPr>
            <a:r>
              <a:rPr lang="tr-TR" dirty="0" smtClean="0"/>
              <a:t>Genel olarak her ustanın kendi aletini kullanarak yapılan üretim faaliyeti üzerinden yaptığı gözlem ve çözümlemede, Smith iş bölümünün verimliliği çok büyük oranlarda artırdığını görmekteydi. </a:t>
            </a:r>
            <a:endParaRPr lang="tr-TR" dirty="0"/>
          </a:p>
        </p:txBody>
      </p:sp>
    </p:spTree>
    <p:extLst>
      <p:ext uri="{BB962C8B-B14F-4D97-AF65-F5344CB8AC3E}">
        <p14:creationId xmlns:p14="http://schemas.microsoft.com/office/powerpoint/2010/main" val="1320034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 bölümü ve zenginlik üretim</a:t>
            </a:r>
            <a:endParaRPr lang="tr-TR" dirty="0"/>
          </a:p>
        </p:txBody>
      </p:sp>
      <p:sp>
        <p:nvSpPr>
          <p:cNvPr id="3" name="İçerik Yer Tutucusu 2"/>
          <p:cNvSpPr>
            <a:spLocks noGrp="1"/>
          </p:cNvSpPr>
          <p:nvPr>
            <p:ph idx="1"/>
          </p:nvPr>
        </p:nvSpPr>
        <p:spPr/>
        <p:txBody>
          <a:bodyPr/>
          <a:lstStyle/>
          <a:p>
            <a:pPr marL="0" indent="0">
              <a:buNone/>
            </a:pPr>
            <a:r>
              <a:rPr lang="tr-TR" dirty="0" smtClean="0"/>
              <a:t>Sanayide hızlı gelişmeyi gözlemleyen Smith için, sanayi sadece tarım ve sanayi şeklindeki iki temel faaliyet alanlarından biri değil; toplumun ilerlemekte olduğu yöndü de. </a:t>
            </a:r>
          </a:p>
          <a:p>
            <a:pPr marL="0" indent="0">
              <a:buNone/>
            </a:pPr>
            <a:r>
              <a:rPr lang="tr-TR" dirty="0" smtClean="0"/>
              <a:t>Zenginlik sanayide gelişiyor, çeşitleniyor ve çoğalıyordu. </a:t>
            </a:r>
          </a:p>
          <a:p>
            <a:pPr marL="0" indent="0">
              <a:buNone/>
            </a:pPr>
            <a:r>
              <a:rPr lang="tr-TR" dirty="0" smtClean="0"/>
              <a:t>İş bölümü, Smith’in yaşadığı çağda teknolojik ilerlemenin temel unsuruydu. </a:t>
            </a:r>
          </a:p>
          <a:p>
            <a:pPr marL="0" indent="0">
              <a:buNone/>
            </a:pPr>
            <a:r>
              <a:rPr lang="tr-TR" dirty="0" smtClean="0"/>
              <a:t>Makinelerin gelişmesi, bu sürecin en önemli unsuruydu; bu da, kendi yaptığı iş üzerinde uzmanlaşan kişinin zihinsel etkinliğinin bir sonucuydu.</a:t>
            </a:r>
            <a:endParaRPr lang="tr-TR" dirty="0"/>
          </a:p>
        </p:txBody>
      </p:sp>
    </p:spTree>
    <p:extLst>
      <p:ext uri="{BB962C8B-B14F-4D97-AF65-F5344CB8AC3E}">
        <p14:creationId xmlns:p14="http://schemas.microsoft.com/office/powerpoint/2010/main" val="3182186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 bölümü sadece sanayide gelişir</a:t>
            </a:r>
            <a:endParaRPr lang="tr-TR" dirty="0"/>
          </a:p>
        </p:txBody>
      </p:sp>
      <p:sp>
        <p:nvSpPr>
          <p:cNvPr id="3" name="İçerik Yer Tutucusu 2"/>
          <p:cNvSpPr>
            <a:spLocks noGrp="1"/>
          </p:cNvSpPr>
          <p:nvPr>
            <p:ph idx="1"/>
          </p:nvPr>
        </p:nvSpPr>
        <p:spPr/>
        <p:txBody>
          <a:bodyPr/>
          <a:lstStyle/>
          <a:p>
            <a:pPr marL="0" indent="0">
              <a:buNone/>
            </a:pPr>
            <a:r>
              <a:rPr lang="tr-TR" dirty="0" smtClean="0"/>
              <a:t>İş bölümü tarımda değil sadece sanayide gelişir. </a:t>
            </a:r>
          </a:p>
          <a:p>
            <a:pPr marL="0" indent="0">
              <a:buNone/>
            </a:pPr>
            <a:r>
              <a:rPr lang="tr-TR" dirty="0" smtClean="0"/>
              <a:t>Bunun nedeni, tarımda yapılan işlerin senenin farklı mevsimlerinde yapılıyor oluşudur. </a:t>
            </a:r>
          </a:p>
          <a:p>
            <a:pPr marL="0" indent="0">
              <a:buNone/>
            </a:pPr>
            <a:r>
              <a:rPr lang="tr-TR" dirty="0" smtClean="0"/>
              <a:t>Oysa sanayide bir ürünün üretim sürecinin farklı aşamaları eş zamanlı olarak farklı kişilerce gerçekleştirilebilir. </a:t>
            </a:r>
            <a:endParaRPr lang="tr-TR" dirty="0"/>
          </a:p>
        </p:txBody>
      </p:sp>
    </p:spTree>
    <p:extLst>
      <p:ext uri="{BB962C8B-B14F-4D97-AF65-F5344CB8AC3E}">
        <p14:creationId xmlns:p14="http://schemas.microsoft.com/office/powerpoint/2010/main" val="3590584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 bölümü verimliliği nasıl artırır? </a:t>
            </a:r>
            <a:endParaRPr lang="tr-TR" dirty="0"/>
          </a:p>
        </p:txBody>
      </p:sp>
      <p:sp>
        <p:nvSpPr>
          <p:cNvPr id="3" name="İçerik Yer Tutucusu 2"/>
          <p:cNvSpPr>
            <a:spLocks noGrp="1"/>
          </p:cNvSpPr>
          <p:nvPr>
            <p:ph idx="1"/>
          </p:nvPr>
        </p:nvSpPr>
        <p:spPr/>
        <p:txBody>
          <a:bodyPr/>
          <a:lstStyle/>
          <a:p>
            <a:pPr marL="0" indent="0">
              <a:buNone/>
            </a:pPr>
            <a:r>
              <a:rPr lang="tr-TR" dirty="0" smtClean="0"/>
              <a:t>Birinci olarak, her usta, bir üretim sürecinin farklı aşamaları üzerinde uzmanlaşmaktaydı. Böylelikle, herkesin el beceresi artmaktaydı. </a:t>
            </a:r>
          </a:p>
          <a:p>
            <a:pPr marL="0" indent="0">
              <a:buNone/>
            </a:pPr>
            <a:r>
              <a:rPr lang="tr-TR" dirty="0" smtClean="0"/>
              <a:t>İkinci olarak, herkes belli bir işi yapınca, başka bir işe geçmekle zaman kaybının önüne geçiliyordu. </a:t>
            </a:r>
          </a:p>
          <a:p>
            <a:pPr marL="0" indent="0">
              <a:buNone/>
            </a:pPr>
            <a:r>
              <a:rPr lang="tr-TR" dirty="0" smtClean="0"/>
              <a:t>Üçüncü olarak, yapılan işi kolaylaştıran yeni makinelerin icadı</a:t>
            </a:r>
            <a:endParaRPr lang="tr-TR" dirty="0"/>
          </a:p>
        </p:txBody>
      </p:sp>
    </p:spTree>
    <p:extLst>
      <p:ext uri="{BB962C8B-B14F-4D97-AF65-F5344CB8AC3E}">
        <p14:creationId xmlns:p14="http://schemas.microsoft.com/office/powerpoint/2010/main" val="1609772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Makine yapımı</a:t>
            </a:r>
            <a:endParaRPr lang="tr-TR" dirty="0"/>
          </a:p>
        </p:txBody>
      </p:sp>
      <p:sp>
        <p:nvSpPr>
          <p:cNvPr id="3" name="İçerik Yer Tutucusu 2"/>
          <p:cNvSpPr>
            <a:spLocks noGrp="1"/>
          </p:cNvSpPr>
          <p:nvPr>
            <p:ph idx="1"/>
          </p:nvPr>
        </p:nvSpPr>
        <p:spPr/>
        <p:txBody>
          <a:bodyPr/>
          <a:lstStyle/>
          <a:p>
            <a:pPr marL="0" indent="0">
              <a:buNone/>
            </a:pPr>
            <a:r>
              <a:rPr lang="tr-TR" dirty="0" smtClean="0"/>
              <a:t>Makine yapımı, başlı başına bir zanaatı. </a:t>
            </a:r>
          </a:p>
          <a:p>
            <a:pPr marL="0" indent="0">
              <a:buNone/>
            </a:pPr>
            <a:r>
              <a:rPr lang="tr-TR" dirty="0" smtClean="0"/>
              <a:t>Bu zanaat da birçok alt dallara ayrılmıştı. </a:t>
            </a:r>
          </a:p>
          <a:p>
            <a:pPr marL="0" indent="0">
              <a:buNone/>
            </a:pPr>
            <a:r>
              <a:rPr lang="tr-TR" dirty="0" smtClean="0"/>
              <a:t>Kendi kullandığı alet üzerine çalışan kişiler kadar, bu konular üzerinde kuramsal olarak çalışanlar da bu süreçte etkiliydi. </a:t>
            </a:r>
          </a:p>
          <a:p>
            <a:pPr marL="0" indent="0">
              <a:buNone/>
            </a:pPr>
            <a:r>
              <a:rPr lang="tr-TR" dirty="0" smtClean="0"/>
              <a:t>Bu süreç, bilginin de çoğaltılması anlamına gelmekteydi. </a:t>
            </a:r>
            <a:endParaRPr lang="tr-TR" dirty="0"/>
          </a:p>
        </p:txBody>
      </p:sp>
    </p:spTree>
    <p:extLst>
      <p:ext uri="{BB962C8B-B14F-4D97-AF65-F5344CB8AC3E}">
        <p14:creationId xmlns:p14="http://schemas.microsoft.com/office/powerpoint/2010/main" val="1129859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Zenginliğin tüm topluma yayılması</a:t>
            </a:r>
            <a:endParaRPr lang="tr-TR" dirty="0"/>
          </a:p>
        </p:txBody>
      </p:sp>
      <p:sp>
        <p:nvSpPr>
          <p:cNvPr id="3" name="İçerik Yer Tutucusu 2"/>
          <p:cNvSpPr>
            <a:spLocks noGrp="1"/>
          </p:cNvSpPr>
          <p:nvPr>
            <p:ph idx="1"/>
          </p:nvPr>
        </p:nvSpPr>
        <p:spPr/>
        <p:txBody>
          <a:bodyPr/>
          <a:lstStyle/>
          <a:p>
            <a:pPr marL="0" indent="0">
              <a:buNone/>
            </a:pPr>
            <a:r>
              <a:rPr lang="tr-TR" dirty="0" smtClean="0"/>
              <a:t>İş bölümüyle artan zenginlik, toplumun en aşağı tabakalarına da yayılmaktaydı. </a:t>
            </a:r>
          </a:p>
          <a:p>
            <a:pPr marL="0" indent="0">
              <a:buNone/>
            </a:pPr>
            <a:r>
              <a:rPr lang="tr-TR" dirty="0" smtClean="0"/>
              <a:t>İş bölümü, bir kişinin ürettiği maldan, kendi ihtiyacının çok ötesinde bir miktarda üretilmesi demekti. </a:t>
            </a:r>
          </a:p>
          <a:p>
            <a:pPr marL="0" indent="0">
              <a:buNone/>
            </a:pPr>
            <a:r>
              <a:rPr lang="tr-TR" dirty="0" smtClean="0"/>
              <a:t>Bu kişiler, bu ürün fazlasını, başkalarının elindeki ürün fazlasıyla mübadele edebilmekteydiler. </a:t>
            </a:r>
          </a:p>
          <a:p>
            <a:pPr marL="0" indent="0">
              <a:buNone/>
            </a:pPr>
            <a:r>
              <a:rPr lang="tr-TR" dirty="0" smtClean="0"/>
              <a:t>İş bölümü, sayısız işçinin emeğini gerektirmektedir. </a:t>
            </a:r>
          </a:p>
          <a:p>
            <a:pPr marL="0" indent="0">
              <a:buNone/>
            </a:pPr>
            <a:endParaRPr lang="tr-TR" dirty="0"/>
          </a:p>
        </p:txBody>
      </p:sp>
    </p:spTree>
    <p:extLst>
      <p:ext uri="{BB962C8B-B14F-4D97-AF65-F5344CB8AC3E}">
        <p14:creationId xmlns:p14="http://schemas.microsoft.com/office/powerpoint/2010/main" val="519596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 bölümü, insan doğasında var olan eğilimin sonucudur</a:t>
            </a:r>
            <a:endParaRPr lang="tr-TR" dirty="0"/>
          </a:p>
        </p:txBody>
      </p:sp>
      <p:sp>
        <p:nvSpPr>
          <p:cNvPr id="3" name="İçerik Yer Tutucusu 2"/>
          <p:cNvSpPr>
            <a:spLocks noGrp="1"/>
          </p:cNvSpPr>
          <p:nvPr>
            <p:ph idx="1"/>
          </p:nvPr>
        </p:nvSpPr>
        <p:spPr/>
        <p:txBody>
          <a:bodyPr/>
          <a:lstStyle/>
          <a:p>
            <a:pPr marL="0" indent="0">
              <a:buNone/>
            </a:pPr>
            <a:r>
              <a:rPr lang="tr-TR" dirty="0" smtClean="0"/>
              <a:t>«Bunca </a:t>
            </a:r>
            <a:r>
              <a:rPr lang="tr-TR" dirty="0"/>
              <a:t>faydalara kaynak olan bu işbölümü, kökeninde, bunun oluşturduğu herkese ulaşan zenginliği önceden görüp amaç edinen bir insan kafasından doğmuş değildir. </a:t>
            </a:r>
            <a:r>
              <a:rPr lang="tr-TR" i="1" dirty="0"/>
              <a:t>İşbölümü, öyle geniş bir fayda gözetmeyen, </a:t>
            </a:r>
            <a:r>
              <a:rPr lang="tr-TR" b="1" i="1" dirty="0"/>
              <a:t>insan tabiatındaki belirli bir eğilimin</a:t>
            </a:r>
            <a:r>
              <a:rPr lang="tr-TR" i="1" dirty="0"/>
              <a:t>, </a:t>
            </a:r>
            <a:r>
              <a:rPr lang="tr-TR" b="1" i="1" dirty="0"/>
              <a:t>yani alıp vermek, bir şeyi bir başka şeyle trampa ve değiş etmek eğiliminin</a:t>
            </a:r>
            <a:r>
              <a:rPr lang="tr-TR" i="1" dirty="0"/>
              <a:t> pek yavaş, tedrici, fakat </a:t>
            </a:r>
            <a:r>
              <a:rPr lang="tr-TR" b="1" i="1" dirty="0"/>
              <a:t>kaçınılması imkansız olan sonucudur</a:t>
            </a:r>
            <a:r>
              <a:rPr lang="tr-TR" dirty="0"/>
              <a:t> </a:t>
            </a:r>
            <a:r>
              <a:rPr lang="tr-TR" dirty="0" smtClean="0"/>
              <a:t>(s. 14)</a:t>
            </a:r>
            <a:endParaRPr lang="tr-TR" dirty="0"/>
          </a:p>
        </p:txBody>
      </p:sp>
    </p:spTree>
    <p:extLst>
      <p:ext uri="{BB962C8B-B14F-4D97-AF65-F5344CB8AC3E}">
        <p14:creationId xmlns:p14="http://schemas.microsoft.com/office/powerpoint/2010/main" val="2218849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 bölümünün gelişmesinin koşulu</a:t>
            </a:r>
            <a:endParaRPr lang="tr-TR" dirty="0"/>
          </a:p>
        </p:txBody>
      </p:sp>
      <p:sp>
        <p:nvSpPr>
          <p:cNvPr id="3" name="İçerik Yer Tutucusu 2"/>
          <p:cNvSpPr>
            <a:spLocks noGrp="1"/>
          </p:cNvSpPr>
          <p:nvPr>
            <p:ph idx="1"/>
          </p:nvPr>
        </p:nvSpPr>
        <p:spPr/>
        <p:txBody>
          <a:bodyPr/>
          <a:lstStyle/>
          <a:p>
            <a:pPr marL="0" indent="0">
              <a:buNone/>
            </a:pPr>
            <a:r>
              <a:rPr lang="tr-TR" dirty="0" smtClean="0"/>
              <a:t>Bir ülkede iş bölümünün gelişmesi, piyasaların gelişmesine bağlıdır. </a:t>
            </a:r>
          </a:p>
          <a:p>
            <a:pPr marL="0" indent="0">
              <a:buNone/>
            </a:pPr>
            <a:r>
              <a:rPr lang="tr-TR" dirty="0" smtClean="0"/>
              <a:t>Bir emekçi, ürettiği ürünü satabileceği bir piyasa yoksa, o malın üretiminde verimliliği artırmak için bir neden kalmamaktadır. Piyasa geliştikçe, insanların, ürün fazlalarını mübadele edebilecekleri bir koşul ortaya çıkmaktadır. </a:t>
            </a:r>
            <a:endParaRPr lang="tr-TR" dirty="0"/>
          </a:p>
        </p:txBody>
      </p:sp>
    </p:spTree>
    <p:extLst>
      <p:ext uri="{BB962C8B-B14F-4D97-AF65-F5344CB8AC3E}">
        <p14:creationId xmlns:p14="http://schemas.microsoft.com/office/powerpoint/2010/main" val="46391657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594</Words>
  <Application>Microsoft Office PowerPoint</Application>
  <PresentationFormat>Geniş ekran</PresentationFormat>
  <Paragraphs>41</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İş bölümü ya da zenginliğin üretimi</vt:lpstr>
      <vt:lpstr>İş bölümü</vt:lpstr>
      <vt:lpstr>İş bölümü ve zenginlik üretim</vt:lpstr>
      <vt:lpstr>İş bölümü sadece sanayide gelişir</vt:lpstr>
      <vt:lpstr>İş bölümü verimliliği nasıl artırır? </vt:lpstr>
      <vt:lpstr>Makine yapımı</vt:lpstr>
      <vt:lpstr>Zenginliğin tüm topluma yayılması</vt:lpstr>
      <vt:lpstr>İş bölümü, insan doğasında var olan eğilimin sonucudur</vt:lpstr>
      <vt:lpstr>İş bölümünün gelişmesinin koşulu</vt:lpstr>
      <vt:lpstr>Piyasanın gelişmesi ve ulaşım</vt:lpstr>
      <vt:lpstr>Günümüz için anlamı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bölümü ya da zenginliğin üretimi</dc:title>
  <dc:creator>User</dc:creator>
  <cp:lastModifiedBy>User</cp:lastModifiedBy>
  <cp:revision>5</cp:revision>
  <dcterms:created xsi:type="dcterms:W3CDTF">2019-05-09T15:09:58Z</dcterms:created>
  <dcterms:modified xsi:type="dcterms:W3CDTF">2019-05-09T16:08:03Z</dcterms:modified>
</cp:coreProperties>
</file>