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handoutMasterIdLst>
    <p:handoutMasterId r:id="rId33"/>
  </p:handoutMasterIdLst>
  <p:sldIdLst>
    <p:sldId id="427" r:id="rId2"/>
    <p:sldId id="349" r:id="rId3"/>
    <p:sldId id="406" r:id="rId4"/>
    <p:sldId id="407" r:id="rId5"/>
    <p:sldId id="354" r:id="rId6"/>
    <p:sldId id="431" r:id="rId7"/>
    <p:sldId id="433" r:id="rId8"/>
    <p:sldId id="430" r:id="rId9"/>
    <p:sldId id="434" r:id="rId10"/>
    <p:sldId id="409" r:id="rId11"/>
    <p:sldId id="408" r:id="rId12"/>
    <p:sldId id="435" r:id="rId13"/>
    <p:sldId id="436" r:id="rId14"/>
    <p:sldId id="415" r:id="rId15"/>
    <p:sldId id="437" r:id="rId16"/>
    <p:sldId id="439" r:id="rId17"/>
    <p:sldId id="418" r:id="rId18"/>
    <p:sldId id="419" r:id="rId19"/>
    <p:sldId id="358" r:id="rId20"/>
    <p:sldId id="422" r:id="rId21"/>
    <p:sldId id="423" r:id="rId22"/>
    <p:sldId id="360" r:id="rId23"/>
    <p:sldId id="361" r:id="rId24"/>
    <p:sldId id="424" r:id="rId25"/>
    <p:sldId id="364" r:id="rId26"/>
    <p:sldId id="426" r:id="rId27"/>
    <p:sldId id="425" r:id="rId28"/>
    <p:sldId id="397" r:id="rId29"/>
    <p:sldId id="399" r:id="rId30"/>
    <p:sldId id="400"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60" userDrawn="1">
          <p15:clr>
            <a:srgbClr val="A4A3A4"/>
          </p15:clr>
        </p15:guide>
        <p15:guide id="2" pos="2880">
          <p15:clr>
            <a:srgbClr val="A4A3A4"/>
          </p15:clr>
        </p15:guide>
        <p15:guide id="3" pos="288" userDrawn="1">
          <p15:clr>
            <a:srgbClr val="A4A3A4"/>
          </p15:clr>
        </p15:guide>
        <p15:guide id="4" pos="5472" userDrawn="1">
          <p15:clr>
            <a:srgbClr val="A4A3A4"/>
          </p15:clr>
        </p15:guide>
        <p15:guide id="5" orient="horz" pos="384" userDrawn="1">
          <p15:clr>
            <a:srgbClr val="A4A3A4"/>
          </p15:clr>
        </p15:guide>
        <p15:guide id="6" orient="horz" pos="3984" userDrawn="1">
          <p15:clr>
            <a:srgbClr val="A4A3A4"/>
          </p15:clr>
        </p15:guide>
        <p15:guide id="7" orient="horz" pos="624" userDrawn="1">
          <p15:clr>
            <a:srgbClr val="A4A3A4"/>
          </p15:clr>
        </p15:guide>
        <p15:guide id="8"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4EAE4"/>
    <a:srgbClr val="007FA3"/>
    <a:srgbClr val="0015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397" autoAdjust="0"/>
    <p:restoredTop sz="77791" autoAdjust="0"/>
  </p:normalViewPr>
  <p:slideViewPr>
    <p:cSldViewPr>
      <p:cViewPr varScale="1">
        <p:scale>
          <a:sx n="56" d="100"/>
          <a:sy n="56" d="100"/>
        </p:scale>
        <p:origin x="1854" y="66"/>
      </p:cViewPr>
      <p:guideLst>
        <p:guide orient="horz" pos="960"/>
        <p:guide pos="2880"/>
        <p:guide pos="288"/>
        <p:guide pos="5472"/>
        <p:guide orient="horz" pos="384"/>
        <p:guide orient="horz" pos="3984"/>
        <p:guide orient="horz" pos="624"/>
        <p:guide orient="horz" pos="2160"/>
      </p:guideLst>
    </p:cSldViewPr>
  </p:slideViewPr>
  <p:outlineViewPr>
    <p:cViewPr>
      <p:scale>
        <a:sx n="33" d="100"/>
        <a:sy n="33" d="100"/>
      </p:scale>
      <p:origin x="0" y="-13812"/>
    </p:cViewPr>
  </p:outlineViewPr>
  <p:notesTextViewPr>
    <p:cViewPr>
      <p:scale>
        <a:sx n="1" d="1"/>
        <a:sy n="1" d="1"/>
      </p:scale>
      <p:origin x="0" y="0"/>
    </p:cViewPr>
  </p:notesTextViewPr>
  <p:sorterViewPr>
    <p:cViewPr>
      <p:scale>
        <a:sx n="66" d="100"/>
        <a:sy n="66" d="100"/>
      </p:scale>
      <p:origin x="0" y="0"/>
    </p:cViewPr>
  </p:sorterViewPr>
  <p:notesViewPr>
    <p:cSldViewPr>
      <p:cViewPr varScale="1">
        <p:scale>
          <a:sx n="54" d="100"/>
          <a:sy n="54" d="100"/>
        </p:scale>
        <p:origin x="1794"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D8D874E-E9D5-433B-A149-BDF6BFDD40A8}" type="datetimeFigureOut">
              <a:rPr lang="en-US" smtClean="0"/>
              <a:pPr/>
              <a:t>5/21/2020</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DCAA22-461C-45B4-A301-BFCA580174EF}" type="slidenum">
              <a:rPr lang="en-US" smtClean="0"/>
              <a:pPr/>
              <a:t>‹#›</a:t>
            </a:fld>
            <a:endParaRPr lang="en-US" dirty="0"/>
          </a:p>
        </p:txBody>
      </p:sp>
    </p:spTree>
    <p:extLst>
      <p:ext uri="{BB962C8B-B14F-4D97-AF65-F5344CB8AC3E}">
        <p14:creationId xmlns:p14="http://schemas.microsoft.com/office/powerpoint/2010/main" val="490192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051F04-9E25-42C3-8BC5-EC2E8469D95E}" type="datetimeFigureOut">
              <a:rPr lang="en-US" smtClean="0"/>
              <a:pPr/>
              <a:t>5/21/2020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722-9B4D-4E29-B226-C325925A8118}" type="slidenum">
              <a:rPr lang="en-US" smtClean="0"/>
              <a:pPr/>
              <a:t>‹#›</a:t>
            </a:fld>
            <a:endParaRPr lang="en-US" dirty="0"/>
          </a:p>
        </p:txBody>
      </p:sp>
    </p:spTree>
    <p:extLst>
      <p:ext uri="{BB962C8B-B14F-4D97-AF65-F5344CB8AC3E}">
        <p14:creationId xmlns:p14="http://schemas.microsoft.com/office/powerpoint/2010/main" val="352959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If this PowerPoint presentation contains mathematical equations, you may need to check that your computer has the following installed:</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1) </a:t>
            </a:r>
            <a:r>
              <a:rPr lang="en-IN" dirty="0" err="1"/>
              <a:t>MathType</a:t>
            </a:r>
            <a:r>
              <a:rPr lang="en-IN" dirty="0"/>
              <a:t> Plugin</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2) Math Player (free versions available)</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3) NVDA Reader (free versions available)</a:t>
            </a:r>
            <a:endParaRPr lang="en-US" dirty="0"/>
          </a:p>
          <a:p>
            <a:endParaRPr lang="en-IN"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a:t>
            </a:fld>
            <a:endParaRPr lang="en-US" dirty="0"/>
          </a:p>
        </p:txBody>
      </p:sp>
    </p:spTree>
    <p:extLst>
      <p:ext uri="{BB962C8B-B14F-4D97-AF65-F5344CB8AC3E}">
        <p14:creationId xmlns:p14="http://schemas.microsoft.com/office/powerpoint/2010/main" val="23038197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economic component encompasses factors such as interest rates, inflation, changes in disposable income, stock market fluctuations, and business cycle stages.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demographic component is concerned with trends in population characteristics such as age, race, gender, education level, geographic location, income, and family composition.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political/legal component looks at federal, state, and local laws as well as global laws and laws of other countries. It also includes a country’s political conditions and stability.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sociocultural component is concerned with societal and cultural factors such as values, attitudes, trends, traditions, lifestyles, beliefs, tastes, and patterns of behavior.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technological component is concerned with scientific or industrial innovations.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global component encompasses those issues associated with globalization and a world economy. </a:t>
            </a:r>
            <a:endParaRPr lang="en-US" dirty="0"/>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10</a:t>
            </a:fld>
            <a:endParaRPr lang="en-US" dirty="0"/>
          </a:p>
        </p:txBody>
      </p:sp>
    </p:spTree>
    <p:extLst>
      <p:ext uri="{BB962C8B-B14F-4D97-AF65-F5344CB8AC3E}">
        <p14:creationId xmlns:p14="http://schemas.microsoft.com/office/powerpoint/2010/main" val="2629776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Long Description:</a:t>
            </a:r>
          </a:p>
          <a:p>
            <a:r>
              <a:rPr lang="en-US" sz="1200" kern="1200" dirty="0">
                <a:solidFill>
                  <a:schemeClr val="tx1"/>
                </a:solidFill>
                <a:effectLst/>
                <a:latin typeface="+mn-lt"/>
                <a:ea typeface="+mn-ea"/>
                <a:cs typeface="+mn-cs"/>
              </a:rPr>
              <a:t>The components are as follows: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Political/Legal</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Demographic</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Economic</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Sociocultural</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Technological</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Global</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11</a:t>
            </a:fld>
            <a:endParaRPr lang="en-US" dirty="0"/>
          </a:p>
        </p:txBody>
      </p:sp>
    </p:spTree>
    <p:extLst>
      <p:ext uri="{BB962C8B-B14F-4D97-AF65-F5344CB8AC3E}">
        <p14:creationId xmlns:p14="http://schemas.microsoft.com/office/powerpoint/2010/main" val="14555535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specific environment consists of those external constituencies or stakeholders that can affect the organization in some way. </a:t>
            </a:r>
          </a:p>
        </p:txBody>
      </p:sp>
      <p:sp>
        <p:nvSpPr>
          <p:cNvPr id="4" name="Slide Number Placeholder 3"/>
          <p:cNvSpPr>
            <a:spLocks noGrp="1"/>
          </p:cNvSpPr>
          <p:nvPr>
            <p:ph type="sldNum" sz="quarter" idx="5"/>
          </p:nvPr>
        </p:nvSpPr>
        <p:spPr/>
        <p:txBody>
          <a:bodyPr/>
          <a:lstStyle/>
          <a:p>
            <a:fld id="{A73D6722-9B4D-4E29-B226-C325925A8118}" type="slidenum">
              <a:rPr lang="en-US" smtClean="0"/>
              <a:pPr/>
              <a:t>12</a:t>
            </a:fld>
            <a:endParaRPr lang="en-US" dirty="0"/>
          </a:p>
        </p:txBody>
      </p:sp>
    </p:spTree>
    <p:extLst>
      <p:ext uri="{BB962C8B-B14F-4D97-AF65-F5344CB8AC3E}">
        <p14:creationId xmlns:p14="http://schemas.microsoft.com/office/powerpoint/2010/main" val="33648566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The nature of stakeholder relationships is another way in which the environment influences managers. The more obvious and secure these relationships, the more influence managers will have over organizational outcomes.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1"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Stakeholders </a:t>
            </a:r>
            <a:r>
              <a:rPr lang="en-US" sz="1200" kern="1200" dirty="0">
                <a:solidFill>
                  <a:schemeClr val="tx1"/>
                </a:solidFill>
                <a:effectLst/>
                <a:latin typeface="+mn-lt"/>
                <a:ea typeface="+mn-ea"/>
                <a:cs typeface="+mn-cs"/>
              </a:rPr>
              <a:t>are any constituencies in the organization’s environment affected by an organization’s decisions and actions. These groups have a stake in or are significantly influenced by what the organization does. In turn, these groups can influence the organization.</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Management researchers who have looked at this issue are finding that managers of high-performing companies tend to consider the interests of all major stakeholder groups as they make decisions. </a:t>
            </a:r>
          </a:p>
          <a:p>
            <a:endParaRPr lang="en-US" dirty="0"/>
          </a:p>
        </p:txBody>
      </p:sp>
      <p:sp>
        <p:nvSpPr>
          <p:cNvPr id="4" name="Slide Number Placeholder 3"/>
          <p:cNvSpPr>
            <a:spLocks noGrp="1"/>
          </p:cNvSpPr>
          <p:nvPr>
            <p:ph type="sldNum" sz="quarter" idx="5"/>
          </p:nvPr>
        </p:nvSpPr>
        <p:spPr/>
        <p:txBody>
          <a:bodyPr/>
          <a:lstStyle/>
          <a:p>
            <a:fld id="{A73D6722-9B4D-4E29-B226-C325925A8118}" type="slidenum">
              <a:rPr lang="en-US" smtClean="0"/>
              <a:pPr/>
              <a:t>13</a:t>
            </a:fld>
            <a:endParaRPr lang="en-US" dirty="0"/>
          </a:p>
        </p:txBody>
      </p:sp>
    </p:spTree>
    <p:extLst>
      <p:ext uri="{BB962C8B-B14F-4D97-AF65-F5344CB8AC3E}">
        <p14:creationId xmlns:p14="http://schemas.microsoft.com/office/powerpoint/2010/main" val="9060265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Managers need to monitor each of these components and be ready to respond to changes. For example, even monopolies like the US Postal Service discovered it had competitors in FedEx and UPS. Ignoring competitors can cost market share and threaten long-term survival.</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14</a:t>
            </a:fld>
            <a:endParaRPr lang="en-US" dirty="0"/>
          </a:p>
        </p:txBody>
      </p:sp>
    </p:spTree>
    <p:extLst>
      <p:ext uri="{BB962C8B-B14F-4D97-AF65-F5344CB8AC3E}">
        <p14:creationId xmlns:p14="http://schemas.microsoft.com/office/powerpoint/2010/main" val="18368120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federal government imposes numerous labor laws, but state and local governments also impact the firm. Recent examples include cities and states with higher minimum wages taking effect. </a:t>
            </a:r>
          </a:p>
          <a:p>
            <a:endParaRPr lang="en-US" dirty="0"/>
          </a:p>
          <a:p>
            <a:r>
              <a:rPr lang="en-US" dirty="0"/>
              <a:t>Recent examples of pressure groups affecting organizations include Black Lives Matter protests against Starbucks and the vilification of gun makers by the Coalition to Stop Gun Violence. Managers must be vigilant and ready to respond to pressure groups when necessary.</a:t>
            </a:r>
          </a:p>
        </p:txBody>
      </p:sp>
      <p:sp>
        <p:nvSpPr>
          <p:cNvPr id="4" name="Slide Number Placeholder 3"/>
          <p:cNvSpPr>
            <a:spLocks noGrp="1"/>
          </p:cNvSpPr>
          <p:nvPr>
            <p:ph type="sldNum" sz="quarter" idx="5"/>
          </p:nvPr>
        </p:nvSpPr>
        <p:spPr/>
        <p:txBody>
          <a:bodyPr/>
          <a:lstStyle/>
          <a:p>
            <a:fld id="{A73D6722-9B4D-4E29-B226-C325925A8118}" type="slidenum">
              <a:rPr lang="en-US" smtClean="0"/>
              <a:pPr/>
              <a:t>15</a:t>
            </a:fld>
            <a:endParaRPr lang="en-US" dirty="0"/>
          </a:p>
        </p:txBody>
      </p:sp>
    </p:spTree>
    <p:extLst>
      <p:ext uri="{BB962C8B-B14F-4D97-AF65-F5344CB8AC3E}">
        <p14:creationId xmlns:p14="http://schemas.microsoft.com/office/powerpoint/2010/main" val="28506657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As you can see there are a lot of moving parts that managers need to keep track of and be ready to respond to or to proactively respond to potential threats. </a:t>
            </a:r>
          </a:p>
          <a:p>
            <a:endParaRPr lang="en-US" sz="1200" b="0" kern="1200" dirty="0">
              <a:solidFill>
                <a:schemeClr val="tx1"/>
              </a:solidFill>
              <a:effectLst/>
              <a:latin typeface="+mn-lt"/>
              <a:ea typeface="+mn-ea"/>
              <a:cs typeface="+mn-cs"/>
            </a:endParaRPr>
          </a:p>
          <a:p>
            <a:r>
              <a:rPr lang="en-US" sz="1200" b="0" kern="1200" dirty="0">
                <a:solidFill>
                  <a:schemeClr val="tx1"/>
                </a:solidFill>
                <a:effectLst/>
                <a:latin typeface="+mn-lt"/>
                <a:ea typeface="+mn-ea"/>
                <a:cs typeface="+mn-cs"/>
              </a:rPr>
              <a:t>Long Description:</a:t>
            </a:r>
          </a:p>
          <a:p>
            <a:r>
              <a:rPr lang="en-US" sz="1200" kern="1200" dirty="0">
                <a:solidFill>
                  <a:schemeClr val="tx1"/>
                </a:solidFill>
                <a:effectLst/>
                <a:latin typeface="+mn-lt"/>
                <a:ea typeface="+mn-ea"/>
                <a:cs typeface="+mn-cs"/>
              </a:rPr>
              <a:t>The chart shows “Organization” in the center. The entities of the environment placed around the “Organization” are as follows.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Suppliers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Customers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Competitors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Government</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Public pressure groups</a:t>
            </a:r>
          </a:p>
          <a:p>
            <a:r>
              <a:rPr lang="en-US" sz="1200" kern="1200" dirty="0">
                <a:solidFill>
                  <a:schemeClr val="tx1"/>
                </a:solidFill>
                <a:effectLst/>
                <a:latin typeface="+mn-lt"/>
                <a:ea typeface="+mn-ea"/>
                <a:cs typeface="+mn-cs"/>
              </a:rPr>
              <a:t>A circle surrounds the organization and the five entities. The organization influencing factors listed on the circle are as follows.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Economic</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Global</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Political</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Social</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Technological</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16</a:t>
            </a:fld>
            <a:endParaRPr lang="en-US" dirty="0"/>
          </a:p>
        </p:txBody>
      </p:sp>
    </p:spTree>
    <p:extLst>
      <p:ext uri="{BB962C8B-B14F-4D97-AF65-F5344CB8AC3E}">
        <p14:creationId xmlns:p14="http://schemas.microsoft.com/office/powerpoint/2010/main" val="16385603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Just as each individual has a unique personality—traits and characteristics influence the way we act and interact with others. An organization, too, has a personality, which is referred to as organizational culture.</a:t>
            </a:r>
          </a:p>
          <a:p>
            <a:r>
              <a:rPr lang="en-US" sz="1200" dirty="0"/>
              <a:t>An organization’s culture can make employees feel included, empowered, and supported or it can make them feel the opposite. </a:t>
            </a:r>
          </a:p>
          <a:p>
            <a:endParaRPr lang="en-US" sz="1200"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Because culture can be a very powerful agent in organizations, it is very important for managers to pay attention to it.</a:t>
            </a:r>
          </a:p>
          <a:p>
            <a:endParaRPr lang="en-US" sz="1200"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17</a:t>
            </a:fld>
            <a:endParaRPr lang="en-US" dirty="0"/>
          </a:p>
        </p:txBody>
      </p:sp>
    </p:spTree>
    <p:extLst>
      <p:ext uri="{BB962C8B-B14F-4D97-AF65-F5344CB8AC3E}">
        <p14:creationId xmlns:p14="http://schemas.microsoft.com/office/powerpoint/2010/main" val="1872853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In most organizations, these shared values and practices have evolved over time and determine, to a large extent, how “things are done around here.”</a:t>
            </a:r>
          </a:p>
          <a:p>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Our definition of culture implies three things. First, culture is a </a:t>
            </a:r>
            <a:r>
              <a:rPr lang="en-US" sz="1200" i="1" kern="1200" dirty="0">
                <a:solidFill>
                  <a:schemeClr val="tx1"/>
                </a:solidFill>
                <a:effectLst/>
                <a:latin typeface="+mn-lt"/>
                <a:ea typeface="+mn-ea"/>
                <a:cs typeface="+mn-cs"/>
              </a:rPr>
              <a:t>perception. </a:t>
            </a:r>
            <a:r>
              <a:rPr lang="en-US" sz="1200" kern="1200" dirty="0">
                <a:solidFill>
                  <a:schemeClr val="tx1"/>
                </a:solidFill>
                <a:effectLst/>
                <a:latin typeface="+mn-lt"/>
                <a:ea typeface="+mn-ea"/>
                <a:cs typeface="+mn-cs"/>
              </a:rPr>
              <a:t>It’s not something that can be physically touched or seen, but employees perceive it on the basis of what they experience within the organization. Second, organizational culture is </a:t>
            </a:r>
            <a:r>
              <a:rPr lang="en-US" sz="1200" i="1" kern="1200" dirty="0">
                <a:solidFill>
                  <a:schemeClr val="tx1"/>
                </a:solidFill>
                <a:effectLst/>
                <a:latin typeface="+mn-lt"/>
                <a:ea typeface="+mn-ea"/>
                <a:cs typeface="+mn-cs"/>
              </a:rPr>
              <a:t>descriptive. </a:t>
            </a:r>
            <a:r>
              <a:rPr lang="en-US" sz="1200" kern="1200" dirty="0">
                <a:solidFill>
                  <a:schemeClr val="tx1"/>
                </a:solidFill>
                <a:effectLst/>
                <a:latin typeface="+mn-lt"/>
                <a:ea typeface="+mn-ea"/>
                <a:cs typeface="+mn-cs"/>
              </a:rPr>
              <a:t>It’s concerned with how members perceive the culture and describe it, not with whether they like it. Finally, even though individuals may have different backgrounds or work at different organizational levels, they tend to describe the organization’s culture in similar terms. That’s the </a:t>
            </a:r>
            <a:r>
              <a:rPr lang="en-US" sz="1200" i="1" kern="1200" dirty="0">
                <a:solidFill>
                  <a:schemeClr val="tx1"/>
                </a:solidFill>
                <a:effectLst/>
                <a:latin typeface="+mn-lt"/>
                <a:ea typeface="+mn-ea"/>
                <a:cs typeface="+mn-cs"/>
              </a:rPr>
              <a:t>shared </a:t>
            </a:r>
            <a:r>
              <a:rPr lang="en-US" sz="1200" kern="1200" dirty="0">
                <a:solidFill>
                  <a:schemeClr val="tx1"/>
                </a:solidFill>
                <a:effectLst/>
                <a:latin typeface="+mn-lt"/>
                <a:ea typeface="+mn-ea"/>
                <a:cs typeface="+mn-cs"/>
              </a:rPr>
              <a:t>aspect of culture. </a:t>
            </a:r>
            <a:endParaRPr lang="en-US" dirty="0"/>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18</a:t>
            </a:fld>
            <a:endParaRPr lang="en-US" dirty="0"/>
          </a:p>
        </p:txBody>
      </p:sp>
    </p:spTree>
    <p:extLst>
      <p:ext uri="{BB962C8B-B14F-4D97-AF65-F5344CB8AC3E}">
        <p14:creationId xmlns:p14="http://schemas.microsoft.com/office/powerpoint/2010/main" val="178830582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Each of these dimensions ranges from high to low with high meaning it is typical of the organization’s culture. Exhibit 3-5 describes how these dimensions can create significantly different cultures</a:t>
            </a:r>
            <a:r>
              <a:rPr lang="en-US" sz="1200" kern="1200" dirty="0">
                <a:solidFill>
                  <a:schemeClr val="tx1"/>
                </a:solidFill>
                <a:effectLst/>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19</a:t>
            </a:fld>
            <a:endParaRPr lang="en-US" dirty="0"/>
          </a:p>
        </p:txBody>
      </p:sp>
    </p:spTree>
    <p:extLst>
      <p:ext uri="{BB962C8B-B14F-4D97-AF65-F5344CB8AC3E}">
        <p14:creationId xmlns:p14="http://schemas.microsoft.com/office/powerpoint/2010/main" val="11508162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a:t>
            </a:fld>
            <a:endParaRPr lang="en-US" dirty="0"/>
          </a:p>
        </p:txBody>
      </p:sp>
    </p:spTree>
    <p:extLst>
      <p:ext uri="{BB962C8B-B14F-4D97-AF65-F5344CB8AC3E}">
        <p14:creationId xmlns:p14="http://schemas.microsoft.com/office/powerpoint/2010/main" val="54971855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Exhibit 3.5 illustrates how the dimensions of culture can create significantly different cultures.</a:t>
            </a:r>
          </a:p>
          <a:p>
            <a:r>
              <a:rPr lang="en-US" sz="1200" dirty="0"/>
              <a:t>Both Organization A and Organization B are manufacturing firms, but each company emphasizes a different dimension that has shaped organizational culture.</a:t>
            </a:r>
          </a:p>
          <a:p>
            <a:endParaRPr lang="en-US" sz="1200" b="0" kern="1200" dirty="0">
              <a:solidFill>
                <a:schemeClr val="tx1"/>
              </a:solidFill>
              <a:effectLst/>
              <a:latin typeface="+mn-lt"/>
              <a:ea typeface="+mn-ea"/>
              <a:cs typeface="+mn-cs"/>
            </a:endParaRPr>
          </a:p>
          <a:p>
            <a:r>
              <a:rPr lang="en-US" sz="1200" b="0" kern="1200" dirty="0">
                <a:solidFill>
                  <a:schemeClr val="tx1"/>
                </a:solidFill>
                <a:effectLst/>
                <a:latin typeface="+mn-lt"/>
                <a:ea typeface="+mn-ea"/>
                <a:cs typeface="+mn-cs"/>
              </a:rPr>
              <a:t>Long Description:</a:t>
            </a:r>
          </a:p>
          <a:p>
            <a:r>
              <a:rPr lang="en-US" sz="1200" kern="1200" dirty="0">
                <a:solidFill>
                  <a:schemeClr val="tx1"/>
                </a:solidFill>
                <a:effectLst/>
                <a:latin typeface="+mn-lt"/>
                <a:ea typeface="+mn-ea"/>
                <a:cs typeface="+mn-cs"/>
              </a:rPr>
              <a:t>The chart shows three icons as follows.</a:t>
            </a:r>
            <a:endParaRPr lang="en-IN"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A stack of documents labeled “Rules”</a:t>
            </a:r>
            <a:endParaRPr lang="en-IN"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A tree diagram</a:t>
            </a:r>
            <a:endParaRPr lang="en-IN"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A single stick figure</a:t>
            </a:r>
            <a:endParaRPr lang="en-IN"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Long Description:</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chart shows three icons as follows.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light bulb</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pentagon shape with rectangles at its vertices; two-sided arrows connect each box with the others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Three stick figures</a:t>
            </a:r>
          </a:p>
          <a:p>
            <a:pPr marL="171450" lvl="0" indent="-171450">
              <a:buFont typeface="Arial" panose="020B0604020202020204" pitchFamily="34" charset="0"/>
              <a:buChar char="•"/>
            </a:pP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20</a:t>
            </a:fld>
            <a:endParaRPr lang="en-US" dirty="0"/>
          </a:p>
        </p:txBody>
      </p:sp>
    </p:spTree>
    <p:extLst>
      <p:ext uri="{BB962C8B-B14F-4D97-AF65-F5344CB8AC3E}">
        <p14:creationId xmlns:p14="http://schemas.microsoft.com/office/powerpoint/2010/main" val="417527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Strong cultures have a greater influence on employees than weaker cultures. (Exhibit 3-6 contrasts strong and weak cultures.)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more employees accept the organization’s key values and the greater their commitment to those values, the stronger the culture. Most organizations have moderate to strong cultures; that is, there is relatively high agreement on what’s important, what defines “good” employee behavior, what it takes to get ahead, and so forth. The stronger a culture becomes, the more it affects the way managers plan, organize, lead, and control. </a:t>
            </a:r>
          </a:p>
          <a:p>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21</a:t>
            </a:fld>
            <a:endParaRPr lang="en-US" dirty="0"/>
          </a:p>
        </p:txBody>
      </p:sp>
    </p:spTree>
    <p:extLst>
      <p:ext uri="{BB962C8B-B14F-4D97-AF65-F5344CB8AC3E}">
        <p14:creationId xmlns:p14="http://schemas.microsoft.com/office/powerpoint/2010/main" val="190140964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Why is having a strong culture important? For one thing, in organizations with strong cultures, employees are more loyal than employees in organizations with weak cultures.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Research also suggests that strong cultures are associated with high organizational performance. However, the drawback is that a strong culture also might prevent employees from trying new approaches, especially when conditions change rapidly. </a:t>
            </a:r>
            <a:endParaRPr lang="en-US" dirty="0"/>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22</a:t>
            </a:fld>
            <a:endParaRPr lang="en-US" dirty="0"/>
          </a:p>
        </p:txBody>
      </p:sp>
    </p:spTree>
    <p:extLst>
      <p:ext uri="{BB962C8B-B14F-4D97-AF65-F5344CB8AC3E}">
        <p14:creationId xmlns:p14="http://schemas.microsoft.com/office/powerpoint/2010/main" val="204349664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Company founders are not constrained by previous customs or approaches and can establish the early culture by articulating a vision of what they want the organization to be. Also, the small size of most new organizations makes it easier to instill that vision with all organizational members.</a:t>
            </a:r>
          </a:p>
          <a:p>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Once the culture is in place, however, certain organizational practices help maintain it. For instance, during the employee selection process, managers typically judge job candidates not only on the job requirements, but also on how well they might fit</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into the organization.</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At the same time, job candidates find out information about the organization and determine whether they are comfortable with what they see.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Through what they say and how they behave, top managers establish norms that filter down through the organization and can have a positive effect on employees’ behaviors. For instance, Gravity CEO, Dan Price, raised the minimum wage at his firm to $70,000 annually and has cut his million-dollar salary to fund those pay increases. Since making this decision, Gravity’s financial performance has soared.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However, as we’ve seen in numerous corporate ethics scandals, the actions of top managers also can lead to undesirable outcomes. </a:t>
            </a:r>
            <a:endParaRPr lang="en-US" dirty="0"/>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23</a:t>
            </a:fld>
            <a:endParaRPr lang="en-US" dirty="0"/>
          </a:p>
        </p:txBody>
      </p:sp>
    </p:spTree>
    <p:extLst>
      <p:ext uri="{BB962C8B-B14F-4D97-AF65-F5344CB8AC3E}">
        <p14:creationId xmlns:p14="http://schemas.microsoft.com/office/powerpoint/2010/main" val="24839081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Exhibit 3.7 illustrates how an organization’s culture is established and maintained.</a:t>
            </a:r>
          </a:p>
          <a:p>
            <a:endParaRPr lang="en-US" sz="1200" b="0" kern="1200" dirty="0">
              <a:solidFill>
                <a:schemeClr val="tx1"/>
              </a:solidFill>
              <a:effectLst/>
              <a:latin typeface="+mn-lt"/>
              <a:ea typeface="+mn-ea"/>
              <a:cs typeface="+mn-cs"/>
            </a:endParaRPr>
          </a:p>
          <a:p>
            <a:r>
              <a:rPr lang="en-US" sz="1200" b="0" kern="1200" dirty="0">
                <a:solidFill>
                  <a:schemeClr val="tx1"/>
                </a:solidFill>
                <a:effectLst/>
                <a:latin typeface="+mn-lt"/>
                <a:ea typeface="+mn-ea"/>
                <a:cs typeface="+mn-cs"/>
              </a:rPr>
              <a:t>Long Description:</a:t>
            </a:r>
          </a:p>
          <a:p>
            <a:r>
              <a:rPr lang="en-US" sz="1200" kern="1200" dirty="0">
                <a:solidFill>
                  <a:schemeClr val="tx1"/>
                </a:solidFill>
                <a:effectLst/>
                <a:latin typeface="+mn-lt"/>
                <a:ea typeface="+mn-ea"/>
                <a:cs typeface="+mn-cs"/>
              </a:rPr>
              <a:t>The process map shows the following.</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“Philosophy of Organization’s Culture” pointing to “Selection Criteria”</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“Selection Criteria” pointing to “Top Management” and “Socialization”</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“Top Management” pointing to “Socialization”</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“Top Management” and “Socialization” pointing to “Organization’s Culture”</a:t>
            </a:r>
          </a:p>
        </p:txBody>
      </p:sp>
      <p:sp>
        <p:nvSpPr>
          <p:cNvPr id="4" name="Slide Number Placeholder 3"/>
          <p:cNvSpPr>
            <a:spLocks noGrp="1"/>
          </p:cNvSpPr>
          <p:nvPr>
            <p:ph type="sldNum" sz="quarter" idx="10"/>
          </p:nvPr>
        </p:nvSpPr>
        <p:spPr/>
        <p:txBody>
          <a:bodyPr/>
          <a:lstStyle/>
          <a:p>
            <a:fld id="{A73D6722-9B4D-4E29-B226-C325925A8118}" type="slidenum">
              <a:rPr lang="en-US" smtClean="0"/>
              <a:pPr/>
              <a:t>24</a:t>
            </a:fld>
            <a:endParaRPr lang="en-US" dirty="0"/>
          </a:p>
        </p:txBody>
      </p:sp>
    </p:spTree>
    <p:extLst>
      <p:ext uri="{BB962C8B-B14F-4D97-AF65-F5344CB8AC3E}">
        <p14:creationId xmlns:p14="http://schemas.microsoft.com/office/powerpoint/2010/main" val="116413291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Organizational “stories” typically contain a narrative of significant events or people, including such things as the organization’s founders, rule breaking, reactions to past mistakes, and so forth. To help employees learn the culture, organizational stories anchor the present in the past, provide explanations and legitimacy for current practices, exemplify what is important to the organization, and provide compelling pictures of an organization’s goals.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Corporate rituals are repetitive sequences of activities that express and reinforce the important values and goals of the organization. One of the best-known corporate rituals is Mary Kay Cosmetics’ annual awards ceremony for its sales representatives.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layout of an organization’s facilities, how employees dress, the types of automobiles provided to top executives, and the availability of corporate aircraft are examples of material symbols. Others include the size of offices, the elegance of furnishings, executive “perks” (extra benefits provided to managers such as health club memberships, use of company-owned facilities, and so forth), employee fitness centers or on-site dining facilities, and reserved parking spaces for certain employees.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Many organizations and units within organizations use language as a way to identify and unite members of a culture. Over time, organizations often develop unique terms to describe equipment, key personnel, suppliers, customers, processes, or products related to its business. New employees are frequently overwhelmed with acronyms and jargon that, after a short period of time, become a natural part of their language. Once learned, this language acts as a common denominator that bonds members. </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25</a:t>
            </a:fld>
            <a:endParaRPr lang="en-US" dirty="0"/>
          </a:p>
        </p:txBody>
      </p:sp>
    </p:spTree>
    <p:extLst>
      <p:ext uri="{BB962C8B-B14F-4D97-AF65-F5344CB8AC3E}">
        <p14:creationId xmlns:p14="http://schemas.microsoft.com/office/powerpoint/2010/main" val="145263633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Such constraints are rarely explicit. They’re not written down. It’s unlikely they’ll even be spoken. But they’re there, and all managers quickly learn what to do and not do in their organization. </a:t>
            </a:r>
          </a:p>
          <a:p>
            <a:endParaRPr lang="en-US" sz="12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link between values such as these and managerial behavior is fairly straightforward. Take, for example, a so-called “ready-aim-fire” culture. In such an organization, managers will study and analyze proposed projects endlessly before committing to them. However, in a “ready-</a:t>
            </a:r>
            <a:r>
              <a:rPr lang="en-US" sz="1200" i="1" kern="1200" dirty="0">
                <a:solidFill>
                  <a:schemeClr val="tx1"/>
                </a:solidFill>
                <a:effectLst/>
                <a:latin typeface="+mn-lt"/>
                <a:ea typeface="+mn-ea"/>
                <a:cs typeface="+mn-cs"/>
              </a:rPr>
              <a:t> re</a:t>
            </a:r>
            <a:r>
              <a:rPr lang="en-US" sz="1200" kern="1200" dirty="0">
                <a:solidFill>
                  <a:schemeClr val="tx1"/>
                </a:solidFill>
                <a:effectLst/>
                <a:latin typeface="+mn-lt"/>
                <a:ea typeface="+mn-ea"/>
                <a:cs typeface="+mn-cs"/>
              </a:rPr>
              <a:t>-aim” culture, managers take action and then analyze what has been done. </a:t>
            </a:r>
            <a:endParaRPr lang="en-US" dirty="0"/>
          </a:p>
          <a:p>
            <a:endParaRPr lang="en-US" sz="1200"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26</a:t>
            </a:fld>
            <a:endParaRPr lang="en-US" dirty="0"/>
          </a:p>
        </p:txBody>
      </p:sp>
    </p:spTree>
    <p:extLst>
      <p:ext uri="{BB962C8B-B14F-4D97-AF65-F5344CB8AC3E}">
        <p14:creationId xmlns:p14="http://schemas.microsoft.com/office/powerpoint/2010/main" val="142620883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As shown in Exhibit 3.8, a manager’s decisions are influenced by the culture in which he or she operates. An organization’s culture, especially a strong one, influences and constrains the way managers plan, organize, lead, and control. </a:t>
            </a:r>
            <a:endParaRPr lang="en-US" dirty="0"/>
          </a:p>
          <a:p>
            <a:endParaRPr lang="en-US" sz="1200" b="0" kern="1200" dirty="0">
              <a:solidFill>
                <a:schemeClr val="tx1"/>
              </a:solidFill>
              <a:effectLst/>
              <a:latin typeface="+mn-lt"/>
              <a:ea typeface="+mn-ea"/>
              <a:cs typeface="+mn-cs"/>
            </a:endParaRPr>
          </a:p>
          <a:p>
            <a:r>
              <a:rPr lang="en-US" sz="1200" b="0" kern="1200" dirty="0">
                <a:solidFill>
                  <a:schemeClr val="tx1"/>
                </a:solidFill>
                <a:effectLst/>
                <a:latin typeface="+mn-lt"/>
                <a:ea typeface="+mn-ea"/>
                <a:cs typeface="+mn-cs"/>
              </a:rPr>
              <a:t>Long Description:</a:t>
            </a:r>
          </a:p>
          <a:p>
            <a:r>
              <a:rPr lang="en-US" sz="1200" kern="1200" dirty="0">
                <a:solidFill>
                  <a:schemeClr val="tx1"/>
                </a:solidFill>
                <a:effectLst/>
                <a:latin typeface="+mn-lt"/>
                <a:ea typeface="+mn-ea"/>
                <a:cs typeface="+mn-cs"/>
              </a:rPr>
              <a:t>The types and the decisions are as follows.</a:t>
            </a:r>
          </a:p>
          <a:p>
            <a:r>
              <a:rPr lang="en-US" sz="1200" b="1" kern="1200" dirty="0">
                <a:solidFill>
                  <a:schemeClr val="tx1"/>
                </a:solidFill>
                <a:effectLst/>
                <a:latin typeface="+mn-lt"/>
                <a:ea typeface="+mn-ea"/>
                <a:cs typeface="+mn-cs"/>
              </a:rPr>
              <a:t>Planning</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degree of risk that plans should contain</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Whether plans should be developed by individuals or teams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degree of environmental scanning in which management will engage</a:t>
            </a:r>
          </a:p>
          <a:p>
            <a:r>
              <a:rPr lang="en-US" sz="1200" b="1" kern="1200" dirty="0">
                <a:solidFill>
                  <a:schemeClr val="tx1"/>
                </a:solidFill>
                <a:effectLst/>
                <a:latin typeface="+mn-lt"/>
                <a:ea typeface="+mn-ea"/>
                <a:cs typeface="+mn-cs"/>
              </a:rPr>
              <a:t>Leading</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degree to which managers are concerned with increasing employee job satisfaction</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leadership styles are appropriate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Whether all disagreements-even constructive ones- should be eliminated</a:t>
            </a:r>
          </a:p>
          <a:p>
            <a:r>
              <a:rPr lang="en-US" sz="1200" b="1" kern="1200" dirty="0">
                <a:solidFill>
                  <a:schemeClr val="tx1"/>
                </a:solidFill>
                <a:effectLst/>
                <a:latin typeface="+mn-lt"/>
                <a:ea typeface="+mn-ea"/>
                <a:cs typeface="+mn-cs"/>
              </a:rPr>
              <a:t>Organizing</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How much autonomy should be designed into employees’ jobs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Whether tasks should be done by individuals or in teams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degree to which department managers interact with each other</a:t>
            </a:r>
          </a:p>
          <a:p>
            <a:r>
              <a:rPr lang="en-US" sz="1200" b="1" kern="1200" dirty="0">
                <a:solidFill>
                  <a:schemeClr val="tx1"/>
                </a:solidFill>
                <a:effectLst/>
                <a:latin typeface="+mn-lt"/>
                <a:ea typeface="+mn-ea"/>
                <a:cs typeface="+mn-cs"/>
              </a:rPr>
              <a:t>Controlling</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Whether to impose external controls or to allow employees to control their own actions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criteria should be emphasized in employee performance evaluations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repercussions will occur from exceeding one’s budget</a:t>
            </a:r>
            <a:endParaRPr lang="en-US" b="0"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27</a:t>
            </a:fld>
            <a:endParaRPr lang="en-US" dirty="0"/>
          </a:p>
        </p:txBody>
      </p:sp>
    </p:spTree>
    <p:extLst>
      <p:ext uri="{BB962C8B-B14F-4D97-AF65-F5344CB8AC3E}">
        <p14:creationId xmlns:p14="http://schemas.microsoft.com/office/powerpoint/2010/main" val="135142102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a:cs typeface="Arial" charset="0"/>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28</a:t>
            </a:fld>
            <a:endParaRPr lang="en-US" dirty="0"/>
          </a:p>
        </p:txBody>
      </p:sp>
    </p:spTree>
    <p:extLst>
      <p:ext uri="{BB962C8B-B14F-4D97-AF65-F5344CB8AC3E}">
        <p14:creationId xmlns:p14="http://schemas.microsoft.com/office/powerpoint/2010/main" val="69910689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a:cs typeface="Arial" charset="0"/>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29</a:t>
            </a:fld>
            <a:endParaRPr lang="en-US" dirty="0"/>
          </a:p>
        </p:txBody>
      </p:sp>
    </p:spTree>
    <p:extLst>
      <p:ext uri="{BB962C8B-B14F-4D97-AF65-F5344CB8AC3E}">
        <p14:creationId xmlns:p14="http://schemas.microsoft.com/office/powerpoint/2010/main" val="14016907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How much difference </a:t>
            </a:r>
            <a:r>
              <a:rPr lang="en-US" sz="1200" i="0" kern="1200" dirty="0">
                <a:solidFill>
                  <a:schemeClr val="tx1"/>
                </a:solidFill>
                <a:effectLst/>
                <a:latin typeface="+mn-lt"/>
                <a:ea typeface="+mn-ea"/>
                <a:cs typeface="+mn-cs"/>
              </a:rPr>
              <a:t>does</a:t>
            </a:r>
            <a:r>
              <a:rPr lang="en-US" sz="1200" i="1"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a manager make in how an organization performs? The dominant view in management theory and society in general is that managers are directly responsible for an organization’s success or failure. We call this perspective the </a:t>
            </a:r>
            <a:r>
              <a:rPr lang="en-US" sz="1200" b="1" kern="1200" dirty="0">
                <a:solidFill>
                  <a:schemeClr val="tx1"/>
                </a:solidFill>
                <a:effectLst/>
                <a:latin typeface="+mn-lt"/>
                <a:ea typeface="+mn-ea"/>
                <a:cs typeface="+mn-cs"/>
              </a:rPr>
              <a:t>omnipotent view of management</a:t>
            </a:r>
            <a:r>
              <a:rPr lang="en-US" sz="1200" kern="1200" dirty="0">
                <a:solidFill>
                  <a:schemeClr val="tx1"/>
                </a:solidFill>
                <a:effectLst/>
                <a:latin typeface="+mn-lt"/>
                <a:ea typeface="+mn-ea"/>
                <a:cs typeface="+mn-cs"/>
              </a:rPr>
              <a:t>. In contrast, others have argued that much of an organization’s success or failure is due to external forces outside managers’ control. This perspective is called the </a:t>
            </a:r>
            <a:r>
              <a:rPr lang="en-US" sz="1200" b="1" kern="1200" dirty="0">
                <a:solidFill>
                  <a:schemeClr val="tx1"/>
                </a:solidFill>
                <a:effectLst/>
                <a:latin typeface="+mn-lt"/>
                <a:ea typeface="+mn-ea"/>
                <a:cs typeface="+mn-cs"/>
              </a:rPr>
              <a:t>symbolic view of management</a:t>
            </a:r>
            <a:r>
              <a:rPr lang="en-US" sz="1200" kern="1200" dirty="0">
                <a:solidFill>
                  <a:schemeClr val="tx1"/>
                </a:solidFill>
                <a:effectLst/>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a:t>
            </a:fld>
            <a:endParaRPr lang="en-US" dirty="0"/>
          </a:p>
        </p:txBody>
      </p:sp>
    </p:spTree>
    <p:extLst>
      <p:ext uri="{BB962C8B-B14F-4D97-AF65-F5344CB8AC3E}">
        <p14:creationId xmlns:p14="http://schemas.microsoft.com/office/powerpoint/2010/main" val="145525660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a:cs typeface="Arial" charset="0"/>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30</a:t>
            </a:fld>
            <a:endParaRPr lang="en-US" dirty="0"/>
          </a:p>
        </p:txBody>
      </p:sp>
    </p:spTree>
    <p:extLst>
      <p:ext uri="{BB962C8B-B14F-4D97-AF65-F5344CB8AC3E}">
        <p14:creationId xmlns:p14="http://schemas.microsoft.com/office/powerpoint/2010/main" val="20279230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In reality, managers are neither all-powerful nor helpless. But their decisions and actions are constrained. As you can see in Exhibit 3-1, external constraints come from the organization’s environment and internal constraints come from the organization’s culture.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4</a:t>
            </a:fld>
            <a:endParaRPr lang="en-US" dirty="0"/>
          </a:p>
        </p:txBody>
      </p:sp>
    </p:spTree>
    <p:extLst>
      <p:ext uri="{BB962C8B-B14F-4D97-AF65-F5344CB8AC3E}">
        <p14:creationId xmlns:p14="http://schemas.microsoft.com/office/powerpoint/2010/main" val="6020369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5</a:t>
            </a:fld>
            <a:endParaRPr lang="en-US" dirty="0"/>
          </a:p>
        </p:txBody>
      </p:sp>
    </p:spTree>
    <p:extLst>
      <p:ext uri="{BB962C8B-B14F-4D97-AF65-F5344CB8AC3E}">
        <p14:creationId xmlns:p14="http://schemas.microsoft.com/office/powerpoint/2010/main" val="625792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Organizations do not operate in a vacuum. Hundreds of external factors can impact the organization in varying degrees. Part of a manager’s job is to identify the key factors and determine how to respond to those factors, if at all. </a:t>
            </a:r>
          </a:p>
        </p:txBody>
      </p:sp>
      <p:sp>
        <p:nvSpPr>
          <p:cNvPr id="4" name="Slide Number Placeholder 3"/>
          <p:cNvSpPr>
            <a:spLocks noGrp="1"/>
          </p:cNvSpPr>
          <p:nvPr>
            <p:ph type="sldNum" sz="quarter" idx="5"/>
          </p:nvPr>
        </p:nvSpPr>
        <p:spPr/>
        <p:txBody>
          <a:bodyPr/>
          <a:lstStyle/>
          <a:p>
            <a:fld id="{A73D6722-9B4D-4E29-B226-C325925A8118}" type="slidenum">
              <a:rPr lang="en-US" smtClean="0"/>
              <a:pPr/>
              <a:t>6</a:t>
            </a:fld>
            <a:endParaRPr lang="en-US" dirty="0"/>
          </a:p>
        </p:txBody>
      </p:sp>
    </p:spTree>
    <p:extLst>
      <p:ext uri="{BB962C8B-B14F-4D97-AF65-F5344CB8AC3E}">
        <p14:creationId xmlns:p14="http://schemas.microsoft.com/office/powerpoint/2010/main" val="29798775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Each cell identifies the key characteristics of that environment. For example, Cell 1 shows a stable environment with a low degree of complexity. Managers operating in this environment will not be faced with the same challenges as managers of organizations that fit into other cells. </a:t>
            </a:r>
          </a:p>
          <a:p>
            <a:endParaRPr lang="en-US" sz="1200" b="0" kern="1200" dirty="0">
              <a:solidFill>
                <a:schemeClr val="tx1"/>
              </a:solidFill>
              <a:effectLst/>
              <a:latin typeface="+mn-lt"/>
              <a:ea typeface="+mn-ea"/>
              <a:cs typeface="+mn-cs"/>
            </a:endParaRPr>
          </a:p>
          <a:p>
            <a:r>
              <a:rPr lang="en-US" sz="1200" b="0" kern="1200" dirty="0">
                <a:solidFill>
                  <a:schemeClr val="tx1"/>
                </a:solidFill>
                <a:effectLst/>
                <a:latin typeface="+mn-lt"/>
                <a:ea typeface="+mn-ea"/>
                <a:cs typeface="+mn-cs"/>
              </a:rPr>
              <a:t>Long Description:</a:t>
            </a:r>
          </a:p>
          <a:p>
            <a:r>
              <a:rPr lang="en-US" sz="1200" kern="1200" dirty="0">
                <a:solidFill>
                  <a:schemeClr val="tx1"/>
                </a:solidFill>
                <a:effectLst/>
                <a:latin typeface="+mn-lt"/>
                <a:ea typeface="+mn-ea"/>
                <a:cs typeface="+mn-cs"/>
              </a:rPr>
              <a:t>The matrix is made of two dimensions, “Degree of Change” and “Degree of Complexity.” The values of each dimension are as follows.</a:t>
            </a:r>
          </a:p>
          <a:p>
            <a:r>
              <a:rPr lang="en-US" sz="1200" kern="1200" dirty="0">
                <a:solidFill>
                  <a:schemeClr val="tx1"/>
                </a:solidFill>
                <a:effectLst/>
                <a:latin typeface="+mn-lt"/>
                <a:ea typeface="+mn-ea"/>
                <a:cs typeface="+mn-cs"/>
              </a:rPr>
              <a:t>Degree of Change: Stable, Dynamic</a:t>
            </a:r>
          </a:p>
          <a:p>
            <a:r>
              <a:rPr lang="en-US" sz="1200" kern="1200" dirty="0">
                <a:solidFill>
                  <a:schemeClr val="tx1"/>
                </a:solidFill>
                <a:effectLst/>
                <a:latin typeface="+mn-lt"/>
                <a:ea typeface="+mn-ea"/>
                <a:cs typeface="+mn-cs"/>
              </a:rPr>
              <a:t>Degree of Complexity: Simple, Complex</a:t>
            </a:r>
          </a:p>
          <a:p>
            <a:r>
              <a:rPr lang="en-US" sz="1200" kern="1200" dirty="0">
                <a:solidFill>
                  <a:schemeClr val="tx1"/>
                </a:solidFill>
                <a:effectLst/>
                <a:latin typeface="+mn-lt"/>
                <a:ea typeface="+mn-ea"/>
                <a:cs typeface="+mn-cs"/>
              </a:rPr>
              <a:t>The matrix cell values for the combination of dimensional values are as follows.</a:t>
            </a:r>
          </a:p>
          <a:p>
            <a:r>
              <a:rPr lang="en-US" sz="1200" kern="1200" dirty="0">
                <a:solidFill>
                  <a:schemeClr val="tx1"/>
                </a:solidFill>
                <a:effectLst/>
                <a:latin typeface="+mn-lt"/>
                <a:ea typeface="+mn-ea"/>
                <a:cs typeface="+mn-cs"/>
              </a:rPr>
              <a:t>Cell 1: Simple; Stable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Stable and predictable environment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Few components in environment</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Components are somewhat similar and remain basically the same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Minimal need for sophisticated knowledge of components</a:t>
            </a:r>
          </a:p>
          <a:p>
            <a:r>
              <a:rPr lang="en-US" sz="1200" kern="1200" dirty="0">
                <a:solidFill>
                  <a:schemeClr val="tx1"/>
                </a:solidFill>
                <a:effectLst/>
                <a:latin typeface="+mn-lt"/>
                <a:ea typeface="+mn-ea"/>
                <a:cs typeface="+mn-cs"/>
              </a:rPr>
              <a:t>Cell 2: Simple; Dynamic</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Dynamic and unpredictable environment</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Few components in environment</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Components are somewhat similar but are continually changing</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Minimal need for sophisticated knowledge of components</a:t>
            </a:r>
          </a:p>
          <a:p>
            <a:r>
              <a:rPr lang="en-US" sz="1200" kern="1200" dirty="0">
                <a:solidFill>
                  <a:schemeClr val="tx1"/>
                </a:solidFill>
                <a:effectLst/>
                <a:latin typeface="+mn-lt"/>
                <a:ea typeface="+mn-ea"/>
                <a:cs typeface="+mn-cs"/>
              </a:rPr>
              <a:t>Cell 3: Complex; Stable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Stable and predictable environment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Many components in environment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Components are not similar to one another and remain basically all the same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High need for sophisticated knowledge of components</a:t>
            </a:r>
          </a:p>
          <a:p>
            <a:r>
              <a:rPr lang="en-US" sz="1200" kern="1200" dirty="0">
                <a:solidFill>
                  <a:schemeClr val="tx1"/>
                </a:solidFill>
                <a:effectLst/>
                <a:latin typeface="+mn-lt"/>
                <a:ea typeface="+mn-ea"/>
                <a:cs typeface="+mn-cs"/>
              </a:rPr>
              <a:t>Cell 4: Complex; Dynamic</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Dynamic and unpredictable environment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Many components in the environment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Components are not similar to one another and are continually changing</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High need for sophisticated knowledge of components.</a:t>
            </a:r>
          </a:p>
        </p:txBody>
      </p:sp>
      <p:sp>
        <p:nvSpPr>
          <p:cNvPr id="4" name="Slide Number Placeholder 3"/>
          <p:cNvSpPr>
            <a:spLocks noGrp="1"/>
          </p:cNvSpPr>
          <p:nvPr>
            <p:ph type="sldNum" sz="quarter" idx="5"/>
          </p:nvPr>
        </p:nvSpPr>
        <p:spPr/>
        <p:txBody>
          <a:bodyPr/>
          <a:lstStyle/>
          <a:p>
            <a:fld id="{A73D6722-9B4D-4E29-B226-C325925A8118}" type="slidenum">
              <a:rPr lang="en-US" smtClean="0"/>
              <a:pPr/>
              <a:t>7</a:t>
            </a:fld>
            <a:endParaRPr lang="en-US" dirty="0"/>
          </a:p>
        </p:txBody>
      </p:sp>
    </p:spTree>
    <p:extLst>
      <p:ext uri="{BB962C8B-B14F-4D97-AF65-F5344CB8AC3E}">
        <p14:creationId xmlns:p14="http://schemas.microsoft.com/office/powerpoint/2010/main" val="27311334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first dimension of uncertainty is the degree of change. If the components in an organization’s environment change frequently, it’s a </a:t>
            </a:r>
            <a:r>
              <a:rPr lang="en-US" sz="1200" i="1" kern="1200" dirty="0">
                <a:solidFill>
                  <a:schemeClr val="tx1"/>
                </a:solidFill>
                <a:effectLst/>
                <a:latin typeface="+mn-lt"/>
                <a:ea typeface="+mn-ea"/>
                <a:cs typeface="+mn-cs"/>
              </a:rPr>
              <a:t>dynamic </a:t>
            </a:r>
            <a:r>
              <a:rPr lang="en-US" sz="1200" kern="1200" dirty="0">
                <a:solidFill>
                  <a:schemeClr val="tx1"/>
                </a:solidFill>
                <a:effectLst/>
                <a:latin typeface="+mn-lt"/>
                <a:ea typeface="+mn-ea"/>
                <a:cs typeface="+mn-cs"/>
              </a:rPr>
              <a:t>environment. If change is minimal, it’s a </a:t>
            </a:r>
            <a:r>
              <a:rPr lang="en-US" sz="1200" i="1" kern="1200" dirty="0">
                <a:solidFill>
                  <a:schemeClr val="tx1"/>
                </a:solidFill>
                <a:effectLst/>
                <a:latin typeface="+mn-lt"/>
                <a:ea typeface="+mn-ea"/>
                <a:cs typeface="+mn-cs"/>
              </a:rPr>
              <a:t>stable </a:t>
            </a:r>
            <a:r>
              <a:rPr lang="en-US" sz="1200" kern="1200" dirty="0">
                <a:solidFill>
                  <a:schemeClr val="tx1"/>
                </a:solidFill>
                <a:effectLst/>
                <a:latin typeface="+mn-lt"/>
                <a:ea typeface="+mn-ea"/>
                <a:cs typeface="+mn-cs"/>
              </a:rPr>
              <a:t>one. A stable environment might be one with no new competitors, few technological breakthroughs by current competitors, little activity by pressure groups to influence the organization, and so forth. When we talk about degree of change, we mean change that’s unpredictable. If change can be accurately anticipated, it’s not an uncertainty for managers. </a:t>
            </a:r>
          </a:p>
          <a:p>
            <a:endParaRPr lang="en-US" dirty="0"/>
          </a:p>
          <a:p>
            <a:r>
              <a:rPr lang="en-US" dirty="0"/>
              <a:t>The text uses the example of Zippo Manufacturing (known for making lighters) operating in a stable environment. The example used for a dynamic environment is the recorded music industry where almost constant change in formats creates uncertainty. </a:t>
            </a:r>
          </a:p>
        </p:txBody>
      </p:sp>
      <p:sp>
        <p:nvSpPr>
          <p:cNvPr id="4" name="Slide Number Placeholder 3"/>
          <p:cNvSpPr>
            <a:spLocks noGrp="1"/>
          </p:cNvSpPr>
          <p:nvPr>
            <p:ph type="sldNum" sz="quarter" idx="5"/>
          </p:nvPr>
        </p:nvSpPr>
        <p:spPr/>
        <p:txBody>
          <a:bodyPr/>
          <a:lstStyle/>
          <a:p>
            <a:fld id="{A73D6722-9B4D-4E29-B226-C325925A8118}" type="slidenum">
              <a:rPr lang="en-US" smtClean="0"/>
              <a:pPr/>
              <a:t>8</a:t>
            </a:fld>
            <a:endParaRPr lang="en-US" dirty="0"/>
          </a:p>
        </p:txBody>
      </p:sp>
    </p:spTree>
    <p:extLst>
      <p:ext uri="{BB962C8B-B14F-4D97-AF65-F5344CB8AC3E}">
        <p14:creationId xmlns:p14="http://schemas.microsoft.com/office/powerpoint/2010/main" val="8762848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other dimension of uncertainty describes the degree of </a:t>
            </a:r>
            <a:r>
              <a:rPr lang="en-US" sz="1200" b="1" kern="1200" dirty="0">
                <a:solidFill>
                  <a:schemeClr val="tx1"/>
                </a:solidFill>
                <a:effectLst/>
                <a:latin typeface="+mn-lt"/>
                <a:ea typeface="+mn-ea"/>
                <a:cs typeface="+mn-cs"/>
              </a:rPr>
              <a:t>environmental complexity</a:t>
            </a:r>
            <a:r>
              <a:rPr lang="en-US" sz="1200" kern="1200" dirty="0">
                <a:solidFill>
                  <a:schemeClr val="tx1"/>
                </a:solidFill>
                <a:effectLst/>
                <a:latin typeface="+mn-lt"/>
                <a:ea typeface="+mn-ea"/>
                <a:cs typeface="+mn-cs"/>
              </a:rPr>
              <a:t>, which looks at the number of components in an organization’s environment and the extent of the knowledge that the organization has about those</a:t>
            </a:r>
            <a:r>
              <a:rPr lang="en-US" sz="1200" kern="1200" baseline="0" dirty="0">
                <a:solidFill>
                  <a:schemeClr val="tx1"/>
                </a:solidFill>
                <a:effectLst/>
                <a:latin typeface="+mn-lt"/>
                <a:ea typeface="+mn-ea"/>
                <a:cs typeface="+mn-cs"/>
              </a:rPr>
              <a:t> c</a:t>
            </a:r>
            <a:r>
              <a:rPr lang="en-US" sz="1200" kern="1200" dirty="0">
                <a:solidFill>
                  <a:schemeClr val="tx1"/>
                </a:solidFill>
                <a:effectLst/>
                <a:latin typeface="+mn-lt"/>
                <a:ea typeface="+mn-ea"/>
                <a:cs typeface="+mn-cs"/>
              </a:rPr>
              <a:t>omponents. An organization with fewer competitors, customers, suppliers, government agencies, and so forth faces a less complex and uncertain environment. Complexity is also measured in terms of the knowledge an organization needs about its environment. </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 firm with few competitors, customers, suppliers, etc. has much less environmental complexity than a firm operating in an environment with numerous competitors, several government regulators, and dozens of potential suppliers.  </a:t>
            </a:r>
          </a:p>
          <a:p>
            <a:endParaRPr lang="en-US" dirty="0"/>
          </a:p>
        </p:txBody>
      </p:sp>
      <p:sp>
        <p:nvSpPr>
          <p:cNvPr id="4" name="Slide Number Placeholder 3"/>
          <p:cNvSpPr>
            <a:spLocks noGrp="1"/>
          </p:cNvSpPr>
          <p:nvPr>
            <p:ph type="sldNum" sz="quarter" idx="5"/>
          </p:nvPr>
        </p:nvSpPr>
        <p:spPr/>
        <p:txBody>
          <a:bodyPr/>
          <a:lstStyle/>
          <a:p>
            <a:fld id="{A73D6722-9B4D-4E29-B226-C325925A8118}" type="slidenum">
              <a:rPr lang="en-US" smtClean="0"/>
              <a:pPr/>
              <a:t>9</a:t>
            </a:fld>
            <a:endParaRPr lang="en-US" dirty="0"/>
          </a:p>
        </p:txBody>
      </p:sp>
    </p:spTree>
    <p:extLst>
      <p:ext uri="{BB962C8B-B14F-4D97-AF65-F5344CB8AC3E}">
        <p14:creationId xmlns:p14="http://schemas.microsoft.com/office/powerpoint/2010/main" val="271748807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2" name="Footer Placeholder 4"/>
          <p:cNvSpPr>
            <a:spLocks noGrp="1"/>
          </p:cNvSpPr>
          <p:nvPr>
            <p:ph type="ftr" sz="quarter" idx="11"/>
          </p:nvPr>
        </p:nvSpPr>
        <p:spPr>
          <a:xfrm>
            <a:off x="93969" y="6172200"/>
            <a:ext cx="8595360" cy="235463"/>
          </a:xfrm>
        </p:spPr>
        <p:txBody>
          <a:bodyPr/>
          <a:lstStyle/>
          <a:p>
            <a:r>
              <a:rPr lang="en-US" dirty="0"/>
              <a:t>Copyright © 2018 Pearson Education, Inc.</a:t>
            </a:r>
          </a:p>
        </p:txBody>
      </p:sp>
      <p:sp>
        <p:nvSpPr>
          <p:cNvPr id="4" name="Date Placeholder 3"/>
          <p:cNvSpPr>
            <a:spLocks noGrp="1"/>
          </p:cNvSpPr>
          <p:nvPr>
            <p:ph type="dt" sz="half" idx="10"/>
          </p:nvPr>
        </p:nvSpPr>
        <p:spPr/>
        <p:txBody>
          <a:bodyPr/>
          <a:lstStyle/>
          <a:p>
            <a:fld id="{BDF791E7-750C-8341-AAFB-569D9EBD860C}" type="datetime1">
              <a:rPr lang="en-US" smtClean="0"/>
              <a:pPr/>
              <a:t>5/21/2020</a:t>
            </a:fld>
            <a:endParaRPr lang="en-US" dirty="0"/>
          </a:p>
        </p:txBody>
      </p:sp>
      <p:pic>
        <p:nvPicPr>
          <p:cNvPr id="8" name="Picture 7"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9" name="TextBox 8"/>
          <p:cNvSpPr txBox="1"/>
          <p:nvPr userDrawn="1"/>
        </p:nvSpPr>
        <p:spPr>
          <a:xfrm>
            <a:off x="1600200" y="6382512"/>
            <a:ext cx="7162800" cy="276999"/>
          </a:xfrm>
          <a:prstGeom prst="rect">
            <a:avLst/>
          </a:prstGeom>
          <a:noFill/>
        </p:spPr>
        <p:txBody>
          <a:bodyPr wrap="square" rtlCol="0">
            <a:spAutoFit/>
          </a:bodyPr>
          <a:lstStyle/>
          <a:p>
            <a:pPr marL="0" indent="0" algn="r" defTabSz="914400" rtl="0" eaLnBrk="1" latinLnBrk="0" hangingPunct="1">
              <a:spcBef>
                <a:spcPts val="0"/>
              </a:spcBef>
              <a:buClrTx/>
              <a:buFont typeface="Arial" panose="020B0604020202020204" pitchFamily="34" charset="0"/>
              <a:buNone/>
              <a:defRPr/>
            </a:pPr>
            <a:r>
              <a:rPr lang="en-US" altLang="en-US" sz="1200" kern="1200" dirty="0">
                <a:solidFill>
                  <a:schemeClr val="tx1"/>
                </a:solidFill>
                <a:latin typeface="Verdana" pitchFamily="34" charset="0"/>
                <a:ea typeface="Verdana" pitchFamily="34" charset="0"/>
                <a:cs typeface="Verdana" pitchFamily="34" charset="0"/>
              </a:rPr>
              <a:t>Copyright © 2021 Pearson Education Ltd.</a:t>
            </a:r>
          </a:p>
        </p:txBody>
      </p:sp>
    </p:spTree>
    <p:extLst>
      <p:ext uri="{BB962C8B-B14F-4D97-AF65-F5344CB8AC3E}">
        <p14:creationId xmlns:p14="http://schemas.microsoft.com/office/powerpoint/2010/main" val="887980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8" name="Footer Placeholder 2"/>
          <p:cNvSpPr>
            <a:spLocks noGrp="1"/>
          </p:cNvSpPr>
          <p:nvPr>
            <p:ph type="ftr" sz="quarter" idx="11"/>
          </p:nvPr>
        </p:nvSpPr>
        <p:spPr>
          <a:xfrm>
            <a:off x="93969" y="6172200"/>
            <a:ext cx="8595360" cy="235463"/>
          </a:xfrm>
        </p:spPr>
        <p:txBody>
          <a:bodyPr/>
          <a:lstStyle/>
          <a:p>
            <a:r>
              <a:rPr lang="en-US" dirty="0"/>
              <a:t>Copyright © 2018 Pearson Education, Inc.</a:t>
            </a:r>
          </a:p>
        </p:txBody>
      </p:sp>
      <p:sp>
        <p:nvSpPr>
          <p:cNvPr id="2" name="Date Placeholder 1"/>
          <p:cNvSpPr>
            <a:spLocks noGrp="1"/>
          </p:cNvSpPr>
          <p:nvPr>
            <p:ph type="dt" sz="half" idx="10"/>
          </p:nvPr>
        </p:nvSpPr>
        <p:spPr/>
        <p:txBody>
          <a:bodyPr/>
          <a:lstStyle>
            <a:lvl1pPr>
              <a:defRPr>
                <a:solidFill>
                  <a:schemeClr val="tx1"/>
                </a:solidFill>
              </a:defRPr>
            </a:lvl1pPr>
          </a:lstStyle>
          <a:p>
            <a:fld id="{E1C2AD04-9B57-CD4E-ACCE-94DAA54D9932}" type="datetime1">
              <a:rPr lang="en-US" smtClean="0"/>
              <a:pPr/>
              <a:t>5/21/2020</a:t>
            </a:fld>
            <a:endParaRPr lang="en-US" dirty="0"/>
          </a:p>
        </p:txBody>
      </p:sp>
      <p:sp>
        <p:nvSpPr>
          <p:cNvPr id="10" name="TextBox 9"/>
          <p:cNvSpPr txBox="1"/>
          <p:nvPr userDrawn="1"/>
        </p:nvSpPr>
        <p:spPr>
          <a:xfrm>
            <a:off x="1600200" y="6382512"/>
            <a:ext cx="7162800" cy="276999"/>
          </a:xfrm>
          <a:prstGeom prst="rect">
            <a:avLst/>
          </a:prstGeom>
          <a:noFill/>
        </p:spPr>
        <p:txBody>
          <a:bodyPr wrap="square" rtlCol="0">
            <a:spAutoFit/>
          </a:bodyPr>
          <a:lstStyle/>
          <a:p>
            <a:pPr marL="0" indent="0" algn="r" defTabSz="914400" rtl="0" eaLnBrk="1" latinLnBrk="0" hangingPunct="1">
              <a:spcBef>
                <a:spcPts val="0"/>
              </a:spcBef>
              <a:buClrTx/>
              <a:buFont typeface="Arial" panose="020B0604020202020204" pitchFamily="34" charset="0"/>
              <a:buNone/>
              <a:defRPr/>
            </a:pPr>
            <a:r>
              <a:rPr lang="en-US" altLang="en-US" sz="1200" kern="1200" dirty="0">
                <a:solidFill>
                  <a:schemeClr val="tx1"/>
                </a:solidFill>
                <a:latin typeface="Verdana" pitchFamily="34" charset="0"/>
                <a:ea typeface="Verdana" pitchFamily="34" charset="0"/>
                <a:cs typeface="Verdana" pitchFamily="34" charset="0"/>
              </a:rPr>
              <a:t>Copyright © 2021 Pearson Education Ltd.</a:t>
            </a:r>
          </a:p>
        </p:txBody>
      </p:sp>
      <p:pic>
        <p:nvPicPr>
          <p:cNvPr id="7" name="Picture 6"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p14="http://schemas.microsoft.com/office/powerpoint/2010/main" val="37111366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userDrawn="1">
  <p:cSld name="1_Chapter Opener">
    <p:spTree>
      <p:nvGrpSpPr>
        <p:cNvPr id="1" name=""/>
        <p:cNvGrpSpPr/>
        <p:nvPr/>
      </p:nvGrpSpPr>
      <p:grpSpPr>
        <a:xfrm>
          <a:off x="0" y="0"/>
          <a:ext cx="0" cy="0"/>
          <a:chOff x="0" y="0"/>
          <a:chExt cx="0" cy="0"/>
        </a:xfrm>
      </p:grpSpPr>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4" name="Title 13"/>
          <p:cNvSpPr>
            <a:spLocks noGrp="1"/>
          </p:cNvSpPr>
          <p:nvPr>
            <p:ph type="title"/>
          </p:nvPr>
        </p:nvSpPr>
        <p:spPr>
          <a:xfrm>
            <a:off x="457200" y="215372"/>
            <a:ext cx="8229600" cy="621792"/>
          </a:xfrm>
        </p:spPr>
        <p:txBody>
          <a:bodyPr anchor="t" anchorCtr="0"/>
          <a:lstStyle/>
          <a:p>
            <a:r>
              <a:rPr lang="en-US" dirty="0"/>
              <a:t>Click to edit Master title style</a:t>
            </a:r>
          </a:p>
        </p:txBody>
      </p:sp>
      <p:sp>
        <p:nvSpPr>
          <p:cNvPr id="15" name="Date Placeholder 14"/>
          <p:cNvSpPr>
            <a:spLocks noGrp="1"/>
          </p:cNvSpPr>
          <p:nvPr>
            <p:ph type="dt" sz="half" idx="16"/>
          </p:nvPr>
        </p:nvSpPr>
        <p:spPr/>
        <p:txBody>
          <a:bodyPr/>
          <a:lstStyle/>
          <a:p>
            <a:fld id="{A9DF6EFB-3F44-496C-A842-1E0B3D3B975A}" type="datetimeFigureOut">
              <a:rPr lang="en-US" smtClean="0"/>
              <a:pPr/>
              <a:t>5/21/2020</a:t>
            </a:fld>
            <a:endParaRPr lang="en-US" dirty="0"/>
          </a:p>
        </p:txBody>
      </p:sp>
      <p:sp>
        <p:nvSpPr>
          <p:cNvPr id="18" name="Footer Placeholder 17"/>
          <p:cNvSpPr>
            <a:spLocks noGrp="1"/>
          </p:cNvSpPr>
          <p:nvPr>
            <p:ph type="ftr" sz="quarter" idx="18"/>
          </p:nvPr>
        </p:nvSpPr>
        <p:spPr/>
        <p:txBody>
          <a:bodyPr/>
          <a:lstStyle/>
          <a:p>
            <a:endParaRPr lang="en-US" dirty="0"/>
          </a:p>
        </p:txBody>
      </p:sp>
      <p:pic>
        <p:nvPicPr>
          <p:cNvPr id="11" name="Picture 10" descr="Pearson Logo"/>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7200" y="6376789"/>
            <a:ext cx="918000" cy="279915"/>
          </a:xfrm>
          <a:prstGeom prst="rect">
            <a:avLst/>
          </a:prstGeom>
        </p:spPr>
      </p:pic>
      <p:sp>
        <p:nvSpPr>
          <p:cNvPr id="3" name="Picture Placeholder 2"/>
          <p:cNvSpPr>
            <a:spLocks noGrp="1"/>
          </p:cNvSpPr>
          <p:nvPr>
            <p:ph type="pic" sz="quarter" idx="19"/>
          </p:nvPr>
        </p:nvSpPr>
        <p:spPr>
          <a:xfrm>
            <a:off x="457200" y="1828800"/>
            <a:ext cx="4419600" cy="3581400"/>
          </a:xfrm>
        </p:spPr>
        <p:txBody>
          <a:bodyPr/>
          <a:lstStyle/>
          <a:p>
            <a:endParaRPr lang="en-IN"/>
          </a:p>
        </p:txBody>
      </p:sp>
    </p:spTree>
    <p:extLst>
      <p:ext uri="{BB962C8B-B14F-4D97-AF65-F5344CB8AC3E}">
        <p14:creationId xmlns:p14="http://schemas.microsoft.com/office/powerpoint/2010/main" val="1400343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r>
              <a:rPr lang="en-US" dirty="0"/>
              <a:t>Copyright © 2018 Pearson Education, Inc.</a:t>
            </a:r>
          </a:p>
        </p:txBody>
      </p:sp>
      <p:sp>
        <p:nvSpPr>
          <p:cNvPr id="4" name="Date Placeholder 3"/>
          <p:cNvSpPr>
            <a:spLocks noGrp="1"/>
          </p:cNvSpPr>
          <p:nvPr>
            <p:ph type="dt" sz="half" idx="11"/>
          </p:nvPr>
        </p:nvSpPr>
        <p:spPr/>
        <p:txBody>
          <a:bodyPr/>
          <a:lstStyle/>
          <a:p>
            <a:fld id="{42FB9264-E59D-4043-9483-B863A08BF7FA}" type="datetime1">
              <a:rPr lang="en-US" smtClean="0"/>
              <a:pPr/>
              <a:t>5/21/2020</a:t>
            </a:fld>
            <a:endParaRPr lang="en-US" dirty="0"/>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13" name="TextBox 12"/>
          <p:cNvSpPr txBox="1"/>
          <p:nvPr userDrawn="1"/>
        </p:nvSpPr>
        <p:spPr>
          <a:xfrm>
            <a:off x="1600200" y="6382512"/>
            <a:ext cx="7162800" cy="276999"/>
          </a:xfrm>
          <a:prstGeom prst="rect">
            <a:avLst/>
          </a:prstGeom>
          <a:noFill/>
        </p:spPr>
        <p:txBody>
          <a:bodyPr wrap="square" rtlCol="0">
            <a:spAutoFit/>
          </a:bodyPr>
          <a:lstStyle/>
          <a:p>
            <a:pPr marL="0" indent="0" algn="r" defTabSz="914400" rtl="0" eaLnBrk="1" latinLnBrk="0" hangingPunct="1">
              <a:spcBef>
                <a:spcPts val="0"/>
              </a:spcBef>
              <a:buClrTx/>
              <a:buFont typeface="Arial" panose="020B0604020202020204" pitchFamily="34" charset="0"/>
              <a:buNone/>
              <a:defRPr/>
            </a:pPr>
            <a:r>
              <a:rPr lang="en-US" altLang="en-US" sz="1200" kern="1200" dirty="0">
                <a:solidFill>
                  <a:schemeClr val="tx1"/>
                </a:solidFill>
                <a:latin typeface="Verdana" pitchFamily="34" charset="0"/>
                <a:ea typeface="Verdana" pitchFamily="34" charset="0"/>
                <a:cs typeface="Verdana" pitchFamily="34" charset="0"/>
              </a:rPr>
              <a:t>Copyright © 2021 Pearson Education Ltd.</a:t>
            </a:r>
          </a:p>
        </p:txBody>
      </p:sp>
    </p:spTree>
    <p:extLst>
      <p:ext uri="{BB962C8B-B14F-4D97-AF65-F5344CB8AC3E}">
        <p14:creationId xmlns:p14="http://schemas.microsoft.com/office/powerpoint/2010/main" val="2981062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2" name="Footer Placeholder 2"/>
          <p:cNvSpPr>
            <a:spLocks noGrp="1"/>
          </p:cNvSpPr>
          <p:nvPr>
            <p:ph type="ftr" sz="quarter" idx="10"/>
          </p:nvPr>
        </p:nvSpPr>
        <p:spPr>
          <a:xfrm>
            <a:off x="93969" y="6172200"/>
            <a:ext cx="8595360" cy="235463"/>
          </a:xfrm>
        </p:spPr>
        <p:txBody>
          <a:bodyPr/>
          <a:lstStyle/>
          <a:p>
            <a:r>
              <a:rPr lang="en-US" dirty="0"/>
              <a:t>Copyright © 2018 Pearson Education, Inc.</a:t>
            </a:r>
          </a:p>
        </p:txBody>
      </p:sp>
      <p:sp>
        <p:nvSpPr>
          <p:cNvPr id="4" name="Date Placeholder 3"/>
          <p:cNvSpPr>
            <a:spLocks noGrp="1"/>
          </p:cNvSpPr>
          <p:nvPr>
            <p:ph type="dt" sz="half" idx="11"/>
          </p:nvPr>
        </p:nvSpPr>
        <p:spPr/>
        <p:txBody>
          <a:bodyPr/>
          <a:lstStyle/>
          <a:p>
            <a:fld id="{2C3A0B96-8BDC-3940-87A4-7335ADF41F82}" type="datetime1">
              <a:rPr lang="en-US" smtClean="0"/>
              <a:pPr/>
              <a:t>5/21/2020</a:t>
            </a:fld>
            <a:endParaRPr lang="en-US" dirty="0"/>
          </a:p>
        </p:txBody>
      </p:sp>
    </p:spTree>
    <p:extLst>
      <p:ext uri="{BB962C8B-B14F-4D97-AF65-F5344CB8AC3E}">
        <p14:creationId xmlns:p14="http://schemas.microsoft.com/office/powerpoint/2010/main" val="1152463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6" name="Footer Placeholder 4"/>
          <p:cNvSpPr>
            <a:spLocks noGrp="1"/>
          </p:cNvSpPr>
          <p:nvPr>
            <p:ph type="ftr" sz="quarter" idx="11"/>
          </p:nvPr>
        </p:nvSpPr>
        <p:spPr>
          <a:xfrm>
            <a:off x="93969" y="6172200"/>
            <a:ext cx="8595360" cy="235463"/>
          </a:xfrm>
        </p:spPr>
        <p:txBody>
          <a:bodyPr/>
          <a:lstStyle/>
          <a:p>
            <a:r>
              <a:rPr lang="en-US" dirty="0"/>
              <a:t>Copyright © 2018 Pearson Education, Inc.</a:t>
            </a:r>
          </a:p>
        </p:txBody>
      </p:sp>
      <p:sp>
        <p:nvSpPr>
          <p:cNvPr id="9" name="Date Placeholder 3"/>
          <p:cNvSpPr>
            <a:spLocks noGrp="1"/>
          </p:cNvSpPr>
          <p:nvPr>
            <p:ph type="dt" sz="half" idx="10"/>
          </p:nvPr>
        </p:nvSpPr>
        <p:spPr>
          <a:xfrm>
            <a:off x="6335713" y="113072"/>
            <a:ext cx="2133600" cy="182880"/>
          </a:xfrm>
        </p:spPr>
        <p:txBody>
          <a:bodyPr/>
          <a:lstStyle/>
          <a:p>
            <a:fld id="{69344A15-F0EB-274C-BCBE-62AA675174CC}" type="datetime1">
              <a:rPr lang="en-US" smtClean="0"/>
              <a:pPr/>
              <a:t>5/21/2020</a:t>
            </a:fld>
            <a:endParaRPr lang="en-US" dirty="0"/>
          </a:p>
        </p:txBody>
      </p:sp>
    </p:spTree>
    <p:extLst>
      <p:ext uri="{BB962C8B-B14F-4D97-AF65-F5344CB8AC3E}">
        <p14:creationId xmlns:p14="http://schemas.microsoft.com/office/powerpoint/2010/main" val="1210909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118872" indent="-118872">
              <a:buClr>
                <a:srgbClr val="007FA3"/>
              </a:buClr>
              <a:buSzPct val="25000"/>
              <a:defRPr sz="1600"/>
            </a:lvl1pPr>
            <a:lvl2pPr marL="569913" indent="-285750">
              <a:buClr>
                <a:srgbClr val="007FA3"/>
              </a:buClr>
              <a:defRPr sz="1600"/>
            </a:lvl2pPr>
            <a:lvl3pPr>
              <a:buClr>
                <a:srgbClr val="007FA3"/>
              </a:buClr>
              <a:defRPr sz="1600"/>
            </a:lvl3pPr>
            <a:lvl4pPr>
              <a:buClr>
                <a:srgbClr val="007FA3"/>
              </a:buClr>
              <a:defRPr sz="1600"/>
            </a:lvl4pPr>
            <a:lvl5pPr>
              <a:buClr>
                <a:srgbClr val="007FA3"/>
              </a:buClr>
              <a:defRPr sz="1600"/>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0" name="Footer Placeholder 4"/>
          <p:cNvSpPr>
            <a:spLocks noGrp="1"/>
          </p:cNvSpPr>
          <p:nvPr>
            <p:ph type="ftr" sz="quarter" idx="11"/>
          </p:nvPr>
        </p:nvSpPr>
        <p:spPr>
          <a:xfrm>
            <a:off x="93969" y="6172200"/>
            <a:ext cx="8595360" cy="235463"/>
          </a:xfrm>
        </p:spPr>
        <p:txBody>
          <a:bodyPr/>
          <a:lstStyle/>
          <a:p>
            <a:r>
              <a:rPr lang="en-US" dirty="0"/>
              <a:t>Copyright © 2018 Pearson Education, Inc.</a:t>
            </a:r>
          </a:p>
        </p:txBody>
      </p:sp>
      <p:sp>
        <p:nvSpPr>
          <p:cNvPr id="4" name="Date Placeholder 3"/>
          <p:cNvSpPr>
            <a:spLocks noGrp="1"/>
          </p:cNvSpPr>
          <p:nvPr>
            <p:ph type="dt" sz="half" idx="10"/>
          </p:nvPr>
        </p:nvSpPr>
        <p:spPr/>
        <p:txBody>
          <a:bodyPr/>
          <a:lstStyle/>
          <a:p>
            <a:fld id="{309878BC-7C7D-8B4D-8C72-5012D25A75FF}" type="datetime1">
              <a:rPr lang="en-US" smtClean="0"/>
              <a:pPr/>
              <a:t>5/21/2020</a:t>
            </a:fld>
            <a:endParaRPr lang="en-US" dirty="0"/>
          </a:p>
        </p:txBody>
      </p:sp>
    </p:spTree>
    <p:extLst>
      <p:ext uri="{BB962C8B-B14F-4D97-AF65-F5344CB8AC3E}">
        <p14:creationId xmlns:p14="http://schemas.microsoft.com/office/powerpoint/2010/main" val="275200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3400">
                <a:solidFill>
                  <a:srgbClr val="007FA3"/>
                </a:solidFill>
              </a:defRPr>
            </a:lvl1pPr>
          </a:lstStyle>
          <a:p>
            <a:r>
              <a:rPr lang="en-US" dirty="0"/>
              <a:t>Click to add figure number and title</a:t>
            </a:r>
          </a:p>
        </p:txBody>
      </p:sp>
      <p:sp>
        <p:nvSpPr>
          <p:cNvPr id="11"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a:xfrm>
            <a:off x="6335713" y="137160"/>
            <a:ext cx="2133600" cy="182880"/>
          </a:xfrm>
        </p:spPr>
        <p:txBody>
          <a:bodyPr/>
          <a:lstStyle>
            <a:lvl1pPr>
              <a:defRPr>
                <a:solidFill>
                  <a:schemeClr val="tx1"/>
                </a:solidFill>
              </a:defRPr>
            </a:lvl1pPr>
          </a:lstStyle>
          <a:p>
            <a:endParaRPr lang="en-US" dirty="0"/>
          </a:p>
        </p:txBody>
      </p:sp>
      <p:sp>
        <p:nvSpPr>
          <p:cNvPr id="9" name="TextBox 8"/>
          <p:cNvSpPr txBox="1"/>
          <p:nvPr userDrawn="1"/>
        </p:nvSpPr>
        <p:spPr>
          <a:xfrm>
            <a:off x="1600200" y="6382512"/>
            <a:ext cx="7162800" cy="276999"/>
          </a:xfrm>
          <a:prstGeom prst="rect">
            <a:avLst/>
          </a:prstGeom>
          <a:noFill/>
        </p:spPr>
        <p:txBody>
          <a:bodyPr wrap="square" rtlCol="0">
            <a:spAutoFit/>
          </a:bodyPr>
          <a:lstStyle/>
          <a:p>
            <a:pPr marL="0" indent="0" algn="r" defTabSz="914400" rtl="0" eaLnBrk="1" latinLnBrk="0" hangingPunct="1">
              <a:spcBef>
                <a:spcPts val="0"/>
              </a:spcBef>
              <a:buClrTx/>
              <a:buFont typeface="Arial" panose="020B0604020202020204" pitchFamily="34" charset="0"/>
              <a:buNone/>
              <a:defRPr/>
            </a:pPr>
            <a:r>
              <a:rPr lang="en-US" altLang="en-US" sz="1200" kern="1200" dirty="0">
                <a:solidFill>
                  <a:schemeClr val="tx1"/>
                </a:solidFill>
                <a:latin typeface="Verdana" pitchFamily="34" charset="0"/>
                <a:ea typeface="Verdana" pitchFamily="34" charset="0"/>
                <a:cs typeface="Verdana" pitchFamily="34" charset="0"/>
              </a:rPr>
              <a:t>Copyright © 2021 Pearson Education Ltd.</a:t>
            </a:r>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4" name="Content Placeholder 3"/>
          <p:cNvSpPr>
            <a:spLocks noGrp="1"/>
          </p:cNvSpPr>
          <p:nvPr>
            <p:ph sz="quarter" idx="12"/>
          </p:nvPr>
        </p:nvSpPr>
        <p:spPr>
          <a:xfrm>
            <a:off x="304800" y="4009644"/>
            <a:ext cx="8839200" cy="2057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Picture Placeholder 5"/>
          <p:cNvSpPr>
            <a:spLocks noGrp="1"/>
          </p:cNvSpPr>
          <p:nvPr>
            <p:ph type="pic" sz="quarter" idx="13"/>
          </p:nvPr>
        </p:nvSpPr>
        <p:spPr>
          <a:xfrm>
            <a:off x="609600" y="1600200"/>
            <a:ext cx="7859713" cy="1524000"/>
          </a:xfrm>
        </p:spPr>
        <p:txBody>
          <a:bodyPr/>
          <a:lstStyle/>
          <a:p>
            <a:endParaRPr lang="en-IN"/>
          </a:p>
        </p:txBody>
      </p:sp>
    </p:spTree>
    <p:extLst>
      <p:ext uri="{BB962C8B-B14F-4D97-AF65-F5344CB8AC3E}">
        <p14:creationId xmlns:p14="http://schemas.microsoft.com/office/powerpoint/2010/main" val="2203796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1"/>
            <a:ext cx="3733800" cy="14478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32004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r>
              <a:rPr lang="en-US" dirty="0"/>
              <a:t>Copyright © 2018 Pearson Education, Inc.</a:t>
            </a:r>
          </a:p>
        </p:txBody>
      </p:sp>
      <p:sp>
        <p:nvSpPr>
          <p:cNvPr id="4" name="Date Placeholder 3"/>
          <p:cNvSpPr>
            <a:spLocks noGrp="1"/>
          </p:cNvSpPr>
          <p:nvPr>
            <p:ph type="dt" sz="half" idx="10"/>
          </p:nvPr>
        </p:nvSpPr>
        <p:spPr/>
        <p:txBody>
          <a:bodyPr/>
          <a:lstStyle/>
          <a:p>
            <a:fld id="{F71CB5E4-2482-7B44-B2CD-545334C269B9}" type="datetime1">
              <a:rPr lang="en-US" smtClean="0"/>
              <a:pPr/>
              <a:t>5/21/2020</a:t>
            </a:fld>
            <a:endParaRPr lang="en-US" dirty="0"/>
          </a:p>
        </p:txBody>
      </p:sp>
      <p:sp>
        <p:nvSpPr>
          <p:cNvPr id="9" name="Picture Placeholder 8"/>
          <p:cNvSpPr>
            <a:spLocks noGrp="1"/>
          </p:cNvSpPr>
          <p:nvPr>
            <p:ph type="pic" sz="quarter" idx="14"/>
          </p:nvPr>
        </p:nvSpPr>
        <p:spPr>
          <a:xfrm>
            <a:off x="5715000" y="2514600"/>
            <a:ext cx="2362200" cy="1371600"/>
          </a:xfrm>
        </p:spPr>
        <p:txBody>
          <a:bodyPr/>
          <a:lstStyle/>
          <a:p>
            <a:endParaRPr lang="en-IN"/>
          </a:p>
        </p:txBody>
      </p:sp>
      <p:sp>
        <p:nvSpPr>
          <p:cNvPr id="12" name="Picture Placeholder 11"/>
          <p:cNvSpPr>
            <a:spLocks noGrp="1"/>
          </p:cNvSpPr>
          <p:nvPr>
            <p:ph type="pic" sz="quarter" idx="15"/>
          </p:nvPr>
        </p:nvSpPr>
        <p:spPr>
          <a:xfrm>
            <a:off x="5562600" y="4495800"/>
            <a:ext cx="2667000" cy="1295400"/>
          </a:xfrm>
        </p:spPr>
        <p:txBody>
          <a:bodyPr/>
          <a:lstStyle/>
          <a:p>
            <a:endParaRPr lang="en-IN"/>
          </a:p>
        </p:txBody>
      </p:sp>
    </p:spTree>
    <p:extLst>
      <p:ext uri="{BB962C8B-B14F-4D97-AF65-F5344CB8AC3E}">
        <p14:creationId xmlns:p14="http://schemas.microsoft.com/office/powerpoint/2010/main" val="3154799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3400" b="1" cap="none" baseline="0">
                <a:solidFill>
                  <a:srgbClr val="007FA3"/>
                </a:solidFill>
              </a:defRPr>
            </a:lvl1pPr>
          </a:lstStyle>
          <a:p>
            <a:r>
              <a:rPr lang="en-US" dirty="0"/>
              <a:t>Click to edit Master title style</a:t>
            </a:r>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1600">
                <a:solidFill>
                  <a:srgbClr val="007FA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9" name="Footer Placeholder 4"/>
          <p:cNvSpPr>
            <a:spLocks noGrp="1"/>
          </p:cNvSpPr>
          <p:nvPr>
            <p:ph type="ftr" sz="quarter" idx="11"/>
          </p:nvPr>
        </p:nvSpPr>
        <p:spPr>
          <a:xfrm>
            <a:off x="93969" y="6172200"/>
            <a:ext cx="8595360" cy="235463"/>
          </a:xfrm>
        </p:spPr>
        <p:txBody>
          <a:bodyPr/>
          <a:lstStyle/>
          <a:p>
            <a:r>
              <a:rPr lang="en-US" dirty="0"/>
              <a:t>Copyright © 2018 Pearson Education, Inc.</a:t>
            </a:r>
          </a:p>
        </p:txBody>
      </p:sp>
      <p:sp>
        <p:nvSpPr>
          <p:cNvPr id="4" name="Date Placeholder 3"/>
          <p:cNvSpPr>
            <a:spLocks noGrp="1"/>
          </p:cNvSpPr>
          <p:nvPr>
            <p:ph type="dt" sz="half" idx="10"/>
          </p:nvPr>
        </p:nvSpPr>
        <p:spPr/>
        <p:txBody>
          <a:bodyPr/>
          <a:lstStyle/>
          <a:p>
            <a:fld id="{2233C098-7E69-2F4E-8219-6B630AF7AB62}" type="datetime1">
              <a:rPr lang="en-US" smtClean="0"/>
              <a:pPr/>
              <a:t>5/21/2020</a:t>
            </a:fld>
            <a:endParaRPr lang="en-US" dirty="0"/>
          </a:p>
        </p:txBody>
      </p:sp>
    </p:spTree>
    <p:extLst>
      <p:ext uri="{BB962C8B-B14F-4D97-AF65-F5344CB8AC3E}">
        <p14:creationId xmlns:p14="http://schemas.microsoft.com/office/powerpoint/2010/main" val="3754704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Click to edit Master title style</a:t>
            </a:r>
          </a:p>
        </p:txBody>
      </p:sp>
      <p:sp>
        <p:nvSpPr>
          <p:cNvPr id="9" name="Footer Placeholder 3"/>
          <p:cNvSpPr>
            <a:spLocks noGrp="1"/>
          </p:cNvSpPr>
          <p:nvPr>
            <p:ph type="ftr" sz="quarter" idx="11"/>
          </p:nvPr>
        </p:nvSpPr>
        <p:spPr>
          <a:xfrm>
            <a:off x="93969" y="6172200"/>
            <a:ext cx="8595360" cy="235463"/>
          </a:xfrm>
        </p:spPr>
        <p:txBody>
          <a:bodyPr/>
          <a:lstStyle/>
          <a:p>
            <a:r>
              <a:rPr lang="en-US" dirty="0"/>
              <a:t>Copyright © 2018 Pearson Education, Inc.</a:t>
            </a:r>
          </a:p>
        </p:txBody>
      </p:sp>
      <p:sp>
        <p:nvSpPr>
          <p:cNvPr id="3" name="Date Placeholder 2"/>
          <p:cNvSpPr>
            <a:spLocks noGrp="1"/>
          </p:cNvSpPr>
          <p:nvPr>
            <p:ph type="dt" sz="half" idx="10"/>
          </p:nvPr>
        </p:nvSpPr>
        <p:spPr/>
        <p:txBody>
          <a:bodyPr/>
          <a:lstStyle/>
          <a:p>
            <a:fld id="{FAA56894-5F48-BC43-8C04-BBB42A2EF5DA}" type="datetime1">
              <a:rPr lang="en-US" smtClean="0"/>
              <a:pPr/>
              <a:t>5/21/2020</a:t>
            </a:fld>
            <a:endParaRPr lang="en-US" dirty="0"/>
          </a:p>
        </p:txBody>
      </p:sp>
    </p:spTree>
    <p:extLst>
      <p:ext uri="{BB962C8B-B14F-4D97-AF65-F5344CB8AC3E}">
        <p14:creationId xmlns:p14="http://schemas.microsoft.com/office/powerpoint/2010/main" val="1855126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a:t>Click to edit </a:t>
            </a:r>
            <a:br>
              <a:rPr lang="en-US" dirty="0"/>
            </a:br>
            <a:r>
              <a:rPr lang="en-US" dirty="0"/>
              <a:t>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1" name="Footer Placeholder 4"/>
          <p:cNvSpPr>
            <a:spLocks noGrp="1"/>
          </p:cNvSpPr>
          <p:nvPr>
            <p:ph type="ftr" sz="quarter" idx="3"/>
          </p:nvPr>
        </p:nvSpPr>
        <p:spPr>
          <a:xfrm>
            <a:off x="93969" y="6172200"/>
            <a:ext cx="8595360" cy="235463"/>
          </a:xfrm>
          <a:prstGeom prst="rect">
            <a:avLst/>
          </a:prstGeom>
        </p:spPr>
        <p:txBody>
          <a:bodyPr vert="horz" lIns="0" tIns="0" rIns="0" bIns="0" rtlCol="0" anchor="b"/>
          <a:lstStyle>
            <a:lvl1pPr algn="l">
              <a:defRPr sz="1100">
                <a:solidFill>
                  <a:schemeClr val="tx1"/>
                </a:solidFill>
              </a:defRPr>
            </a:lvl1pPr>
          </a:lstStyle>
          <a:p>
            <a:r>
              <a:rPr lang="en-US" dirty="0"/>
              <a:t>Copyright © 2018 Pearson Education, Inc.</a:t>
            </a:r>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D4DCA001-C90D-F048-B3C0-108AEB1AC539}" type="datetime1">
              <a:rPr lang="en-US" smtClean="0"/>
              <a:pPr/>
              <a:t>5/21/2020</a:t>
            </a:fld>
            <a:endParaRPr lang="en-US" dirty="0"/>
          </a:p>
        </p:txBody>
      </p:sp>
      <p:pic>
        <p:nvPicPr>
          <p:cNvPr id="7" name="Picture 6" descr="Pearson Logo"/>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8" name="TextBox 7"/>
          <p:cNvSpPr txBox="1"/>
          <p:nvPr userDrawn="1"/>
        </p:nvSpPr>
        <p:spPr>
          <a:xfrm>
            <a:off x="1600200" y="6382512"/>
            <a:ext cx="7162800" cy="276999"/>
          </a:xfrm>
          <a:prstGeom prst="rect">
            <a:avLst/>
          </a:prstGeom>
          <a:noFill/>
        </p:spPr>
        <p:txBody>
          <a:bodyPr wrap="square" rtlCol="0">
            <a:spAutoFit/>
          </a:bodyPr>
          <a:lstStyle/>
          <a:p>
            <a:pPr marL="0" indent="0" algn="r" defTabSz="914400" rtl="0" eaLnBrk="1" latinLnBrk="0" hangingPunct="1">
              <a:spcBef>
                <a:spcPts val="0"/>
              </a:spcBef>
              <a:buClrTx/>
              <a:buFont typeface="Arial" panose="020B0604020202020204" pitchFamily="34" charset="0"/>
              <a:buNone/>
              <a:defRPr/>
            </a:pPr>
            <a:r>
              <a:rPr lang="en-US" altLang="en-US" sz="1200" kern="1200" dirty="0">
                <a:solidFill>
                  <a:schemeClr val="tx1"/>
                </a:solidFill>
                <a:latin typeface="Verdana" pitchFamily="34" charset="0"/>
                <a:ea typeface="Verdana" pitchFamily="34" charset="0"/>
                <a:cs typeface="Verdana" pitchFamily="34" charset="0"/>
              </a:rPr>
              <a:t>Copyright © 2021 Pearson Education Ltd.</a:t>
            </a:r>
          </a:p>
        </p:txBody>
      </p:sp>
    </p:spTree>
    <p:extLst>
      <p:ext uri="{BB962C8B-B14F-4D97-AF65-F5344CB8AC3E}">
        <p14:creationId xmlns:p14="http://schemas.microsoft.com/office/powerpoint/2010/main" val="369157001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6" r:id="rId3"/>
    <p:sldLayoutId id="2147483650" r:id="rId4"/>
    <p:sldLayoutId id="2147483659" r:id="rId5"/>
    <p:sldLayoutId id="2147483658" r:id="rId6"/>
    <p:sldLayoutId id="2147483660" r:id="rId7"/>
    <p:sldLayoutId id="2147483651" r:id="rId8"/>
    <p:sldLayoutId id="2147483654" r:id="rId9"/>
    <p:sldLayoutId id="2147483655" r:id="rId10"/>
    <p:sldLayoutId id="2147483661" r:id="rId11"/>
  </p:sldLayoutIdLst>
  <p:hf hdr="0" ftr="0" dt="0"/>
  <p:txStyles>
    <p:titleStyle>
      <a:lvl1pPr algn="l" defTabSz="914400" rtl="0" eaLnBrk="1" latinLnBrk="0" hangingPunct="1">
        <a:lnSpc>
          <a:spcPct val="100000"/>
        </a:lnSpc>
        <a:spcBef>
          <a:spcPct val="0"/>
        </a:spcBef>
        <a:buNone/>
        <a:defRPr sz="3400" b="1" kern="1200">
          <a:solidFill>
            <a:srgbClr val="007FA3"/>
          </a:solidFill>
          <a:latin typeface="Times New Roman" panose="02020603050405020304" pitchFamily="18" charset="0"/>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6.tmp"/><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0.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10.tmp"/><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186344"/>
            <a:ext cx="8229600" cy="621792"/>
          </a:xfrm>
        </p:spPr>
        <p:txBody>
          <a:bodyPr/>
          <a:lstStyle/>
          <a:p>
            <a:r>
              <a:rPr lang="en-US" dirty="0"/>
              <a:t>Management</a:t>
            </a:r>
          </a:p>
        </p:txBody>
      </p:sp>
      <p:sp>
        <p:nvSpPr>
          <p:cNvPr id="2" name="Text Placeholder 1"/>
          <p:cNvSpPr>
            <a:spLocks noGrp="1"/>
          </p:cNvSpPr>
          <p:nvPr>
            <p:ph type="body" sz="quarter" idx="13"/>
          </p:nvPr>
        </p:nvSpPr>
        <p:spPr>
          <a:xfrm>
            <a:off x="486228" y="944013"/>
            <a:ext cx="8229600" cy="322359"/>
          </a:xfrm>
        </p:spPr>
        <p:txBody>
          <a:bodyPr/>
          <a:lstStyle/>
          <a:p>
            <a:r>
              <a:rPr lang="en-US" dirty="0"/>
              <a:t>Fifteenth Edition, Global Edition</a:t>
            </a:r>
          </a:p>
        </p:txBody>
      </p:sp>
      <p:sp>
        <p:nvSpPr>
          <p:cNvPr id="3" name="Text Placeholder 2"/>
          <p:cNvSpPr>
            <a:spLocks noGrp="1"/>
          </p:cNvSpPr>
          <p:nvPr>
            <p:ph type="body" sz="quarter" idx="14"/>
          </p:nvPr>
        </p:nvSpPr>
        <p:spPr>
          <a:xfrm>
            <a:off x="4572000" y="2895600"/>
            <a:ext cx="4114800" cy="533400"/>
          </a:xfrm>
        </p:spPr>
        <p:txBody>
          <a:bodyPr anchor="ctr"/>
          <a:lstStyle/>
          <a:p>
            <a:r>
              <a:rPr lang="en-US" dirty="0"/>
              <a:t>Chapter 3</a:t>
            </a:r>
          </a:p>
        </p:txBody>
      </p:sp>
      <p:sp>
        <p:nvSpPr>
          <p:cNvPr id="4" name="Text Placeholder 3"/>
          <p:cNvSpPr>
            <a:spLocks noGrp="1"/>
          </p:cNvSpPr>
          <p:nvPr>
            <p:ph type="body" sz="quarter" idx="15"/>
          </p:nvPr>
        </p:nvSpPr>
        <p:spPr>
          <a:xfrm>
            <a:off x="4572000" y="3610428"/>
            <a:ext cx="4114800" cy="1266372"/>
          </a:xfrm>
        </p:spPr>
        <p:txBody>
          <a:bodyPr/>
          <a:lstStyle/>
          <a:p>
            <a:r>
              <a:rPr lang="en-US" sz="2400" dirty="0"/>
              <a:t>Influence of the External Environment and the Organization’s Culture</a:t>
            </a:r>
          </a:p>
        </p:txBody>
      </p:sp>
      <p:sp>
        <p:nvSpPr>
          <p:cNvPr id="6" name="Text Placeholder 5"/>
          <p:cNvSpPr>
            <a:spLocks noGrp="1"/>
          </p:cNvSpPr>
          <p:nvPr>
            <p:ph type="body" sz="quarter" idx="4294967295"/>
          </p:nvPr>
        </p:nvSpPr>
        <p:spPr>
          <a:xfrm>
            <a:off x="2877911" y="6387421"/>
            <a:ext cx="5870575" cy="274637"/>
          </a:xfrm>
          <a:noFill/>
        </p:spPr>
        <p:txBody>
          <a:bodyPr anchor="ctr"/>
          <a:lstStyle/>
          <a:p>
            <a:pPr marL="0" indent="0" algn="r">
              <a:buNone/>
              <a:defRPr/>
            </a:pPr>
            <a:r>
              <a:rPr lang="en-US" altLang="en-US" sz="1200" dirty="0">
                <a:latin typeface="Verdana" pitchFamily="34" charset="0"/>
                <a:ea typeface="Verdana" pitchFamily="34" charset="0"/>
                <a:cs typeface="Verdana" pitchFamily="34" charset="0"/>
              </a:rPr>
              <a:t>Copyright © 2021 Pearson Education Ltd.</a:t>
            </a:r>
          </a:p>
        </p:txBody>
      </p:sp>
      <p:pic>
        <p:nvPicPr>
          <p:cNvPr id="10" name="Picture 9" descr="A close up of a logo&#10;&#10;Description automatically generated">
            <a:extLst>
              <a:ext uri="{FF2B5EF4-FFF2-40B4-BE49-F238E27FC236}">
                <a16:creationId xmlns:a16="http://schemas.microsoft.com/office/drawing/2014/main" id="{70352471-FEB9-432A-AECD-E51DE6F78AF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1316846"/>
            <a:ext cx="3810000" cy="4903020"/>
          </a:xfrm>
          <a:prstGeom prst="rect">
            <a:avLst/>
          </a:prstGeom>
        </p:spPr>
      </p:pic>
    </p:spTree>
    <p:extLst>
      <p:ext uri="{BB962C8B-B14F-4D97-AF65-F5344CB8AC3E}">
        <p14:creationId xmlns:p14="http://schemas.microsoft.com/office/powerpoint/2010/main" val="3688714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0043"/>
            <a:ext cx="8229600" cy="550652"/>
          </a:xfrm>
        </p:spPr>
        <p:txBody>
          <a:bodyPr/>
          <a:lstStyle/>
          <a:p>
            <a:r>
              <a:rPr lang="en-US" dirty="0"/>
              <a:t>The External Environment</a:t>
            </a:r>
          </a:p>
        </p:txBody>
      </p:sp>
      <p:sp>
        <p:nvSpPr>
          <p:cNvPr id="3" name="Content Placeholder 2"/>
          <p:cNvSpPr>
            <a:spLocks noGrp="1"/>
          </p:cNvSpPr>
          <p:nvPr>
            <p:ph idx="1"/>
          </p:nvPr>
        </p:nvSpPr>
        <p:spPr>
          <a:xfrm>
            <a:off x="457200" y="1002957"/>
            <a:ext cx="8229600" cy="3569043"/>
          </a:xfrm>
        </p:spPr>
        <p:txBody>
          <a:bodyPr/>
          <a:lstStyle/>
          <a:p>
            <a:r>
              <a:rPr lang="en-US" sz="2400" dirty="0"/>
              <a:t>Those factors and forces outside the organization that affect its performance</a:t>
            </a:r>
          </a:p>
          <a:p>
            <a:pPr lvl="1"/>
            <a:r>
              <a:rPr lang="en-US" sz="2400" dirty="0"/>
              <a:t>Economic</a:t>
            </a:r>
          </a:p>
          <a:p>
            <a:pPr lvl="1"/>
            <a:r>
              <a:rPr lang="en-US" sz="2400" dirty="0"/>
              <a:t>Demographic</a:t>
            </a:r>
          </a:p>
          <a:p>
            <a:pPr lvl="1"/>
            <a:r>
              <a:rPr lang="en-US" sz="2400" dirty="0"/>
              <a:t>Political/Legal</a:t>
            </a:r>
          </a:p>
          <a:p>
            <a:pPr lvl="1"/>
            <a:r>
              <a:rPr lang="en-US" sz="2400" dirty="0"/>
              <a:t>Sociocultural</a:t>
            </a:r>
          </a:p>
          <a:p>
            <a:pPr lvl="1"/>
            <a:r>
              <a:rPr lang="en-US" sz="2400" dirty="0"/>
              <a:t>Technological</a:t>
            </a:r>
          </a:p>
          <a:p>
            <a:pPr lvl="1"/>
            <a:r>
              <a:rPr lang="en-US" sz="2400" dirty="0"/>
              <a:t>Global</a:t>
            </a:r>
          </a:p>
        </p:txBody>
      </p:sp>
    </p:spTree>
    <p:extLst>
      <p:ext uri="{BB962C8B-B14F-4D97-AF65-F5344CB8AC3E}">
        <p14:creationId xmlns:p14="http://schemas.microsoft.com/office/powerpoint/2010/main" val="14441080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Figure has a box at center labeled Managerial Discretion. An arrow on the left points into the box, and is labeled Organizational Environment. An arrow on the right points into the box and is labeled Organizational Culture."/>
          <p:cNvSpPr>
            <a:spLocks noGrp="1"/>
          </p:cNvSpPr>
          <p:nvPr>
            <p:ph type="title"/>
          </p:nvPr>
        </p:nvSpPr>
        <p:spPr>
          <a:xfrm>
            <a:off x="457200" y="228600"/>
            <a:ext cx="8229600" cy="533400"/>
          </a:xfrm>
        </p:spPr>
        <p:txBody>
          <a:bodyPr/>
          <a:lstStyle/>
          <a:p>
            <a:r>
              <a:rPr lang="en-US" sz="2800" dirty="0"/>
              <a:t>Exhibit 3.3 Components of External Environment</a:t>
            </a:r>
          </a:p>
        </p:txBody>
      </p:sp>
      <p:pic>
        <p:nvPicPr>
          <p:cNvPr id="8" name="Picture 2" descr="A chart illustrates the external environment components of an organization.&#10;Long description is available in notes,&#10;press F6"/>
          <p:cNvPicPr>
            <a:picLocks noGrp="1" noChangeAspect="1" noChangeArrowheads="1"/>
          </p:cNvPicPr>
          <p:nvPr>
            <p:ph type="pic" sz="quarter" idx="13"/>
          </p:nvPr>
        </p:nvPicPr>
        <p:blipFill>
          <a:blip r:embed="rId3" cstate="print"/>
          <a:stretch>
            <a:fillRect/>
          </a:stretch>
        </p:blipFill>
        <p:spPr bwMode="auto">
          <a:xfrm>
            <a:off x="496990" y="2428881"/>
            <a:ext cx="8153976" cy="1922933"/>
          </a:xfrm>
          <a:prstGeom prst="rect">
            <a:avLst/>
          </a:prstGeom>
        </p:spPr>
      </p:pic>
      <p:sp>
        <p:nvSpPr>
          <p:cNvPr id="4" name="Content Placeholder 3"/>
          <p:cNvSpPr>
            <a:spLocks noGrp="1"/>
          </p:cNvSpPr>
          <p:nvPr>
            <p:ph sz="quarter" idx="12"/>
          </p:nvPr>
        </p:nvSpPr>
        <p:spPr>
          <a:xfrm>
            <a:off x="487564" y="5957772"/>
            <a:ext cx="8199236" cy="366828"/>
          </a:xfrm>
        </p:spPr>
        <p:txBody>
          <a:bodyPr/>
          <a:lstStyle/>
          <a:p>
            <a:pPr marL="0" indent="0">
              <a:buNone/>
            </a:pPr>
            <a:r>
              <a:rPr lang="en-US" dirty="0"/>
              <a:t>Exhibit 3.3 shows the different components that make up the external environment.</a:t>
            </a:r>
          </a:p>
        </p:txBody>
      </p:sp>
    </p:spTree>
    <p:extLst>
      <p:ext uri="{BB962C8B-B14F-4D97-AF65-F5344CB8AC3E}">
        <p14:creationId xmlns:p14="http://schemas.microsoft.com/office/powerpoint/2010/main" val="8012243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B09F1-BCCD-4EDA-8270-55DF8220A8ED}"/>
              </a:ext>
            </a:extLst>
          </p:cNvPr>
          <p:cNvSpPr>
            <a:spLocks noGrp="1"/>
          </p:cNvSpPr>
          <p:nvPr>
            <p:ph type="title"/>
          </p:nvPr>
        </p:nvSpPr>
        <p:spPr>
          <a:xfrm>
            <a:off x="457200" y="76200"/>
            <a:ext cx="8229600" cy="626852"/>
          </a:xfrm>
        </p:spPr>
        <p:txBody>
          <a:bodyPr/>
          <a:lstStyle/>
          <a:p>
            <a:r>
              <a:rPr lang="en-US" dirty="0"/>
              <a:t>The Specific Environment </a:t>
            </a:r>
            <a:r>
              <a:rPr lang="en-US" sz="1800" dirty="0"/>
              <a:t>(1 of 2)</a:t>
            </a:r>
          </a:p>
        </p:txBody>
      </p:sp>
      <p:sp>
        <p:nvSpPr>
          <p:cNvPr id="3" name="Content Placeholder 2">
            <a:extLst>
              <a:ext uri="{FF2B5EF4-FFF2-40B4-BE49-F238E27FC236}">
                <a16:creationId xmlns:a16="http://schemas.microsoft.com/office/drawing/2014/main" id="{83E93DA9-156F-49FF-8FDD-9F33026C85FA}"/>
              </a:ext>
            </a:extLst>
          </p:cNvPr>
          <p:cNvSpPr>
            <a:spLocks noGrp="1"/>
          </p:cNvSpPr>
          <p:nvPr>
            <p:ph idx="1"/>
          </p:nvPr>
        </p:nvSpPr>
        <p:spPr>
          <a:xfrm>
            <a:off x="457200" y="1002957"/>
            <a:ext cx="8229600" cy="1816443"/>
          </a:xfrm>
        </p:spPr>
        <p:txBody>
          <a:bodyPr/>
          <a:lstStyle/>
          <a:p>
            <a:r>
              <a:rPr lang="en-US" sz="2400" b="1" dirty="0"/>
              <a:t>Specific Environment</a:t>
            </a:r>
            <a:r>
              <a:rPr lang="en-US" sz="2400" dirty="0"/>
              <a:t>: the part of the environment directly relevant to the achievement of organizational goals</a:t>
            </a:r>
          </a:p>
          <a:p>
            <a:r>
              <a:rPr lang="en-US" sz="2400" dirty="0"/>
              <a:t>Most of management’s attention typically focuses on the specific environment</a:t>
            </a:r>
          </a:p>
        </p:txBody>
      </p:sp>
    </p:spTree>
    <p:extLst>
      <p:ext uri="{BB962C8B-B14F-4D97-AF65-F5344CB8AC3E}">
        <p14:creationId xmlns:p14="http://schemas.microsoft.com/office/powerpoint/2010/main" val="444475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6C1281-898D-4962-9F86-2C4DAD41C013}"/>
              </a:ext>
            </a:extLst>
          </p:cNvPr>
          <p:cNvSpPr>
            <a:spLocks noGrp="1"/>
          </p:cNvSpPr>
          <p:nvPr>
            <p:ph type="title"/>
          </p:nvPr>
        </p:nvSpPr>
        <p:spPr>
          <a:xfrm>
            <a:off x="457200" y="152400"/>
            <a:ext cx="8229600" cy="550652"/>
          </a:xfrm>
        </p:spPr>
        <p:txBody>
          <a:bodyPr/>
          <a:lstStyle/>
          <a:p>
            <a:r>
              <a:rPr lang="en-US" dirty="0"/>
              <a:t>The Specific Environment </a:t>
            </a:r>
            <a:r>
              <a:rPr lang="en-US" sz="1800" dirty="0"/>
              <a:t>(2 of 2)</a:t>
            </a:r>
          </a:p>
        </p:txBody>
      </p:sp>
      <p:sp>
        <p:nvSpPr>
          <p:cNvPr id="3" name="Content Placeholder 2">
            <a:extLst>
              <a:ext uri="{FF2B5EF4-FFF2-40B4-BE49-F238E27FC236}">
                <a16:creationId xmlns:a16="http://schemas.microsoft.com/office/drawing/2014/main" id="{049E6DDF-B9F6-45B8-B541-9721FD0F9E12}"/>
              </a:ext>
            </a:extLst>
          </p:cNvPr>
          <p:cNvSpPr>
            <a:spLocks noGrp="1"/>
          </p:cNvSpPr>
          <p:nvPr>
            <p:ph idx="1"/>
          </p:nvPr>
        </p:nvSpPr>
        <p:spPr>
          <a:xfrm>
            <a:off x="457200" y="1002957"/>
            <a:ext cx="8229600" cy="3111843"/>
          </a:xfrm>
        </p:spPr>
        <p:txBody>
          <a:bodyPr/>
          <a:lstStyle/>
          <a:p>
            <a:r>
              <a:rPr lang="en-US" sz="2400" dirty="0"/>
              <a:t>The specific environment includes one or more of the following:</a:t>
            </a:r>
          </a:p>
          <a:p>
            <a:pPr lvl="1"/>
            <a:r>
              <a:rPr lang="en-US" sz="2400" dirty="0"/>
              <a:t>Suppliers</a:t>
            </a:r>
          </a:p>
          <a:p>
            <a:pPr lvl="1"/>
            <a:r>
              <a:rPr lang="en-US" sz="2400" dirty="0"/>
              <a:t>Customers</a:t>
            </a:r>
          </a:p>
          <a:p>
            <a:pPr lvl="1"/>
            <a:r>
              <a:rPr lang="en-US" sz="2400" dirty="0"/>
              <a:t>Competitors</a:t>
            </a:r>
          </a:p>
          <a:p>
            <a:pPr lvl="1"/>
            <a:r>
              <a:rPr lang="en-US" sz="2400" dirty="0"/>
              <a:t>Government agencies</a:t>
            </a:r>
          </a:p>
          <a:p>
            <a:pPr lvl="1"/>
            <a:r>
              <a:rPr lang="en-US" sz="2400" dirty="0"/>
              <a:t>Special interest groups</a:t>
            </a:r>
          </a:p>
        </p:txBody>
      </p:sp>
    </p:spTree>
    <p:extLst>
      <p:ext uri="{BB962C8B-B14F-4D97-AF65-F5344CB8AC3E}">
        <p14:creationId xmlns:p14="http://schemas.microsoft.com/office/powerpoint/2010/main" val="41832093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6243"/>
            <a:ext cx="8229600" cy="474452"/>
          </a:xfrm>
        </p:spPr>
        <p:txBody>
          <a:bodyPr/>
          <a:lstStyle/>
          <a:p>
            <a:r>
              <a:rPr lang="en-US" dirty="0"/>
              <a:t>Specific Environment Components </a:t>
            </a:r>
            <a:r>
              <a:rPr lang="en-US" sz="1800" dirty="0"/>
              <a:t>(1 of 2)</a:t>
            </a:r>
          </a:p>
        </p:txBody>
      </p:sp>
      <p:sp>
        <p:nvSpPr>
          <p:cNvPr id="3" name="Content Placeholder 2"/>
          <p:cNvSpPr>
            <a:spLocks noGrp="1"/>
          </p:cNvSpPr>
          <p:nvPr>
            <p:ph idx="1"/>
          </p:nvPr>
        </p:nvSpPr>
        <p:spPr>
          <a:xfrm>
            <a:off x="457200" y="1002957"/>
            <a:ext cx="8229600" cy="2349843"/>
          </a:xfrm>
        </p:spPr>
        <p:txBody>
          <a:bodyPr/>
          <a:lstStyle/>
          <a:p>
            <a:r>
              <a:rPr lang="en-US" sz="2400" b="1" dirty="0"/>
              <a:t>Suppliers:</a:t>
            </a:r>
            <a:r>
              <a:rPr lang="en-US" sz="2400" dirty="0"/>
              <a:t> Managers need to ensure a steady flow of inputs</a:t>
            </a:r>
          </a:p>
          <a:p>
            <a:r>
              <a:rPr lang="en-US" sz="2400" b="1" dirty="0"/>
              <a:t>Customers</a:t>
            </a:r>
            <a:r>
              <a:rPr lang="en-US" sz="2400" dirty="0"/>
              <a:t>: Organizations exist to meet customer needs</a:t>
            </a:r>
          </a:p>
          <a:p>
            <a:r>
              <a:rPr lang="en-US" sz="2400" b="1" dirty="0"/>
              <a:t>Competitors</a:t>
            </a:r>
            <a:r>
              <a:rPr lang="en-US" sz="2400" dirty="0"/>
              <a:t>: All organizations have competitors that they need to monitor</a:t>
            </a:r>
          </a:p>
        </p:txBody>
      </p:sp>
    </p:spTree>
    <p:extLst>
      <p:ext uri="{BB962C8B-B14F-4D97-AF65-F5344CB8AC3E}">
        <p14:creationId xmlns:p14="http://schemas.microsoft.com/office/powerpoint/2010/main" val="21366044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14D08B-ED54-4236-91F9-C52A0C918C56}"/>
              </a:ext>
            </a:extLst>
          </p:cNvPr>
          <p:cNvSpPr>
            <a:spLocks noGrp="1"/>
          </p:cNvSpPr>
          <p:nvPr>
            <p:ph type="title"/>
          </p:nvPr>
        </p:nvSpPr>
        <p:spPr>
          <a:xfrm>
            <a:off x="457200" y="140043"/>
            <a:ext cx="8229600" cy="550652"/>
          </a:xfrm>
        </p:spPr>
        <p:txBody>
          <a:bodyPr/>
          <a:lstStyle/>
          <a:p>
            <a:r>
              <a:rPr lang="en-US" dirty="0"/>
              <a:t>Specific Environment Components </a:t>
            </a:r>
            <a:r>
              <a:rPr lang="en-US" sz="1800" dirty="0"/>
              <a:t>(2 of 2)</a:t>
            </a:r>
            <a:endParaRPr lang="en-US" dirty="0"/>
          </a:p>
        </p:txBody>
      </p:sp>
      <p:sp>
        <p:nvSpPr>
          <p:cNvPr id="3" name="Content Placeholder 2">
            <a:extLst>
              <a:ext uri="{FF2B5EF4-FFF2-40B4-BE49-F238E27FC236}">
                <a16:creationId xmlns:a16="http://schemas.microsoft.com/office/drawing/2014/main" id="{D9F6264B-FED0-48B6-B6DC-B195AA52A16A}"/>
              </a:ext>
            </a:extLst>
          </p:cNvPr>
          <p:cNvSpPr>
            <a:spLocks noGrp="1"/>
          </p:cNvSpPr>
          <p:nvPr>
            <p:ph idx="1"/>
          </p:nvPr>
        </p:nvSpPr>
        <p:spPr>
          <a:xfrm>
            <a:off x="457200" y="1002957"/>
            <a:ext cx="8229600" cy="2197443"/>
          </a:xfrm>
        </p:spPr>
        <p:txBody>
          <a:bodyPr/>
          <a:lstStyle/>
          <a:p>
            <a:r>
              <a:rPr lang="en-US" sz="2400" b="1" dirty="0"/>
              <a:t>Government</a:t>
            </a:r>
            <a:r>
              <a:rPr lang="en-US" sz="2400" dirty="0"/>
              <a:t>: Federal, state, and local governments influence what the organization can and cannot do.</a:t>
            </a:r>
          </a:p>
          <a:p>
            <a:r>
              <a:rPr lang="en-US" sz="2400" b="1" dirty="0"/>
              <a:t>Pressure Groups</a:t>
            </a:r>
            <a:r>
              <a:rPr lang="en-US" sz="2400" dirty="0"/>
              <a:t>: Special interest groups can have a significant impact on the organization. Lobbyists, protestors, various action groups all effect change.  </a:t>
            </a:r>
          </a:p>
        </p:txBody>
      </p:sp>
    </p:spTree>
    <p:extLst>
      <p:ext uri="{BB962C8B-B14F-4D97-AF65-F5344CB8AC3E}">
        <p14:creationId xmlns:p14="http://schemas.microsoft.com/office/powerpoint/2010/main" val="39403637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Figure has a box at center labeled Managerial Discretion. An arrow on the left points into the box, and is labeled Organizational Environment. An arrow on the right points into the box and is labeled Organizational Culture."/>
          <p:cNvSpPr>
            <a:spLocks noGrp="1"/>
          </p:cNvSpPr>
          <p:nvPr>
            <p:ph type="title"/>
          </p:nvPr>
        </p:nvSpPr>
        <p:spPr>
          <a:xfrm>
            <a:off x="457200" y="193875"/>
            <a:ext cx="8229600" cy="609600"/>
          </a:xfrm>
        </p:spPr>
        <p:txBody>
          <a:bodyPr/>
          <a:lstStyle/>
          <a:p>
            <a:r>
              <a:rPr lang="en-US" dirty="0"/>
              <a:t>Exhibit 3.6 Strong vs. Weak Cultures</a:t>
            </a:r>
            <a:endParaRPr lang="en-US" sz="2800" dirty="0"/>
          </a:p>
        </p:txBody>
      </p:sp>
      <p:pic>
        <p:nvPicPr>
          <p:cNvPr id="7" name="Picture Placeholder 6" descr="A chart illustrates the organization and its environment.&#10;Long description is available in notes,&#10;press F6">
            <a:extLst>
              <a:ext uri="{FF2B5EF4-FFF2-40B4-BE49-F238E27FC236}">
                <a16:creationId xmlns:a16="http://schemas.microsoft.com/office/drawing/2014/main" id="{7C46A9BF-DD91-4128-AD66-20F6B7A8EA11}"/>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tretch>
            <a:fillRect/>
          </a:stretch>
        </p:blipFill>
        <p:spPr>
          <a:xfrm>
            <a:off x="1761139" y="1173694"/>
            <a:ext cx="5645947" cy="4541306"/>
          </a:xfrm>
          <a:prstGeom prst="rect">
            <a:avLst/>
          </a:prstGeom>
        </p:spPr>
      </p:pic>
      <p:sp>
        <p:nvSpPr>
          <p:cNvPr id="4" name="Content Placeholder 3"/>
          <p:cNvSpPr>
            <a:spLocks noGrp="1"/>
          </p:cNvSpPr>
          <p:nvPr>
            <p:ph sz="quarter" idx="12"/>
          </p:nvPr>
        </p:nvSpPr>
        <p:spPr>
          <a:xfrm>
            <a:off x="448962" y="5990844"/>
            <a:ext cx="8237838" cy="333756"/>
          </a:xfrm>
        </p:spPr>
        <p:txBody>
          <a:bodyPr/>
          <a:lstStyle/>
          <a:p>
            <a:pPr marL="0" indent="0">
              <a:buNone/>
            </a:pPr>
            <a:r>
              <a:rPr lang="en-US" dirty="0"/>
              <a:t>Exhibit 3.4 shows the different components that make up the specific environment.</a:t>
            </a:r>
          </a:p>
        </p:txBody>
      </p:sp>
    </p:spTree>
    <p:extLst>
      <p:ext uri="{BB962C8B-B14F-4D97-AF65-F5344CB8AC3E}">
        <p14:creationId xmlns:p14="http://schemas.microsoft.com/office/powerpoint/2010/main" val="18213514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0043"/>
            <a:ext cx="8229600" cy="550652"/>
          </a:xfrm>
        </p:spPr>
        <p:txBody>
          <a:bodyPr/>
          <a:lstStyle/>
          <a:p>
            <a:r>
              <a:rPr lang="en-US" dirty="0"/>
              <a:t>Organizational Culture</a:t>
            </a:r>
          </a:p>
        </p:txBody>
      </p:sp>
      <p:sp>
        <p:nvSpPr>
          <p:cNvPr id="3" name="Content Placeholder 2"/>
          <p:cNvSpPr>
            <a:spLocks noGrp="1"/>
          </p:cNvSpPr>
          <p:nvPr>
            <p:ph idx="1"/>
          </p:nvPr>
        </p:nvSpPr>
        <p:spPr>
          <a:xfrm>
            <a:off x="457200" y="990601"/>
            <a:ext cx="8229600" cy="990600"/>
          </a:xfrm>
        </p:spPr>
        <p:txBody>
          <a:bodyPr/>
          <a:lstStyle/>
          <a:p>
            <a:r>
              <a:rPr lang="en-US" sz="2400" dirty="0"/>
              <a:t>Just as each individual has a unique personality, an organization, too, has a personality.</a:t>
            </a:r>
          </a:p>
        </p:txBody>
      </p:sp>
    </p:spTree>
    <p:extLst>
      <p:ext uri="{BB962C8B-B14F-4D97-AF65-F5344CB8AC3E}">
        <p14:creationId xmlns:p14="http://schemas.microsoft.com/office/powerpoint/2010/main" val="6290384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0043"/>
            <a:ext cx="8229600" cy="550652"/>
          </a:xfrm>
        </p:spPr>
        <p:txBody>
          <a:bodyPr/>
          <a:lstStyle/>
          <a:p>
            <a:r>
              <a:rPr lang="en-US" dirty="0"/>
              <a:t>What is Organizational Culture?</a:t>
            </a:r>
          </a:p>
        </p:txBody>
      </p:sp>
      <p:sp>
        <p:nvSpPr>
          <p:cNvPr id="3" name="Content Placeholder 2"/>
          <p:cNvSpPr>
            <a:spLocks noGrp="1"/>
          </p:cNvSpPr>
          <p:nvPr>
            <p:ph idx="1"/>
          </p:nvPr>
        </p:nvSpPr>
        <p:spPr>
          <a:xfrm>
            <a:off x="457200" y="1002957"/>
            <a:ext cx="8229600" cy="1664043"/>
          </a:xfrm>
        </p:spPr>
        <p:txBody>
          <a:bodyPr/>
          <a:lstStyle/>
          <a:p>
            <a:r>
              <a:rPr lang="en-US" sz="2400" b="1" dirty="0"/>
              <a:t>Organizational culture</a:t>
            </a:r>
            <a:r>
              <a:rPr lang="en-US" sz="2400" dirty="0"/>
              <a:t>: the shared values, principles, traditions, and ways of doing things that influence the way organizational members act and that distinguish the organization from other organizations</a:t>
            </a:r>
          </a:p>
        </p:txBody>
      </p:sp>
    </p:spTree>
    <p:extLst>
      <p:ext uri="{BB962C8B-B14F-4D97-AF65-F5344CB8AC3E}">
        <p14:creationId xmlns:p14="http://schemas.microsoft.com/office/powerpoint/2010/main" val="13703458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0043"/>
            <a:ext cx="8229600" cy="550652"/>
          </a:xfrm>
        </p:spPr>
        <p:txBody>
          <a:bodyPr/>
          <a:lstStyle/>
          <a:p>
            <a:r>
              <a:rPr lang="en-US" dirty="0"/>
              <a:t>Six Dimensions of Organizational Culture</a:t>
            </a:r>
          </a:p>
        </p:txBody>
      </p:sp>
      <p:sp>
        <p:nvSpPr>
          <p:cNvPr id="3" name="Content Placeholder 2"/>
          <p:cNvSpPr>
            <a:spLocks noGrp="1"/>
          </p:cNvSpPr>
          <p:nvPr>
            <p:ph idx="1"/>
          </p:nvPr>
        </p:nvSpPr>
        <p:spPr>
          <a:xfrm>
            <a:off x="457200" y="1002957"/>
            <a:ext cx="8229600" cy="3492843"/>
          </a:xfrm>
        </p:spPr>
        <p:txBody>
          <a:bodyPr/>
          <a:lstStyle/>
          <a:p>
            <a:r>
              <a:rPr lang="en-US" sz="2400" dirty="0"/>
              <a:t>Research shows there are six dimensions that appear to capture an organization’s culture:</a:t>
            </a:r>
          </a:p>
          <a:p>
            <a:pPr marL="1001268" lvl="1" indent="-514350">
              <a:buFont typeface="+mj-lt"/>
              <a:buAutoNum type="arabicPeriod"/>
            </a:pPr>
            <a:r>
              <a:rPr lang="en-US" sz="2400" dirty="0"/>
              <a:t>Adaptability</a:t>
            </a:r>
          </a:p>
          <a:p>
            <a:pPr marL="1001268" lvl="1" indent="-514350">
              <a:buFont typeface="+mj-lt"/>
              <a:buAutoNum type="arabicPeriod"/>
            </a:pPr>
            <a:r>
              <a:rPr lang="en-US" sz="2400" dirty="0"/>
              <a:t>Attention to detail</a:t>
            </a:r>
          </a:p>
          <a:p>
            <a:pPr marL="1001268" lvl="1" indent="-514350">
              <a:buFont typeface="+mj-lt"/>
              <a:buAutoNum type="arabicPeriod"/>
            </a:pPr>
            <a:r>
              <a:rPr lang="en-US" sz="2400" dirty="0"/>
              <a:t>Outcome orientation</a:t>
            </a:r>
          </a:p>
          <a:p>
            <a:pPr marL="1001268" lvl="1" indent="-514350">
              <a:buFont typeface="+mj-lt"/>
              <a:buAutoNum type="arabicPeriod"/>
            </a:pPr>
            <a:r>
              <a:rPr lang="en-US" sz="2400" dirty="0"/>
              <a:t>People orientation</a:t>
            </a:r>
          </a:p>
          <a:p>
            <a:pPr marL="1001268" lvl="1" indent="-514350">
              <a:buFont typeface="+mj-lt"/>
              <a:buAutoNum type="arabicPeriod"/>
            </a:pPr>
            <a:r>
              <a:rPr lang="en-US" sz="2400" dirty="0"/>
              <a:t>Team orientation</a:t>
            </a:r>
          </a:p>
          <a:p>
            <a:pPr marL="1001268" lvl="1" indent="-514350">
              <a:buFont typeface="+mj-lt"/>
              <a:buAutoNum type="arabicPeriod"/>
            </a:pPr>
            <a:r>
              <a:rPr lang="en-US" sz="2400" dirty="0"/>
              <a:t>Integrity</a:t>
            </a:r>
          </a:p>
        </p:txBody>
      </p:sp>
    </p:spTree>
    <p:extLst>
      <p:ext uri="{BB962C8B-B14F-4D97-AF65-F5344CB8AC3E}">
        <p14:creationId xmlns:p14="http://schemas.microsoft.com/office/powerpoint/2010/main" val="9697390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4757"/>
            <a:ext cx="8229600" cy="533400"/>
          </a:xfrm>
        </p:spPr>
        <p:txBody>
          <a:bodyPr/>
          <a:lstStyle/>
          <a:p>
            <a:r>
              <a:rPr lang="en-US" dirty="0"/>
              <a:t>Learning Objectives</a:t>
            </a:r>
          </a:p>
        </p:txBody>
      </p:sp>
      <p:sp>
        <p:nvSpPr>
          <p:cNvPr id="3" name="Content Placeholder 2"/>
          <p:cNvSpPr>
            <a:spLocks noGrp="1"/>
          </p:cNvSpPr>
          <p:nvPr>
            <p:ph idx="1"/>
          </p:nvPr>
        </p:nvSpPr>
        <p:spPr>
          <a:xfrm>
            <a:off x="457200" y="1002957"/>
            <a:ext cx="8229600" cy="2730843"/>
          </a:xfrm>
        </p:spPr>
        <p:txBody>
          <a:bodyPr/>
          <a:lstStyle/>
          <a:p>
            <a:pPr marL="503238" indent="-777875">
              <a:buNone/>
            </a:pPr>
            <a:r>
              <a:rPr lang="en-US" sz="2400" b="1" dirty="0">
                <a:solidFill>
                  <a:srgbClr val="007FA3"/>
                </a:solidFill>
              </a:rPr>
              <a:t>3.1 </a:t>
            </a:r>
            <a:r>
              <a:rPr lang="en-US" sz="2400" b="1" dirty="0">
                <a:cs typeface="Arial"/>
              </a:rPr>
              <a:t>Contrast</a:t>
            </a:r>
            <a:r>
              <a:rPr lang="en-US" sz="2400" dirty="0">
                <a:cs typeface="Arial"/>
              </a:rPr>
              <a:t> the actions of managers according to the omnipotent and symbolic views</a:t>
            </a:r>
            <a:r>
              <a:rPr lang="en-US" sz="2400" dirty="0"/>
              <a:t>.</a:t>
            </a:r>
          </a:p>
          <a:p>
            <a:pPr marL="502920" indent="-514350">
              <a:buNone/>
            </a:pPr>
            <a:r>
              <a:rPr lang="en-US" sz="2400" b="1" dirty="0">
                <a:solidFill>
                  <a:srgbClr val="007FA3"/>
                </a:solidFill>
              </a:rPr>
              <a:t>3.2 </a:t>
            </a:r>
            <a:r>
              <a:rPr lang="en-US" sz="2400" b="1" dirty="0">
                <a:cs typeface="Arial"/>
              </a:rPr>
              <a:t>Describe</a:t>
            </a:r>
            <a:r>
              <a:rPr lang="en-US" sz="2400" dirty="0">
                <a:cs typeface="Arial"/>
              </a:rPr>
              <a:t> the constraints and challenges facing managers in today’s external environment.</a:t>
            </a:r>
            <a:endParaRPr lang="en-US" sz="2400" dirty="0"/>
          </a:p>
          <a:p>
            <a:pPr marL="502920" indent="-512064">
              <a:buNone/>
            </a:pPr>
            <a:r>
              <a:rPr lang="en-US" sz="2400" b="1" dirty="0">
                <a:solidFill>
                  <a:srgbClr val="007FA3"/>
                </a:solidFill>
              </a:rPr>
              <a:t>3.3 </a:t>
            </a:r>
            <a:r>
              <a:rPr lang="en-US" sz="2400" b="1" dirty="0">
                <a:cs typeface="Arial"/>
              </a:rPr>
              <a:t>Discuss</a:t>
            </a:r>
            <a:r>
              <a:rPr lang="en-US" sz="2400" dirty="0">
                <a:cs typeface="Arial"/>
              </a:rPr>
              <a:t> the characteristics and importance of organizational culture.</a:t>
            </a:r>
            <a:endParaRPr lang="en-US" sz="2400" dirty="0"/>
          </a:p>
        </p:txBody>
      </p:sp>
    </p:spTree>
    <p:extLst>
      <p:ext uri="{BB962C8B-B14F-4D97-AF65-F5344CB8AC3E}">
        <p14:creationId xmlns:p14="http://schemas.microsoft.com/office/powerpoint/2010/main" val="61560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2778"/>
            <a:ext cx="8229600" cy="463022"/>
          </a:xfrm>
        </p:spPr>
        <p:txBody>
          <a:bodyPr/>
          <a:lstStyle/>
          <a:p>
            <a:r>
              <a:rPr lang="en-US" sz="2800" dirty="0"/>
              <a:t>Exhibit 3.5 Contrasting Organizational Culture</a:t>
            </a:r>
          </a:p>
        </p:txBody>
      </p:sp>
      <p:sp>
        <p:nvSpPr>
          <p:cNvPr id="3" name="Content Placeholder 2" descr="Photograph of two women talking and laughing. They are standing in front of a mural with the facebook name prominent."/>
          <p:cNvSpPr>
            <a:spLocks noGrp="1"/>
          </p:cNvSpPr>
          <p:nvPr>
            <p:ph idx="1"/>
          </p:nvPr>
        </p:nvSpPr>
        <p:spPr>
          <a:xfrm>
            <a:off x="474561" y="1006539"/>
            <a:ext cx="3945039" cy="2117661"/>
          </a:xfrm>
          <a:solidFill>
            <a:srgbClr val="D4EAE4"/>
          </a:solidFill>
        </p:spPr>
        <p:txBody>
          <a:bodyPr/>
          <a:lstStyle/>
          <a:p>
            <a:pPr>
              <a:spcBef>
                <a:spcPts val="600"/>
              </a:spcBef>
              <a:buSzPct val="100000"/>
              <a:defRPr/>
            </a:pPr>
            <a:r>
              <a:rPr lang="en-US" sz="2000" dirty="0"/>
              <a:t>Risk taking and change discouraged</a:t>
            </a:r>
          </a:p>
          <a:p>
            <a:pPr>
              <a:spcBef>
                <a:spcPts val="600"/>
              </a:spcBef>
              <a:buSzPct val="100000"/>
              <a:defRPr/>
            </a:pPr>
            <a:r>
              <a:rPr lang="en-US" sz="2000" dirty="0"/>
              <a:t>Creativity discouraged</a:t>
            </a:r>
          </a:p>
          <a:p>
            <a:pPr>
              <a:spcBef>
                <a:spcPts val="600"/>
              </a:spcBef>
              <a:buSzPct val="100000"/>
              <a:defRPr/>
            </a:pPr>
            <a:r>
              <a:rPr lang="en-US" sz="2000" dirty="0"/>
              <a:t>Close managerial supervision</a:t>
            </a:r>
          </a:p>
          <a:p>
            <a:pPr>
              <a:spcBef>
                <a:spcPts val="600"/>
              </a:spcBef>
              <a:spcAft>
                <a:spcPts val="5400"/>
              </a:spcAft>
              <a:buSzPct val="100000"/>
              <a:defRPr/>
            </a:pPr>
            <a:r>
              <a:rPr lang="en-US" sz="2000" dirty="0"/>
              <a:t>Work designed around individual employees</a:t>
            </a:r>
          </a:p>
        </p:txBody>
      </p:sp>
      <p:pic>
        <p:nvPicPr>
          <p:cNvPr id="11" name="Picture 3" descr="A chart shows the culture of organization “A.”&#10;Long description is available in notes,&#10;press F6"/>
          <p:cNvPicPr>
            <a:picLocks noGrp="1" noChangeAspect="1" noChangeArrowheads="1"/>
          </p:cNvPicPr>
          <p:nvPr>
            <p:ph type="pic" sz="quarter" idx="14"/>
          </p:nvPr>
        </p:nvPicPr>
        <p:blipFill>
          <a:blip r:embed="rId3" cstate="print"/>
          <a:stretch>
            <a:fillRect/>
          </a:stretch>
        </p:blipFill>
        <p:spPr bwMode="auto">
          <a:xfrm>
            <a:off x="4572000" y="1002175"/>
            <a:ext cx="4098852" cy="1321341"/>
          </a:xfrm>
          <a:prstGeom prst="rect">
            <a:avLst/>
          </a:prstGeom>
        </p:spPr>
      </p:pic>
      <p:sp>
        <p:nvSpPr>
          <p:cNvPr id="4" name="Content Placeholder 3"/>
          <p:cNvSpPr>
            <a:spLocks noGrp="1"/>
          </p:cNvSpPr>
          <p:nvPr>
            <p:ph idx="13"/>
          </p:nvPr>
        </p:nvSpPr>
        <p:spPr>
          <a:xfrm>
            <a:off x="474563" y="3228375"/>
            <a:ext cx="3945037" cy="2196982"/>
          </a:xfrm>
          <a:solidFill>
            <a:srgbClr val="D4EAE4"/>
          </a:solidFill>
        </p:spPr>
        <p:txBody>
          <a:bodyPr/>
          <a:lstStyle/>
          <a:p>
            <a:pPr>
              <a:spcBef>
                <a:spcPts val="600"/>
              </a:spcBef>
              <a:buSzTx/>
              <a:defRPr/>
            </a:pPr>
            <a:r>
              <a:rPr lang="en-US" sz="2000" dirty="0"/>
              <a:t>Risk taking and change rewarded</a:t>
            </a:r>
          </a:p>
          <a:p>
            <a:pPr>
              <a:spcBef>
                <a:spcPts val="600"/>
              </a:spcBef>
              <a:buSzTx/>
              <a:defRPr/>
            </a:pPr>
            <a:r>
              <a:rPr lang="en-US" sz="2000" dirty="0"/>
              <a:t>Creativity and innovation rewarded</a:t>
            </a:r>
          </a:p>
          <a:p>
            <a:pPr>
              <a:spcBef>
                <a:spcPts val="600"/>
              </a:spcBef>
              <a:buSzTx/>
              <a:defRPr/>
            </a:pPr>
            <a:r>
              <a:rPr lang="en-US" sz="2000" dirty="0"/>
              <a:t>Management trusts employees</a:t>
            </a:r>
          </a:p>
          <a:p>
            <a:pPr>
              <a:spcBef>
                <a:spcPts val="600"/>
              </a:spcBef>
              <a:buSzTx/>
              <a:defRPr/>
            </a:pPr>
            <a:r>
              <a:rPr lang="en-US" sz="2000" dirty="0"/>
              <a:t>Work designed around teams</a:t>
            </a:r>
          </a:p>
        </p:txBody>
      </p:sp>
      <p:pic>
        <p:nvPicPr>
          <p:cNvPr id="12" name="Picture 5" descr="A chart shows the culture of organization “B.”&#10;Long description is available in notes,&#10;press F6"/>
          <p:cNvPicPr>
            <a:picLocks noGrp="1" noChangeAspect="1" noChangeArrowheads="1"/>
          </p:cNvPicPr>
          <p:nvPr>
            <p:ph type="pic" sz="quarter" idx="15"/>
          </p:nvPr>
        </p:nvPicPr>
        <p:blipFill>
          <a:blip r:embed="rId4" cstate="print"/>
          <a:stretch>
            <a:fillRect/>
          </a:stretch>
        </p:blipFill>
        <p:spPr bwMode="auto">
          <a:xfrm>
            <a:off x="4578317" y="3177250"/>
            <a:ext cx="4083754" cy="1365297"/>
          </a:xfrm>
          <a:prstGeom prst="rect">
            <a:avLst/>
          </a:prstGeom>
        </p:spPr>
      </p:pic>
    </p:spTree>
    <p:extLst>
      <p:ext uri="{BB962C8B-B14F-4D97-AF65-F5344CB8AC3E}">
        <p14:creationId xmlns:p14="http://schemas.microsoft.com/office/powerpoint/2010/main" val="8479052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1348"/>
            <a:ext cx="8229600" cy="474452"/>
          </a:xfrm>
        </p:spPr>
        <p:txBody>
          <a:bodyPr/>
          <a:lstStyle/>
          <a:p>
            <a:r>
              <a:rPr lang="en-US" dirty="0"/>
              <a:t>Strong Cultures</a:t>
            </a:r>
          </a:p>
        </p:txBody>
      </p:sp>
      <p:sp>
        <p:nvSpPr>
          <p:cNvPr id="3" name="Content Placeholder 2"/>
          <p:cNvSpPr>
            <a:spLocks noGrp="1"/>
          </p:cNvSpPr>
          <p:nvPr>
            <p:ph idx="1"/>
          </p:nvPr>
        </p:nvSpPr>
        <p:spPr>
          <a:xfrm>
            <a:off x="457200" y="1002957"/>
            <a:ext cx="8229600" cy="902043"/>
          </a:xfrm>
        </p:spPr>
        <p:txBody>
          <a:bodyPr/>
          <a:lstStyle/>
          <a:p>
            <a:r>
              <a:rPr lang="en-US" sz="2400" b="1" dirty="0"/>
              <a:t>Strong cultures</a:t>
            </a:r>
            <a:r>
              <a:rPr lang="en-US" sz="2400" dirty="0"/>
              <a:t>: organizational cultures in which the key values are intensely held and widely shared</a:t>
            </a:r>
          </a:p>
        </p:txBody>
      </p:sp>
    </p:spTree>
    <p:extLst>
      <p:ext uri="{BB962C8B-B14F-4D97-AF65-F5344CB8AC3E}">
        <p14:creationId xmlns:p14="http://schemas.microsoft.com/office/powerpoint/2010/main" val="14895649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1428"/>
            <a:ext cx="8229600" cy="609600"/>
          </a:xfrm>
        </p:spPr>
        <p:txBody>
          <a:bodyPr/>
          <a:lstStyle/>
          <a:p>
            <a:r>
              <a:rPr lang="en-US" sz="3600" dirty="0"/>
              <a:t>Exhibit 3.6 Strong Versus Weak Cultures</a:t>
            </a:r>
          </a:p>
        </p:txBody>
      </p:sp>
      <p:graphicFrame>
        <p:nvGraphicFramePr>
          <p:cNvPr id="5" name="Table 4"/>
          <p:cNvGraphicFramePr>
            <a:graphicFrameLocks noGrp="1"/>
          </p:cNvGraphicFramePr>
          <p:nvPr>
            <p:extLst>
              <p:ext uri="{D42A27DB-BD31-4B8C-83A1-F6EECF244321}">
                <p14:modId xmlns:p14="http://schemas.microsoft.com/office/powerpoint/2010/main" val="2578011223"/>
              </p:ext>
            </p:extLst>
          </p:nvPr>
        </p:nvGraphicFramePr>
        <p:xfrm>
          <a:off x="533400" y="1021078"/>
          <a:ext cx="8077200" cy="3627122"/>
        </p:xfrm>
        <a:graphic>
          <a:graphicData uri="http://schemas.openxmlformats.org/drawingml/2006/table">
            <a:tbl>
              <a:tblPr firstRow="1" bandRow="1">
                <a:tableStyleId>{3B4B98B0-60AC-42C2-AFA5-B58CD77FA1E5}</a:tableStyleId>
              </a:tblPr>
              <a:tblGrid>
                <a:gridCol w="4038600">
                  <a:extLst>
                    <a:ext uri="{9D8B030D-6E8A-4147-A177-3AD203B41FA5}">
                      <a16:colId xmlns:a16="http://schemas.microsoft.com/office/drawing/2014/main" val="20000"/>
                    </a:ext>
                  </a:extLst>
                </a:gridCol>
                <a:gridCol w="4038600">
                  <a:extLst>
                    <a:ext uri="{9D8B030D-6E8A-4147-A177-3AD203B41FA5}">
                      <a16:colId xmlns:a16="http://schemas.microsoft.com/office/drawing/2014/main" val="20001"/>
                    </a:ext>
                  </a:extLst>
                </a:gridCol>
              </a:tblGrid>
              <a:tr h="367438">
                <a:tc>
                  <a:txBody>
                    <a:bodyPr/>
                    <a:lstStyle/>
                    <a:p>
                      <a:r>
                        <a:rPr lang="en-US" dirty="0">
                          <a:solidFill>
                            <a:schemeClr val="bg1"/>
                          </a:solidFill>
                        </a:rPr>
                        <a:t>Strong Cultures</a:t>
                      </a:r>
                    </a:p>
                  </a:txBody>
                  <a:tcPr>
                    <a:lnL>
                      <a:noFill/>
                    </a:lnL>
                    <a:lnR>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r>
                        <a:rPr lang="en-US" dirty="0">
                          <a:solidFill>
                            <a:schemeClr val="bg1"/>
                          </a:solidFill>
                        </a:rPr>
                        <a:t>Weak Cultures</a:t>
                      </a:r>
                    </a:p>
                  </a:txBody>
                  <a:tcPr>
                    <a:lnL>
                      <a:noFill/>
                    </a:lnL>
                    <a:lnR>
                      <a:noFill/>
                    </a:lnR>
                    <a:lnT w="12700" cmpd="sng">
                      <a:noFill/>
                    </a:lnT>
                    <a:lnB w="12700" cmpd="sng">
                      <a:noFill/>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10000"/>
                  </a:ext>
                </a:extLst>
              </a:tr>
              <a:tr h="699364">
                <a:tc>
                  <a:txBody>
                    <a:bodyPr/>
                    <a:lstStyle/>
                    <a:p>
                      <a:r>
                        <a:rPr lang="en-US" dirty="0"/>
                        <a:t>Values widely</a:t>
                      </a:r>
                      <a:r>
                        <a:rPr lang="en-US" baseline="0" dirty="0"/>
                        <a:t> shared</a:t>
                      </a:r>
                      <a:endParaRPr lang="en-US" dirty="0"/>
                    </a:p>
                  </a:txBody>
                  <a:tcPr>
                    <a:lnL>
                      <a:noFill/>
                    </a:lnL>
                    <a:lnR>
                      <a:noFill/>
                    </a:lnR>
                    <a:lnT w="12700" cmpd="sng">
                      <a:noFill/>
                    </a:lnT>
                    <a:lnB>
                      <a:noFill/>
                    </a:lnB>
                    <a:lnTlToBr w="12700" cmpd="sng">
                      <a:noFill/>
                      <a:prstDash val="solid"/>
                    </a:lnTlToBr>
                    <a:lnBlToTr w="12700" cmpd="sng">
                      <a:noFill/>
                      <a:prstDash val="solid"/>
                    </a:lnBlToTr>
                    <a:solidFill>
                      <a:srgbClr val="D4EAE4"/>
                    </a:solidFill>
                  </a:tcPr>
                </a:tc>
                <a:tc>
                  <a:txBody>
                    <a:bodyPr/>
                    <a:lstStyle/>
                    <a:p>
                      <a:r>
                        <a:rPr lang="en-US" dirty="0"/>
                        <a:t>Values</a:t>
                      </a:r>
                      <a:r>
                        <a:rPr lang="en-US" baseline="0" dirty="0"/>
                        <a:t> limited to a few people – usually top management</a:t>
                      </a:r>
                      <a:endParaRPr lang="en-US" dirty="0"/>
                    </a:p>
                  </a:txBody>
                  <a:tcPr>
                    <a:lnL>
                      <a:noFill/>
                    </a:lnL>
                    <a:lnR>
                      <a:noFill/>
                    </a:lnR>
                    <a:lnT w="12700" cmpd="sng">
                      <a:noFill/>
                    </a:lnT>
                    <a:lnB>
                      <a:noFill/>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0001"/>
                  </a:ext>
                </a:extLst>
              </a:tr>
              <a:tr h="367438">
                <a:tc>
                  <a:txBody>
                    <a:bodyPr/>
                    <a:lstStyle/>
                    <a:p>
                      <a:r>
                        <a:rPr lang="en-US" dirty="0"/>
                        <a:t>Culture conveys consistent messages about what’s important</a:t>
                      </a:r>
                    </a:p>
                  </a:txBody>
                  <a:tcPr>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r>
                        <a:rPr lang="en-US" dirty="0"/>
                        <a:t>Culture sends contradictory messages about what’s important</a:t>
                      </a:r>
                    </a:p>
                  </a:txBody>
                  <a:tcPr>
                    <a:lnL>
                      <a:noFill/>
                    </a:lnL>
                    <a:lnR>
                      <a:noFill/>
                    </a:lnR>
                    <a:lnT>
                      <a:noFill/>
                    </a:lnT>
                    <a:lnB>
                      <a:noFill/>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0002"/>
                  </a:ext>
                </a:extLst>
              </a:tr>
              <a:tr h="367438">
                <a:tc>
                  <a:txBody>
                    <a:bodyPr/>
                    <a:lstStyle/>
                    <a:p>
                      <a:r>
                        <a:rPr lang="en-US" dirty="0"/>
                        <a:t>Most employees can tell stories about company history or heroes</a:t>
                      </a:r>
                    </a:p>
                  </a:txBody>
                  <a:tcPr>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r>
                        <a:rPr lang="en-US" dirty="0"/>
                        <a:t>Employees have little knowledge of company history</a:t>
                      </a:r>
                      <a:r>
                        <a:rPr lang="en-US" baseline="0" dirty="0"/>
                        <a:t> or heroes</a:t>
                      </a:r>
                      <a:endParaRPr lang="en-US" dirty="0"/>
                    </a:p>
                  </a:txBody>
                  <a:tcPr>
                    <a:lnL>
                      <a:noFill/>
                    </a:lnL>
                    <a:lnR>
                      <a:noFill/>
                    </a:lnR>
                    <a:lnT>
                      <a:noFill/>
                    </a:lnT>
                    <a:lnB>
                      <a:noFill/>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0003"/>
                  </a:ext>
                </a:extLst>
              </a:tr>
              <a:tr h="367438">
                <a:tc>
                  <a:txBody>
                    <a:bodyPr/>
                    <a:lstStyle/>
                    <a:p>
                      <a:r>
                        <a:rPr lang="en-US" dirty="0"/>
                        <a:t>Employees strongly identify with culture</a:t>
                      </a:r>
                    </a:p>
                  </a:txBody>
                  <a:tcPr>
                    <a:lnL>
                      <a:noFill/>
                    </a:lnL>
                    <a:lnR>
                      <a:noFill/>
                    </a:lnR>
                    <a:lnT>
                      <a:noFill/>
                    </a:lnT>
                    <a:lnB>
                      <a:noFill/>
                    </a:lnB>
                    <a:lnTlToBr w="12700" cmpd="sng">
                      <a:noFill/>
                      <a:prstDash val="solid"/>
                    </a:lnTlToBr>
                    <a:lnBlToTr w="12700" cmpd="sng">
                      <a:noFill/>
                      <a:prstDash val="solid"/>
                    </a:lnBlToTr>
                    <a:solidFill>
                      <a:srgbClr val="D4EAE4"/>
                    </a:solidFill>
                  </a:tcPr>
                </a:tc>
                <a:tc>
                  <a:txBody>
                    <a:bodyPr/>
                    <a:lstStyle/>
                    <a:p>
                      <a:r>
                        <a:rPr lang="en-US" dirty="0"/>
                        <a:t>Employees have little identification</a:t>
                      </a:r>
                      <a:r>
                        <a:rPr lang="en-US" baseline="0" dirty="0"/>
                        <a:t> with culture</a:t>
                      </a:r>
                      <a:endParaRPr lang="en-US" dirty="0"/>
                    </a:p>
                  </a:txBody>
                  <a:tcPr>
                    <a:lnL>
                      <a:noFill/>
                    </a:lnL>
                    <a:lnR>
                      <a:noFill/>
                    </a:lnR>
                    <a:lnT>
                      <a:noFill/>
                    </a:lnT>
                    <a:lnB>
                      <a:noFill/>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0004"/>
                  </a:ext>
                </a:extLst>
              </a:tr>
              <a:tr h="367438">
                <a:tc>
                  <a:txBody>
                    <a:bodyPr/>
                    <a:lstStyle/>
                    <a:p>
                      <a:r>
                        <a:rPr lang="en-US" dirty="0"/>
                        <a:t>Strong connection between shared values and behaviors</a:t>
                      </a:r>
                    </a:p>
                  </a:txBody>
                  <a:tcPr>
                    <a:lnL>
                      <a:noFill/>
                    </a:lnL>
                    <a:lnR>
                      <a:noFill/>
                    </a:lnR>
                    <a:lnT>
                      <a:noFill/>
                    </a:lnT>
                    <a:lnB w="12700" cmpd="sng">
                      <a:noFill/>
                    </a:lnB>
                    <a:lnTlToBr w="12700" cmpd="sng">
                      <a:noFill/>
                      <a:prstDash val="solid"/>
                    </a:lnTlToBr>
                    <a:lnBlToTr w="12700" cmpd="sng">
                      <a:noFill/>
                      <a:prstDash val="solid"/>
                    </a:lnBlToTr>
                    <a:solidFill>
                      <a:srgbClr val="D4EAE4"/>
                    </a:solidFill>
                  </a:tcPr>
                </a:tc>
                <a:tc>
                  <a:txBody>
                    <a:bodyPr/>
                    <a:lstStyle/>
                    <a:p>
                      <a:r>
                        <a:rPr lang="en-US" dirty="0"/>
                        <a:t>Little connection between shared values and behaviors</a:t>
                      </a:r>
                    </a:p>
                  </a:txBody>
                  <a:tcPr>
                    <a:lnL>
                      <a:noFill/>
                    </a:lnL>
                    <a:lnR>
                      <a:noFill/>
                    </a:lnR>
                    <a:lnT>
                      <a:noFill/>
                    </a:lnT>
                    <a:lnB w="12700" cmpd="sng">
                      <a:noFill/>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8151439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6335"/>
            <a:ext cx="8229600" cy="537108"/>
          </a:xfrm>
        </p:spPr>
        <p:txBody>
          <a:bodyPr/>
          <a:lstStyle/>
          <a:p>
            <a:r>
              <a:rPr lang="en-US" sz="2800" dirty="0"/>
              <a:t>Where Culture Comes From and How it Continues</a:t>
            </a:r>
          </a:p>
        </p:txBody>
      </p:sp>
      <p:sp>
        <p:nvSpPr>
          <p:cNvPr id="3" name="Content Placeholder 2"/>
          <p:cNvSpPr>
            <a:spLocks noGrp="1"/>
          </p:cNvSpPr>
          <p:nvPr>
            <p:ph idx="1"/>
          </p:nvPr>
        </p:nvSpPr>
        <p:spPr>
          <a:xfrm>
            <a:off x="457200" y="990600"/>
            <a:ext cx="8229600" cy="2743200"/>
          </a:xfrm>
        </p:spPr>
        <p:txBody>
          <a:bodyPr/>
          <a:lstStyle/>
          <a:p>
            <a:r>
              <a:rPr lang="en-US" sz="2400" dirty="0"/>
              <a:t>The original source of the culture usually reflects the vision of the founders.</a:t>
            </a:r>
          </a:p>
          <a:p>
            <a:r>
              <a:rPr lang="en-US" sz="2400" dirty="0"/>
              <a:t>Once the culture is in place, certain organizational practices help maintain it.</a:t>
            </a:r>
          </a:p>
          <a:p>
            <a:r>
              <a:rPr lang="en-US" sz="2400" dirty="0"/>
              <a:t>The actions of top managers also have a major impact on the organization’s culture.</a:t>
            </a:r>
          </a:p>
        </p:txBody>
      </p:sp>
    </p:spTree>
    <p:extLst>
      <p:ext uri="{BB962C8B-B14F-4D97-AF65-F5344CB8AC3E}">
        <p14:creationId xmlns:p14="http://schemas.microsoft.com/office/powerpoint/2010/main" val="19619717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Figure has a box at center labeled Managerial Discretion. An arrow on the left points into the box, and is labeled Organizational Environment. An arrow on the right points into the box and is labeled Organizational Culture."/>
          <p:cNvSpPr>
            <a:spLocks noGrp="1"/>
          </p:cNvSpPr>
          <p:nvPr>
            <p:ph type="title"/>
          </p:nvPr>
        </p:nvSpPr>
        <p:spPr>
          <a:xfrm>
            <a:off x="457200" y="228600"/>
            <a:ext cx="8229600" cy="533400"/>
          </a:xfrm>
        </p:spPr>
        <p:txBody>
          <a:bodyPr/>
          <a:lstStyle/>
          <a:p>
            <a:r>
              <a:rPr lang="en-US" sz="2800" dirty="0"/>
              <a:t>Exhibit 3.7 Establishing and Maintaining Culture</a:t>
            </a:r>
          </a:p>
        </p:txBody>
      </p:sp>
      <p:pic>
        <p:nvPicPr>
          <p:cNvPr id="8" name="Picture Placeholder 7" descr="A process map explains establishing and maintaining organization’s culture.&#10;Long description is available in notes,&#10;press F6"/>
          <p:cNvPicPr>
            <a:picLocks noGrp="1" noChangeAspect="1"/>
          </p:cNvPicPr>
          <p:nvPr>
            <p:ph type="pic" sz="quarter" idx="13"/>
          </p:nvPr>
        </p:nvPicPr>
        <p:blipFill>
          <a:blip r:embed="rId3" cstate="print"/>
          <a:stretch>
            <a:fillRect/>
          </a:stretch>
        </p:blipFill>
        <p:spPr>
          <a:xfrm>
            <a:off x="492370" y="2667000"/>
            <a:ext cx="8180614" cy="1576985"/>
          </a:xfrm>
          <a:prstGeom prst="rect">
            <a:avLst/>
          </a:prstGeom>
        </p:spPr>
      </p:pic>
      <p:sp>
        <p:nvSpPr>
          <p:cNvPr id="4" name="Content Placeholder 3"/>
          <p:cNvSpPr>
            <a:spLocks noGrp="1"/>
          </p:cNvSpPr>
          <p:nvPr>
            <p:ph sz="quarter" idx="12"/>
          </p:nvPr>
        </p:nvSpPr>
        <p:spPr>
          <a:xfrm>
            <a:off x="477795" y="5990968"/>
            <a:ext cx="8209005" cy="333632"/>
          </a:xfrm>
        </p:spPr>
        <p:txBody>
          <a:bodyPr/>
          <a:lstStyle/>
          <a:p>
            <a:pPr marL="0" indent="0">
              <a:buNone/>
            </a:pPr>
            <a:r>
              <a:rPr lang="en-US" dirty="0"/>
              <a:t>Exhibit 3.7 illustrates how an organization’s culture is established and maintained.</a:t>
            </a:r>
          </a:p>
        </p:txBody>
      </p:sp>
    </p:spTree>
    <p:extLst>
      <p:ext uri="{BB962C8B-B14F-4D97-AF65-F5344CB8AC3E}">
        <p14:creationId xmlns:p14="http://schemas.microsoft.com/office/powerpoint/2010/main" val="1070154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5148"/>
            <a:ext cx="8229600" cy="550652"/>
          </a:xfrm>
        </p:spPr>
        <p:txBody>
          <a:bodyPr/>
          <a:lstStyle/>
          <a:p>
            <a:r>
              <a:rPr lang="en-US" dirty="0"/>
              <a:t>How Employees Learn Culture</a:t>
            </a:r>
          </a:p>
        </p:txBody>
      </p:sp>
      <p:sp>
        <p:nvSpPr>
          <p:cNvPr id="3" name="Content Placeholder 2"/>
          <p:cNvSpPr>
            <a:spLocks noGrp="1"/>
          </p:cNvSpPr>
          <p:nvPr>
            <p:ph idx="1"/>
          </p:nvPr>
        </p:nvSpPr>
        <p:spPr>
          <a:xfrm>
            <a:off x="457200" y="1002957"/>
            <a:ext cx="8229600" cy="2197443"/>
          </a:xfrm>
        </p:spPr>
        <p:txBody>
          <a:bodyPr/>
          <a:lstStyle/>
          <a:p>
            <a:r>
              <a:rPr lang="en-US" sz="2400" dirty="0"/>
              <a:t>Stories</a:t>
            </a:r>
          </a:p>
          <a:p>
            <a:r>
              <a:rPr lang="en-US" sz="2400" dirty="0"/>
              <a:t>Rituals</a:t>
            </a:r>
          </a:p>
          <a:p>
            <a:r>
              <a:rPr lang="en-US" sz="2400" dirty="0"/>
              <a:t>Material Artifacts and Symbols</a:t>
            </a:r>
          </a:p>
          <a:p>
            <a:r>
              <a:rPr lang="en-US" sz="2400" dirty="0"/>
              <a:t>Language</a:t>
            </a:r>
          </a:p>
        </p:txBody>
      </p:sp>
    </p:spTree>
    <p:extLst>
      <p:ext uri="{BB962C8B-B14F-4D97-AF65-F5344CB8AC3E}">
        <p14:creationId xmlns:p14="http://schemas.microsoft.com/office/powerpoint/2010/main" val="12370584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50652"/>
          </a:xfrm>
        </p:spPr>
        <p:txBody>
          <a:bodyPr/>
          <a:lstStyle/>
          <a:p>
            <a:r>
              <a:rPr lang="en-US" dirty="0"/>
              <a:t>How Culture Affects Managers</a:t>
            </a:r>
          </a:p>
        </p:txBody>
      </p:sp>
      <p:sp>
        <p:nvSpPr>
          <p:cNvPr id="3" name="Content Placeholder 2"/>
          <p:cNvSpPr>
            <a:spLocks noGrp="1"/>
          </p:cNvSpPr>
          <p:nvPr>
            <p:ph idx="1"/>
          </p:nvPr>
        </p:nvSpPr>
        <p:spPr>
          <a:xfrm>
            <a:off x="457200" y="999567"/>
            <a:ext cx="8229600" cy="1286434"/>
          </a:xfrm>
        </p:spPr>
        <p:txBody>
          <a:bodyPr/>
          <a:lstStyle/>
          <a:p>
            <a:r>
              <a:rPr lang="en-US" sz="2400" dirty="0"/>
              <a:t>Because an organization’s culture constrains what they can and cannot do and how they manage, it’s particularly relevant to managers.</a:t>
            </a:r>
          </a:p>
        </p:txBody>
      </p:sp>
    </p:spTree>
    <p:extLst>
      <p:ext uri="{BB962C8B-B14F-4D97-AF65-F5344CB8AC3E}">
        <p14:creationId xmlns:p14="http://schemas.microsoft.com/office/powerpoint/2010/main" val="17863537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Figure has a box at center labeled Managerial Discretion. An arrow on the left points into the box, and is labeled Organizational Environment. An arrow on the right points into the box and is labeled Organizational Culture."/>
          <p:cNvSpPr>
            <a:spLocks noGrp="1"/>
          </p:cNvSpPr>
          <p:nvPr>
            <p:ph type="title"/>
          </p:nvPr>
        </p:nvSpPr>
        <p:spPr/>
        <p:txBody>
          <a:bodyPr/>
          <a:lstStyle/>
          <a:p>
            <a:r>
              <a:rPr lang="en-US" sz="3200" dirty="0"/>
              <a:t>Exhibit 3.8 Types of Managerial Decisions Affected by Culture</a:t>
            </a:r>
          </a:p>
        </p:txBody>
      </p:sp>
      <p:pic>
        <p:nvPicPr>
          <p:cNvPr id="6" name="Picture Placeholder 5" descr="A chart explains the types of managerial decisions affected by culture.&#10;Long description is available in notes,&#10;press F6">
            <a:extLst>
              <a:ext uri="{FF2B5EF4-FFF2-40B4-BE49-F238E27FC236}">
                <a16:creationId xmlns:a16="http://schemas.microsoft.com/office/drawing/2014/main" id="{1D5171C3-AA69-49DA-B315-EBDEE1C35B3D}"/>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tretch>
            <a:fillRect/>
          </a:stretch>
        </p:blipFill>
        <p:spPr>
          <a:xfrm>
            <a:off x="1630927" y="1381827"/>
            <a:ext cx="5902442" cy="4183832"/>
          </a:xfrm>
          <a:prstGeom prst="rect">
            <a:avLst/>
          </a:prstGeom>
        </p:spPr>
      </p:pic>
      <p:sp>
        <p:nvSpPr>
          <p:cNvPr id="7" name="Content Placeholder 6"/>
          <p:cNvSpPr>
            <a:spLocks noGrp="1"/>
          </p:cNvSpPr>
          <p:nvPr>
            <p:ph sz="quarter" idx="12"/>
          </p:nvPr>
        </p:nvSpPr>
        <p:spPr>
          <a:xfrm>
            <a:off x="457200" y="5752071"/>
            <a:ext cx="8229600" cy="572529"/>
          </a:xfrm>
        </p:spPr>
        <p:txBody>
          <a:bodyPr/>
          <a:lstStyle/>
          <a:p>
            <a:pPr marL="0" indent="0">
              <a:buNone/>
            </a:pPr>
            <a:r>
              <a:rPr lang="en-US" dirty="0"/>
              <a:t>As shown in Exhibit 3.8, a manager’s decisions are influenced by the culture in which he or she operates.</a:t>
            </a:r>
          </a:p>
        </p:txBody>
      </p:sp>
    </p:spTree>
    <p:extLst>
      <p:ext uri="{BB962C8B-B14F-4D97-AF65-F5344CB8AC3E}">
        <p14:creationId xmlns:p14="http://schemas.microsoft.com/office/powerpoint/2010/main" val="19898919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0043"/>
            <a:ext cx="8229600" cy="550652"/>
          </a:xfrm>
        </p:spPr>
        <p:txBody>
          <a:bodyPr/>
          <a:lstStyle/>
          <a:p>
            <a:r>
              <a:rPr lang="en-US" dirty="0"/>
              <a:t>Review Learning Objective 3.1</a:t>
            </a:r>
          </a:p>
        </p:txBody>
      </p:sp>
      <p:sp>
        <p:nvSpPr>
          <p:cNvPr id="3" name="Content Placeholder 2"/>
          <p:cNvSpPr>
            <a:spLocks noGrp="1"/>
          </p:cNvSpPr>
          <p:nvPr>
            <p:ph idx="1"/>
          </p:nvPr>
        </p:nvSpPr>
        <p:spPr>
          <a:xfrm>
            <a:off x="457200" y="990601"/>
            <a:ext cx="8229600" cy="4038600"/>
          </a:xfrm>
        </p:spPr>
        <p:txBody>
          <a:bodyPr/>
          <a:lstStyle/>
          <a:p>
            <a:r>
              <a:rPr lang="en-US" sz="2400" b="1" dirty="0">
                <a:cs typeface="Arial"/>
              </a:rPr>
              <a:t>Contrast the actions of managers according to the omnipotent and symbolic views.</a:t>
            </a:r>
            <a:endParaRPr lang="en-US" sz="2400" b="1" dirty="0"/>
          </a:p>
          <a:p>
            <a:pPr lvl="1"/>
            <a:r>
              <a:rPr lang="en-US" sz="2400" dirty="0"/>
              <a:t>Omnipotent view: </a:t>
            </a:r>
            <a:r>
              <a:rPr lang="en-US" sz="2400" dirty="0">
                <a:cs typeface="Arial"/>
              </a:rPr>
              <a:t>Managers are directly responsible for the organization’s success or failure.</a:t>
            </a:r>
            <a:endParaRPr lang="en-US" sz="2400" dirty="0"/>
          </a:p>
          <a:p>
            <a:pPr lvl="1"/>
            <a:r>
              <a:rPr lang="en-US" sz="2400" dirty="0"/>
              <a:t>Symbolic view: </a:t>
            </a:r>
            <a:r>
              <a:rPr lang="en-US" sz="2400" dirty="0">
                <a:cs typeface="Arial"/>
              </a:rPr>
              <a:t>Much of the organization’s success or failure is due to external forces outside of the manager’s control.</a:t>
            </a:r>
            <a:endParaRPr lang="en-US" sz="2400" dirty="0"/>
          </a:p>
          <a:p>
            <a:pPr lvl="1"/>
            <a:r>
              <a:rPr lang="en-US" sz="2400" dirty="0">
                <a:cs typeface="Arial"/>
              </a:rPr>
              <a:t>The two constraints on managers' discretion are organizational culture (internal) and the environment (external).</a:t>
            </a:r>
          </a:p>
        </p:txBody>
      </p:sp>
    </p:spTree>
    <p:extLst>
      <p:ext uri="{BB962C8B-B14F-4D97-AF65-F5344CB8AC3E}">
        <p14:creationId xmlns:p14="http://schemas.microsoft.com/office/powerpoint/2010/main" val="8010515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50652"/>
          </a:xfrm>
        </p:spPr>
        <p:txBody>
          <a:bodyPr/>
          <a:lstStyle/>
          <a:p>
            <a:r>
              <a:rPr lang="en-US" dirty="0"/>
              <a:t>Review Learning Objective 3.2</a:t>
            </a:r>
          </a:p>
        </p:txBody>
      </p:sp>
      <p:sp>
        <p:nvSpPr>
          <p:cNvPr id="3" name="Content Placeholder 2"/>
          <p:cNvSpPr>
            <a:spLocks noGrp="1"/>
          </p:cNvSpPr>
          <p:nvPr>
            <p:ph idx="1"/>
          </p:nvPr>
        </p:nvSpPr>
        <p:spPr>
          <a:xfrm>
            <a:off x="457200" y="1002957"/>
            <a:ext cx="8229600" cy="4788243"/>
          </a:xfrm>
        </p:spPr>
        <p:txBody>
          <a:bodyPr/>
          <a:lstStyle/>
          <a:p>
            <a:r>
              <a:rPr lang="en-US" sz="2400" b="1" dirty="0">
                <a:cs typeface="Arial"/>
              </a:rPr>
              <a:t>Describe the constraints and challenges facing managers in today’s external environment</a:t>
            </a:r>
            <a:r>
              <a:rPr lang="en-US" sz="2400" b="1" dirty="0"/>
              <a:t>.</a:t>
            </a:r>
          </a:p>
          <a:p>
            <a:pPr lvl="1"/>
            <a:r>
              <a:rPr lang="en-US" sz="2400" dirty="0">
                <a:cs typeface="Arial"/>
              </a:rPr>
              <a:t>The external environment includes those factors and forces outside the organization that affect its performance</a:t>
            </a:r>
            <a:r>
              <a:rPr lang="en-US" sz="2400" dirty="0"/>
              <a:t>.</a:t>
            </a:r>
          </a:p>
          <a:p>
            <a:pPr lvl="1"/>
            <a:r>
              <a:rPr lang="en-US" sz="2400" dirty="0">
                <a:cs typeface="Arial"/>
              </a:rPr>
              <a:t>The main components of the external environment are economic, demographic, political/legal, sociocultural, technological, and global.</a:t>
            </a:r>
          </a:p>
          <a:p>
            <a:pPr lvl="1"/>
            <a:r>
              <a:rPr lang="en-US" sz="2400" dirty="0"/>
              <a:t>These components can constrain and challenge m</a:t>
            </a:r>
            <a:r>
              <a:rPr lang="en-US" sz="2400" dirty="0">
                <a:cs typeface="Arial"/>
              </a:rPr>
              <a:t>anagers because they have an impact on jobs, environmental uncertainty, and stakeholder relationships.</a:t>
            </a:r>
            <a:endParaRPr lang="en-US" sz="2400" dirty="0"/>
          </a:p>
        </p:txBody>
      </p:sp>
    </p:spTree>
    <p:extLst>
      <p:ext uri="{BB962C8B-B14F-4D97-AF65-F5344CB8AC3E}">
        <p14:creationId xmlns:p14="http://schemas.microsoft.com/office/powerpoint/2010/main" val="4693942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50652"/>
          </a:xfrm>
        </p:spPr>
        <p:txBody>
          <a:bodyPr/>
          <a:lstStyle/>
          <a:p>
            <a:r>
              <a:rPr lang="en-US" dirty="0"/>
              <a:t>The Manager: Omnipotent or Symbolic?</a:t>
            </a:r>
          </a:p>
        </p:txBody>
      </p:sp>
      <p:sp>
        <p:nvSpPr>
          <p:cNvPr id="3" name="Content Placeholder 2"/>
          <p:cNvSpPr>
            <a:spLocks noGrp="1"/>
          </p:cNvSpPr>
          <p:nvPr>
            <p:ph idx="1"/>
          </p:nvPr>
        </p:nvSpPr>
        <p:spPr>
          <a:xfrm>
            <a:off x="457200" y="1002957"/>
            <a:ext cx="8229600" cy="1740243"/>
          </a:xfrm>
        </p:spPr>
        <p:txBody>
          <a:bodyPr/>
          <a:lstStyle/>
          <a:p>
            <a:r>
              <a:rPr lang="en-US" sz="2400" b="1" dirty="0"/>
              <a:t>Omnipotent view</a:t>
            </a:r>
            <a:r>
              <a:rPr lang="en-US" sz="2400" dirty="0"/>
              <a:t>: managers are directly responsible for an organization’s success or failure</a:t>
            </a:r>
          </a:p>
          <a:p>
            <a:r>
              <a:rPr lang="en-US" sz="2400" b="1" dirty="0"/>
              <a:t>Symbolic view</a:t>
            </a:r>
            <a:r>
              <a:rPr lang="en-US" sz="2400" dirty="0"/>
              <a:t>: much of an organization’s success or failure is due to external forces outside managers’ control</a:t>
            </a:r>
          </a:p>
        </p:txBody>
      </p:sp>
    </p:spTree>
    <p:extLst>
      <p:ext uri="{BB962C8B-B14F-4D97-AF65-F5344CB8AC3E}">
        <p14:creationId xmlns:p14="http://schemas.microsoft.com/office/powerpoint/2010/main" val="7600813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50652"/>
          </a:xfrm>
        </p:spPr>
        <p:txBody>
          <a:bodyPr/>
          <a:lstStyle/>
          <a:p>
            <a:r>
              <a:rPr lang="en-US" dirty="0"/>
              <a:t>Review Learning Objective 3.3</a:t>
            </a:r>
          </a:p>
        </p:txBody>
      </p:sp>
      <p:sp>
        <p:nvSpPr>
          <p:cNvPr id="3" name="Content Placeholder 2"/>
          <p:cNvSpPr>
            <a:spLocks noGrp="1"/>
          </p:cNvSpPr>
          <p:nvPr>
            <p:ph idx="1"/>
          </p:nvPr>
        </p:nvSpPr>
        <p:spPr>
          <a:xfrm>
            <a:off x="457200" y="1002957"/>
            <a:ext cx="8229600" cy="4864443"/>
          </a:xfrm>
        </p:spPr>
        <p:txBody>
          <a:bodyPr/>
          <a:lstStyle/>
          <a:p>
            <a:r>
              <a:rPr lang="en-US" sz="2400" b="1" dirty="0">
                <a:cs typeface="Arial"/>
              </a:rPr>
              <a:t>Discuss the characteristics and importance of organizational culture.</a:t>
            </a:r>
          </a:p>
          <a:p>
            <a:pPr lvl="1"/>
            <a:r>
              <a:rPr lang="en-US" sz="2400" dirty="0">
                <a:cs typeface="Arial"/>
              </a:rPr>
              <a:t>The seven dimensions of culture are: attention to detail, outcome orientation, people orientation, team orientation, aggressiveness, stability, innovation, and risk taking.</a:t>
            </a:r>
          </a:p>
          <a:p>
            <a:pPr lvl="1"/>
            <a:r>
              <a:rPr lang="en-US" sz="2400" dirty="0"/>
              <a:t>The </a:t>
            </a:r>
            <a:r>
              <a:rPr lang="en-US" sz="2400" dirty="0">
                <a:cs typeface="Arial"/>
              </a:rPr>
              <a:t>stronger the culture, the greater the impact on the way managers plan, organize, lead, and control.</a:t>
            </a:r>
            <a:endParaRPr lang="en-US" sz="2400" dirty="0"/>
          </a:p>
          <a:p>
            <a:pPr lvl="1"/>
            <a:r>
              <a:rPr lang="en-US" sz="2400" dirty="0"/>
              <a:t>The </a:t>
            </a:r>
            <a:r>
              <a:rPr lang="en-US" sz="2400" dirty="0">
                <a:cs typeface="Arial"/>
              </a:rPr>
              <a:t>original source of the organizational culture reflects the founder’s vision.</a:t>
            </a:r>
          </a:p>
          <a:p>
            <a:pPr lvl="1"/>
            <a:r>
              <a:rPr lang="en-US" sz="2400" dirty="0">
                <a:cs typeface="Arial"/>
              </a:rPr>
              <a:t>Culture is transmitted through stories, rituals, material symbols, and language.</a:t>
            </a:r>
            <a:endParaRPr lang="en-US" sz="2400" dirty="0"/>
          </a:p>
        </p:txBody>
      </p:sp>
    </p:spTree>
    <p:extLst>
      <p:ext uri="{BB962C8B-B14F-4D97-AF65-F5344CB8AC3E}">
        <p14:creationId xmlns:p14="http://schemas.microsoft.com/office/powerpoint/2010/main" val="1751251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474452"/>
          </a:xfrm>
        </p:spPr>
        <p:txBody>
          <a:bodyPr/>
          <a:lstStyle/>
          <a:p>
            <a:r>
              <a:rPr lang="en-US" dirty="0"/>
              <a:t>Managerial Constraints</a:t>
            </a:r>
          </a:p>
        </p:txBody>
      </p:sp>
      <p:sp>
        <p:nvSpPr>
          <p:cNvPr id="3" name="Content Placeholder 2"/>
          <p:cNvSpPr>
            <a:spLocks noGrp="1"/>
          </p:cNvSpPr>
          <p:nvPr>
            <p:ph idx="1"/>
          </p:nvPr>
        </p:nvSpPr>
        <p:spPr>
          <a:xfrm>
            <a:off x="457200" y="1002957"/>
            <a:ext cx="8229600" cy="2197443"/>
          </a:xfrm>
        </p:spPr>
        <p:txBody>
          <a:bodyPr/>
          <a:lstStyle/>
          <a:p>
            <a:r>
              <a:rPr lang="en-US" sz="2400" dirty="0"/>
              <a:t>In</a:t>
            </a:r>
            <a:r>
              <a:rPr lang="en-US" sz="2400" b="1" dirty="0"/>
              <a:t> </a:t>
            </a:r>
            <a:r>
              <a:rPr lang="en-US" sz="2400" dirty="0"/>
              <a:t>reality, managers are neither all-powerful nor helpless. But their decisions and actions are constrained.</a:t>
            </a:r>
          </a:p>
          <a:p>
            <a:r>
              <a:rPr lang="en-US" sz="2400" dirty="0"/>
              <a:t>External constraints come from the organization’s environment and internal constraints come from the organization’s culture</a:t>
            </a:r>
          </a:p>
        </p:txBody>
      </p:sp>
    </p:spTree>
    <p:extLst>
      <p:ext uri="{BB962C8B-B14F-4D97-AF65-F5344CB8AC3E}">
        <p14:creationId xmlns:p14="http://schemas.microsoft.com/office/powerpoint/2010/main" val="1514020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descr="Figure has a box at center labeled Managerial Discretion. An arrow on the left points into the box, and is labeled Organizational Environment. An arrow on the right points into the box and is labeled Organizational Culture."/>
          <p:cNvSpPr>
            <a:spLocks noGrp="1"/>
          </p:cNvSpPr>
          <p:nvPr>
            <p:ph type="title"/>
          </p:nvPr>
        </p:nvSpPr>
        <p:spPr>
          <a:xfrm>
            <a:off x="457200" y="228600"/>
            <a:ext cx="8229600" cy="533400"/>
          </a:xfrm>
        </p:spPr>
        <p:txBody>
          <a:bodyPr/>
          <a:lstStyle/>
          <a:p>
            <a:r>
              <a:rPr lang="en-US" sz="2800" dirty="0"/>
              <a:t>Exhibit 3.1 Constraints on Managerial Discretion</a:t>
            </a:r>
          </a:p>
        </p:txBody>
      </p:sp>
      <p:pic>
        <p:nvPicPr>
          <p:cNvPr id="11" name="Picture Placeholder 10" descr="A chart shows two constraints, “Organizational Environment” and “Organizational Culture”, acting on “Managerial Discretion.” "/>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l="7" r="7"/>
          <a:stretch>
            <a:fillRect/>
          </a:stretch>
        </p:blipFill>
        <p:spPr>
          <a:xfrm>
            <a:off x="482575" y="2605120"/>
            <a:ext cx="8178849" cy="1585880"/>
          </a:xfrm>
        </p:spPr>
      </p:pic>
      <p:sp>
        <p:nvSpPr>
          <p:cNvPr id="4" name="Content Placeholder 3"/>
          <p:cNvSpPr>
            <a:spLocks noGrp="1"/>
          </p:cNvSpPr>
          <p:nvPr>
            <p:ph sz="quarter" idx="12"/>
          </p:nvPr>
        </p:nvSpPr>
        <p:spPr>
          <a:xfrm>
            <a:off x="457200" y="5686044"/>
            <a:ext cx="8229600" cy="638556"/>
          </a:xfrm>
        </p:spPr>
        <p:txBody>
          <a:bodyPr/>
          <a:lstStyle/>
          <a:p>
            <a:pPr marL="0" indent="0">
              <a:buNone/>
            </a:pPr>
            <a:r>
              <a:rPr lang="en-US" dirty="0"/>
              <a:t>Exhibit 3.1 shows that external constraints come from the organization’s environment and internal constraints come from the organization’s culture.</a:t>
            </a:r>
          </a:p>
        </p:txBody>
      </p:sp>
    </p:spTree>
    <p:extLst>
      <p:ext uri="{BB962C8B-B14F-4D97-AF65-F5344CB8AC3E}">
        <p14:creationId xmlns:p14="http://schemas.microsoft.com/office/powerpoint/2010/main" val="18300579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DD31D-F61D-49B4-813A-06AEB22CBE82}"/>
              </a:ext>
            </a:extLst>
          </p:cNvPr>
          <p:cNvSpPr>
            <a:spLocks noGrp="1"/>
          </p:cNvSpPr>
          <p:nvPr>
            <p:ph type="title"/>
          </p:nvPr>
        </p:nvSpPr>
        <p:spPr>
          <a:xfrm>
            <a:off x="469557" y="152400"/>
            <a:ext cx="8229600" cy="537108"/>
          </a:xfrm>
        </p:spPr>
        <p:txBody>
          <a:bodyPr/>
          <a:lstStyle/>
          <a:p>
            <a:r>
              <a:rPr lang="en-US" sz="2800" dirty="0"/>
              <a:t>The Environment and Environmental Uncertainty</a:t>
            </a:r>
          </a:p>
        </p:txBody>
      </p:sp>
      <p:sp>
        <p:nvSpPr>
          <p:cNvPr id="3" name="Content Placeholder 2">
            <a:extLst>
              <a:ext uri="{FF2B5EF4-FFF2-40B4-BE49-F238E27FC236}">
                <a16:creationId xmlns:a16="http://schemas.microsoft.com/office/drawing/2014/main" id="{D4D291C8-C463-41D8-BD5F-83B04758745A}"/>
              </a:ext>
            </a:extLst>
          </p:cNvPr>
          <p:cNvSpPr>
            <a:spLocks noGrp="1"/>
          </p:cNvSpPr>
          <p:nvPr>
            <p:ph idx="1"/>
          </p:nvPr>
        </p:nvSpPr>
        <p:spPr>
          <a:xfrm>
            <a:off x="457200" y="1002957"/>
            <a:ext cx="8229600" cy="3039033"/>
          </a:xfrm>
        </p:spPr>
        <p:txBody>
          <a:bodyPr/>
          <a:lstStyle/>
          <a:p>
            <a:r>
              <a:rPr lang="en-US" sz="2400" b="1" dirty="0"/>
              <a:t>Environment:</a:t>
            </a:r>
            <a:r>
              <a:rPr lang="en-US" sz="2400" dirty="0"/>
              <a:t> institutions or forces outside of the organization that could potentially affect performance.</a:t>
            </a:r>
          </a:p>
          <a:p>
            <a:pPr lvl="1"/>
            <a:r>
              <a:rPr lang="en-US" sz="2400" dirty="0"/>
              <a:t>Environments differ on degree of environmental uncertainty</a:t>
            </a:r>
          </a:p>
          <a:p>
            <a:pPr lvl="1"/>
            <a:r>
              <a:rPr lang="en-US" sz="2400" dirty="0"/>
              <a:t>Environmental uncertainty has two dimensions</a:t>
            </a:r>
          </a:p>
          <a:p>
            <a:pPr lvl="2"/>
            <a:r>
              <a:rPr lang="en-US" sz="2400" dirty="0"/>
              <a:t>Degree of change</a:t>
            </a:r>
          </a:p>
          <a:p>
            <a:pPr lvl="2"/>
            <a:r>
              <a:rPr lang="en-US" sz="2400" dirty="0"/>
              <a:t>Degree of complexity</a:t>
            </a:r>
          </a:p>
        </p:txBody>
      </p:sp>
    </p:spTree>
    <p:extLst>
      <p:ext uri="{BB962C8B-B14F-4D97-AF65-F5344CB8AC3E}">
        <p14:creationId xmlns:p14="http://schemas.microsoft.com/office/powerpoint/2010/main" val="26461654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163B2-C054-439F-B18A-E0373441E4F3}"/>
              </a:ext>
            </a:extLst>
          </p:cNvPr>
          <p:cNvSpPr>
            <a:spLocks noGrp="1"/>
          </p:cNvSpPr>
          <p:nvPr>
            <p:ph type="title"/>
          </p:nvPr>
        </p:nvSpPr>
        <p:spPr>
          <a:xfrm>
            <a:off x="457200" y="228600"/>
            <a:ext cx="8229600" cy="533400"/>
          </a:xfrm>
        </p:spPr>
        <p:txBody>
          <a:bodyPr/>
          <a:lstStyle/>
          <a:p>
            <a:r>
              <a:rPr lang="en-US" sz="2800" dirty="0"/>
              <a:t>Exhibit 3.2 Environmental Uncertainty Matrix</a:t>
            </a:r>
          </a:p>
        </p:txBody>
      </p:sp>
      <p:pic>
        <p:nvPicPr>
          <p:cNvPr id="12" name="Picture Placeholder 11" descr="A table shows the “Environmental Uncertainty” matrix.&#10;Long description is available in notes,&#10;press F6">
            <a:extLst>
              <a:ext uri="{FF2B5EF4-FFF2-40B4-BE49-F238E27FC236}">
                <a16:creationId xmlns:a16="http://schemas.microsoft.com/office/drawing/2014/main" id="{ADB4004A-2658-48F6-82A2-3D5A76F2CA58}"/>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tretch>
            <a:fillRect/>
          </a:stretch>
        </p:blipFill>
        <p:spPr>
          <a:xfrm>
            <a:off x="633154" y="1295400"/>
            <a:ext cx="7894081" cy="4242634"/>
          </a:xfrm>
          <a:prstGeom prst="rect">
            <a:avLst/>
          </a:prstGeom>
        </p:spPr>
      </p:pic>
      <p:sp>
        <p:nvSpPr>
          <p:cNvPr id="10" name="Content Placeholder 9"/>
          <p:cNvSpPr>
            <a:spLocks noGrp="1"/>
          </p:cNvSpPr>
          <p:nvPr>
            <p:ph sz="quarter" idx="12"/>
          </p:nvPr>
        </p:nvSpPr>
        <p:spPr>
          <a:xfrm>
            <a:off x="457200" y="6048756"/>
            <a:ext cx="8229600" cy="275844"/>
          </a:xfrm>
        </p:spPr>
        <p:txBody>
          <a:bodyPr/>
          <a:lstStyle/>
          <a:p>
            <a:pPr marL="0" indent="0">
              <a:buNone/>
            </a:pPr>
            <a:r>
              <a:rPr lang="en-US" dirty="0"/>
              <a:t>Exhibit 3.2 shows the two dimensions of environmental uncertainty.</a:t>
            </a:r>
          </a:p>
        </p:txBody>
      </p:sp>
    </p:spTree>
    <p:extLst>
      <p:ext uri="{BB962C8B-B14F-4D97-AF65-F5344CB8AC3E}">
        <p14:creationId xmlns:p14="http://schemas.microsoft.com/office/powerpoint/2010/main" val="38667079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DD31D-F61D-49B4-813A-06AEB22CBE82}"/>
              </a:ext>
            </a:extLst>
          </p:cNvPr>
          <p:cNvSpPr>
            <a:spLocks noGrp="1"/>
          </p:cNvSpPr>
          <p:nvPr>
            <p:ph type="title"/>
          </p:nvPr>
        </p:nvSpPr>
        <p:spPr>
          <a:xfrm>
            <a:off x="457200" y="140043"/>
            <a:ext cx="8229600" cy="550652"/>
          </a:xfrm>
        </p:spPr>
        <p:txBody>
          <a:bodyPr/>
          <a:lstStyle/>
          <a:p>
            <a:r>
              <a:rPr lang="en-US" dirty="0"/>
              <a:t>Degree of Change</a:t>
            </a:r>
          </a:p>
        </p:txBody>
      </p:sp>
      <p:sp>
        <p:nvSpPr>
          <p:cNvPr id="3" name="Content Placeholder 2">
            <a:extLst>
              <a:ext uri="{FF2B5EF4-FFF2-40B4-BE49-F238E27FC236}">
                <a16:creationId xmlns:a16="http://schemas.microsoft.com/office/drawing/2014/main" id="{D4D291C8-C463-41D8-BD5F-83B04758745A}"/>
              </a:ext>
            </a:extLst>
          </p:cNvPr>
          <p:cNvSpPr>
            <a:spLocks noGrp="1"/>
          </p:cNvSpPr>
          <p:nvPr>
            <p:ph idx="1"/>
          </p:nvPr>
        </p:nvSpPr>
        <p:spPr>
          <a:xfrm>
            <a:off x="457200" y="1002957"/>
            <a:ext cx="8229600" cy="2133600"/>
          </a:xfrm>
        </p:spPr>
        <p:txBody>
          <a:bodyPr/>
          <a:lstStyle/>
          <a:p>
            <a:r>
              <a:rPr lang="en-US" sz="2400" dirty="0"/>
              <a:t>Environments can be either dynamic or stable</a:t>
            </a:r>
          </a:p>
          <a:p>
            <a:pPr lvl="1"/>
            <a:r>
              <a:rPr lang="en-US" sz="2400" dirty="0"/>
              <a:t>In a dynamic environment the components in an organization’s environment change frequently</a:t>
            </a:r>
          </a:p>
          <a:p>
            <a:pPr lvl="1"/>
            <a:r>
              <a:rPr lang="en-US" sz="2400" dirty="0"/>
              <a:t>In a stable environment the components in an organization’s environment change very little</a:t>
            </a:r>
          </a:p>
        </p:txBody>
      </p:sp>
    </p:spTree>
    <p:extLst>
      <p:ext uri="{BB962C8B-B14F-4D97-AF65-F5344CB8AC3E}">
        <p14:creationId xmlns:p14="http://schemas.microsoft.com/office/powerpoint/2010/main" val="26884593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AC302A-6264-41D4-8DD9-BFBE4E6725CF}"/>
              </a:ext>
            </a:extLst>
          </p:cNvPr>
          <p:cNvSpPr>
            <a:spLocks noGrp="1"/>
          </p:cNvSpPr>
          <p:nvPr>
            <p:ph type="title"/>
          </p:nvPr>
        </p:nvSpPr>
        <p:spPr>
          <a:xfrm>
            <a:off x="457200" y="152400"/>
            <a:ext cx="8229600" cy="550652"/>
          </a:xfrm>
        </p:spPr>
        <p:txBody>
          <a:bodyPr/>
          <a:lstStyle/>
          <a:p>
            <a:r>
              <a:rPr lang="en-US" dirty="0"/>
              <a:t>Degree of Environmental Complexity</a:t>
            </a:r>
          </a:p>
        </p:txBody>
      </p:sp>
      <p:sp>
        <p:nvSpPr>
          <p:cNvPr id="3" name="Content Placeholder 2">
            <a:extLst>
              <a:ext uri="{FF2B5EF4-FFF2-40B4-BE49-F238E27FC236}">
                <a16:creationId xmlns:a16="http://schemas.microsoft.com/office/drawing/2014/main" id="{16A438B2-7683-48F8-9238-CEF46C044610}"/>
              </a:ext>
            </a:extLst>
          </p:cNvPr>
          <p:cNvSpPr>
            <a:spLocks noGrp="1"/>
          </p:cNvSpPr>
          <p:nvPr>
            <p:ph idx="1"/>
          </p:nvPr>
        </p:nvSpPr>
        <p:spPr>
          <a:xfrm>
            <a:off x="457200" y="1002958"/>
            <a:ext cx="8229600" cy="2895600"/>
          </a:xfrm>
        </p:spPr>
        <p:txBody>
          <a:bodyPr/>
          <a:lstStyle/>
          <a:p>
            <a:r>
              <a:rPr lang="en-US" sz="2400" dirty="0"/>
              <a:t>Environmental complexity looks at the number of components in an organization’s environment and the extent of the knowledge the organization has about those components. </a:t>
            </a:r>
          </a:p>
          <a:p>
            <a:r>
              <a:rPr lang="en-US" sz="2400" dirty="0"/>
              <a:t>Depending on the organizational environment, managers may need to know a lot about the components, or very little.</a:t>
            </a:r>
          </a:p>
        </p:txBody>
      </p:sp>
    </p:spTree>
    <p:extLst>
      <p:ext uri="{BB962C8B-B14F-4D97-AF65-F5344CB8AC3E}">
        <p14:creationId xmlns:p14="http://schemas.microsoft.com/office/powerpoint/2010/main" val="3776525477"/>
      </p:ext>
    </p:extLst>
  </p:cSld>
  <p:clrMapOvr>
    <a:masterClrMapping/>
  </p:clrMapOvr>
</p:sld>
</file>

<file path=ppt/theme/theme1.xml><?xml version="1.0" encoding="utf-8"?>
<a:theme xmlns:a="http://schemas.openxmlformats.org/drawingml/2006/main" name="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95</TotalTime>
  <Words>3703</Words>
  <Application>Microsoft Office PowerPoint</Application>
  <PresentationFormat>On-screen Show (4:3)</PresentationFormat>
  <Paragraphs>314</Paragraphs>
  <Slides>30</Slides>
  <Notes>30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Times New Roman</vt:lpstr>
      <vt:lpstr>Verdana</vt:lpstr>
      <vt:lpstr>Wingdings</vt:lpstr>
      <vt:lpstr>508 Lecture</vt:lpstr>
      <vt:lpstr>Management</vt:lpstr>
      <vt:lpstr>Learning Objectives</vt:lpstr>
      <vt:lpstr>The Manager: Omnipotent or Symbolic?</vt:lpstr>
      <vt:lpstr>Managerial Constraints</vt:lpstr>
      <vt:lpstr>Exhibit 3.1 Constraints on Managerial Discretion</vt:lpstr>
      <vt:lpstr>The Environment and Environmental Uncertainty</vt:lpstr>
      <vt:lpstr>Exhibit 3.2 Environmental Uncertainty Matrix</vt:lpstr>
      <vt:lpstr>Degree of Change</vt:lpstr>
      <vt:lpstr>Degree of Environmental Complexity</vt:lpstr>
      <vt:lpstr>The External Environment</vt:lpstr>
      <vt:lpstr>Exhibit 3.3 Components of External Environment</vt:lpstr>
      <vt:lpstr>The Specific Environment (1 of 2)</vt:lpstr>
      <vt:lpstr>The Specific Environment (2 of 2)</vt:lpstr>
      <vt:lpstr>Specific Environment Components (1 of 2)</vt:lpstr>
      <vt:lpstr>Specific Environment Components (2 of 2)</vt:lpstr>
      <vt:lpstr>Exhibit 3.6 Strong vs. Weak Cultures</vt:lpstr>
      <vt:lpstr>Organizational Culture</vt:lpstr>
      <vt:lpstr>What is Organizational Culture?</vt:lpstr>
      <vt:lpstr>Six Dimensions of Organizational Culture</vt:lpstr>
      <vt:lpstr>Exhibit 3.5 Contrasting Organizational Culture</vt:lpstr>
      <vt:lpstr>Strong Cultures</vt:lpstr>
      <vt:lpstr>Exhibit 3.6 Strong Versus Weak Cultures</vt:lpstr>
      <vt:lpstr>Where Culture Comes From and How it Continues</vt:lpstr>
      <vt:lpstr>Exhibit 3.7 Establishing and Maintaining Culture</vt:lpstr>
      <vt:lpstr>How Employees Learn Culture</vt:lpstr>
      <vt:lpstr>How Culture Affects Managers</vt:lpstr>
      <vt:lpstr>Exhibit 3.8 Types of Managerial Decisions Affected by Culture</vt:lpstr>
      <vt:lpstr>Review Learning Objective 3.1</vt:lpstr>
      <vt:lpstr>Review Learning Objective 3.2</vt:lpstr>
      <vt:lpstr>Review Learning Objective 3.3</vt:lpstr>
    </vt:vector>
  </TitlesOfParts>
  <Manager/>
  <Company>Pearson</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Management, Fifteenth Edition, Chapter 3: Managing the External Environment and the Organization’s Culture</dc:title>
  <dc:subject/>
  <dc:creator>Stephen P. Robbins and Mary Coulter</dc:creator>
  <cp:keywords>Management</cp:keywords>
  <dc:description/>
  <cp:lastModifiedBy>Rakshit, Nikhil</cp:lastModifiedBy>
  <cp:revision>647</cp:revision>
  <dcterms:created xsi:type="dcterms:W3CDTF">2014-07-14T20:04:21Z</dcterms:created>
  <dcterms:modified xsi:type="dcterms:W3CDTF">2020-05-21T10:30:00Z</dcterms:modified>
  <cp:category/>
</cp:coreProperties>
</file>