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71" r:id="rId8"/>
    <p:sldId id="272" r:id="rId9"/>
    <p:sldId id="273" r:id="rId10"/>
    <p:sldId id="275" r:id="rId11"/>
    <p:sldId id="279" r:id="rId12"/>
    <p:sldId id="280" r:id="rId13"/>
    <p:sldId id="281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59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30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46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80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211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35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0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87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03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55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5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D7F6B-E393-4A08-BF14-3430CBA96535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B6132-396D-40B0-8AC5-AFACD5686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14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80729"/>
            <a:ext cx="7772400" cy="2376263"/>
          </a:xfrm>
        </p:spPr>
        <p:txBody>
          <a:bodyPr/>
          <a:lstStyle/>
          <a:p>
            <a:pPr eaLnBrk="1" hangingPunct="1">
              <a:defRPr/>
            </a:pPr>
            <a:r>
              <a:rPr lang="tr-TR" sz="6000" dirty="0" smtClean="0"/>
              <a:t>LİPİDLER</a:t>
            </a:r>
            <a:br>
              <a:rPr lang="tr-TR" sz="6000" dirty="0" smtClean="0"/>
            </a:br>
            <a:r>
              <a:rPr lang="tr-TR" sz="3200" dirty="0"/>
              <a:t>YAPILARI VE </a:t>
            </a:r>
            <a:r>
              <a:rPr lang="tr-TR" sz="3200" dirty="0" smtClean="0"/>
              <a:t>SINIFLANDIRILMALARI</a:t>
            </a:r>
            <a:endParaRPr lang="tr-TR" sz="9600" dirty="0" smtClean="0"/>
          </a:p>
        </p:txBody>
      </p:sp>
      <p:sp>
        <p:nvSpPr>
          <p:cNvPr id="4" name="3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4365104"/>
            <a:ext cx="6400800" cy="1273696"/>
          </a:xfrm>
        </p:spPr>
        <p:txBody>
          <a:bodyPr/>
          <a:lstStyle/>
          <a:p>
            <a:pPr>
              <a:defRPr/>
            </a:pPr>
            <a:r>
              <a:rPr lang="tr-TR" sz="2400" dirty="0" smtClean="0"/>
              <a:t>Prof. Dr. Hasan Serdar ÖZTÜRK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6804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>
              <a:defRPr/>
            </a:pPr>
            <a:r>
              <a:rPr lang="tr-TR" dirty="0"/>
              <a:t>Doymamış bağların erime noktası üzerindeki bu belirleyici etkisi nedeniyle, doymuş yağ asitlerinden zengin yağlar (tereyağı, margarin gibi) oda sıcaklığında katı haldeyken, doymamış yağ asitlerinden zengin yağlar (zeytinyağı, </a:t>
            </a:r>
            <a:r>
              <a:rPr lang="tr-TR" dirty="0" err="1"/>
              <a:t>ayçiçek</a:t>
            </a:r>
            <a:r>
              <a:rPr lang="tr-TR" dirty="0"/>
              <a:t> yağı gibi) oda sıcaklığında sıvı haldedirler.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281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tr-TR" sz="3600" dirty="0"/>
              <a:t>Yağ asitlerinin sistematik isimlendirilmelerinde; sahip oldukları karbon sayısına göre verilen Latince isimlerinin sonuna, yapısında hiç doymamış bağ yoksa –</a:t>
            </a:r>
            <a:r>
              <a:rPr lang="tr-TR" sz="3600" dirty="0" err="1"/>
              <a:t>anoik</a:t>
            </a:r>
            <a:r>
              <a:rPr lang="tr-TR" sz="3600" dirty="0"/>
              <a:t> veya yapısında doymamış bağ varsa –</a:t>
            </a:r>
            <a:r>
              <a:rPr lang="tr-TR" sz="3600" dirty="0" err="1"/>
              <a:t>enoik</a:t>
            </a:r>
            <a:r>
              <a:rPr lang="tr-TR" sz="3600" dirty="0"/>
              <a:t> eki </a:t>
            </a:r>
            <a:r>
              <a:rPr lang="tr-TR" sz="3600" dirty="0" smtClean="0"/>
              <a:t>getirilir.</a:t>
            </a:r>
            <a:endParaRPr lang="tr-TR" sz="3600" dirty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238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472608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Yağ asitlerinin sahip oldukları karbon atomları adlandırılırken iki yöntem kullanılır.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Bunlardan </a:t>
            </a:r>
            <a:r>
              <a:rPr lang="tr-TR" dirty="0"/>
              <a:t>birincisinde, karboksil karbonuna 1 numara verilerek metil ucuna doğru bütün karbonlar numaralanır.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İkincisinde </a:t>
            </a:r>
            <a:r>
              <a:rPr lang="tr-TR" dirty="0"/>
              <a:t>ise, karboksil karbonuna komşu karbondan (2 numaralı karbon) başlanarak, karbonlar sırasıyla α, β, γ şeklinde isimlendirilir, molekülün diğer ucundaki metil karbonuna, molekülün uzunluğu ne olursa olsun, ω (</a:t>
            </a:r>
            <a:r>
              <a:rPr lang="tr-TR" dirty="0" err="1"/>
              <a:t>omega</a:t>
            </a:r>
            <a:r>
              <a:rPr lang="tr-TR" dirty="0"/>
              <a:t>) karbonu adı verilir </a:t>
            </a:r>
            <a:r>
              <a:rPr lang="tr-TR" dirty="0" smtClean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041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asitleri sistematik isimleri ve özel isimlerinin </a:t>
            </a:r>
            <a:r>
              <a:rPr lang="tr-TR" dirty="0" err="1"/>
              <a:t>yanısıra</a:t>
            </a:r>
            <a:r>
              <a:rPr lang="tr-TR" dirty="0"/>
              <a:t>, yapıları hakkında bilgi veren kısaltmalarla da gösterilir.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Örneğin </a:t>
            </a:r>
            <a:r>
              <a:rPr lang="tr-TR" dirty="0"/>
              <a:t>18 karbonlu yağ asitlerinden stearik asit 18:0, oleik asit 18:1(Δ</a:t>
            </a:r>
            <a:r>
              <a:rPr lang="tr-TR" baseline="30000" dirty="0"/>
              <a:t>9</a:t>
            </a:r>
            <a:r>
              <a:rPr lang="tr-TR" dirty="0"/>
              <a:t>) ve </a:t>
            </a:r>
            <a:r>
              <a:rPr lang="tr-TR" dirty="0" err="1"/>
              <a:t>linoleik</a:t>
            </a:r>
            <a:r>
              <a:rPr lang="tr-TR" dirty="0"/>
              <a:t> asit 18:2(Δ</a:t>
            </a:r>
            <a:r>
              <a:rPr lang="tr-TR" baseline="30000" dirty="0"/>
              <a:t>9, 12</a:t>
            </a:r>
            <a:r>
              <a:rPr lang="tr-TR" dirty="0"/>
              <a:t>) şeklinde kısaltılabilir.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902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68052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/>
              <a:t>Burada 18 rakamı sahip oldukları karbon sayısını, ‘:’den sonraki rakam sahip oldukları çift bağ sayısını ve parantez içindeki delta işaretinden sonraki rakamlar ise oleik asitteki çift bağın 9 ve 10 numaralı karbonlar arasında, </a:t>
            </a:r>
            <a:r>
              <a:rPr lang="tr-TR" dirty="0" err="1"/>
              <a:t>linoleik</a:t>
            </a:r>
            <a:r>
              <a:rPr lang="tr-TR" dirty="0"/>
              <a:t> asitteki çift bağların 9-10 ve 12-13 numaralı karbonlar arasında olduğunu bildirmektedir. </a:t>
            </a:r>
            <a:endParaRPr lang="tr-TR" dirty="0" smtClean="0"/>
          </a:p>
          <a:p>
            <a:pPr>
              <a:defRPr/>
            </a:pPr>
            <a:r>
              <a:rPr lang="tr-TR" dirty="0"/>
              <a:t>Çift bağın yeri belirtilirken çift bağa iştirak eden karbonlardan, karboksil karbonuna yakın olan karbonun numarası verilmektedir.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726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Bazı kaynaklarda, çift bağların yerleri yukarıdakinden farklı olarak, parantez içinde ‘Δ’ işareti kullanılmaksızın numaralar verilerek de gösterilebilmektedir.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Örneğin</a:t>
            </a:r>
            <a:r>
              <a:rPr lang="tr-TR" dirty="0"/>
              <a:t>, </a:t>
            </a:r>
            <a:r>
              <a:rPr lang="tr-TR" dirty="0" err="1"/>
              <a:t>linoleik</a:t>
            </a:r>
            <a:r>
              <a:rPr lang="tr-TR" dirty="0"/>
              <a:t> asit 18:2(Δ</a:t>
            </a:r>
            <a:r>
              <a:rPr lang="tr-TR" baseline="30000" dirty="0"/>
              <a:t>9, 12</a:t>
            </a:r>
            <a:r>
              <a:rPr lang="tr-TR" dirty="0"/>
              <a:t>) yerine 18:2(9,12) gibi.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Birden </a:t>
            </a:r>
            <a:r>
              <a:rPr lang="tr-TR" dirty="0"/>
              <a:t>fazla doymamış bağ içeren yağ asitlerinde birbirine en yakın iki çift bağ arasında en azından bir metilen grubu (-CH</a:t>
            </a:r>
            <a:r>
              <a:rPr lang="tr-TR" baseline="-25000" dirty="0"/>
              <a:t>2</a:t>
            </a:r>
            <a:r>
              <a:rPr lang="tr-TR" dirty="0"/>
              <a:t>-) bulunur.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175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tr-TR" dirty="0"/>
              <a:t>Yağ asitleri sahip oldukları doymamış bağlardan ω karbonuna en yakın olanın, ω karbonuna uzaklığına göre de isimlendirilebilmektedirler.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Buna </a:t>
            </a:r>
            <a:r>
              <a:rPr lang="tr-TR" dirty="0"/>
              <a:t>göre, ω karbonu 1 </a:t>
            </a:r>
            <a:r>
              <a:rPr lang="tr-TR" dirty="0" err="1"/>
              <a:t>nolu</a:t>
            </a:r>
            <a:r>
              <a:rPr lang="tr-TR" dirty="0"/>
              <a:t> karbon olarak kabul edilerek, karbonlar karboksil ucuna doğru numaralandırılır.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numaralandırmaya göre örneğin, ω karbonuna en yakın çift bağ yağ asidinin 3 ve 4 numaralı karbonları arasında ise omega-3 (ω-3), 6 ve 7 numaralı karbonları arasında ise omega-6 (ω-6) olarak </a:t>
            </a:r>
            <a:r>
              <a:rPr lang="tr-TR" dirty="0" smtClean="0"/>
              <a:t>adlandırılabilir.</a:t>
            </a:r>
            <a:endParaRPr lang="tr-TR" dirty="0"/>
          </a:p>
          <a:p>
            <a:pPr eaLnBrk="1" hangingPunct="1"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53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İnsanlar yağ asidi sentezleyebilirler, ancak sentezleyemedikleri ve diyetle dışarıdan almaları gereken (</a:t>
            </a:r>
            <a:r>
              <a:rPr lang="tr-TR" dirty="0" err="1"/>
              <a:t>esansiyel</a:t>
            </a:r>
            <a:r>
              <a:rPr lang="tr-TR" dirty="0"/>
              <a:t>) yağ asitleri de vardır.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 </a:t>
            </a:r>
            <a:r>
              <a:rPr lang="tr-TR" dirty="0" err="1"/>
              <a:t>linoleik</a:t>
            </a:r>
            <a:r>
              <a:rPr lang="tr-TR" dirty="0"/>
              <a:t> asit ve α-</a:t>
            </a:r>
            <a:r>
              <a:rPr lang="tr-TR" dirty="0" err="1"/>
              <a:t>linolenik</a:t>
            </a:r>
            <a:r>
              <a:rPr lang="tr-TR" dirty="0"/>
              <a:t> </a:t>
            </a:r>
            <a:r>
              <a:rPr lang="tr-TR" dirty="0" err="1"/>
              <a:t>asit’dir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 smtClean="0"/>
              <a:t> </a:t>
            </a:r>
            <a:r>
              <a:rPr lang="tr-TR" dirty="0" err="1"/>
              <a:t>Araşidonik</a:t>
            </a:r>
            <a:r>
              <a:rPr lang="tr-TR" dirty="0"/>
              <a:t> asit, </a:t>
            </a:r>
            <a:r>
              <a:rPr lang="tr-TR" dirty="0" err="1"/>
              <a:t>linoleik</a:t>
            </a:r>
            <a:r>
              <a:rPr lang="tr-TR" dirty="0"/>
              <a:t> asitten sentezlenebilmektedir.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Dolayısıyla</a:t>
            </a:r>
            <a:r>
              <a:rPr lang="tr-TR" dirty="0"/>
              <a:t>, diyetle alınan </a:t>
            </a:r>
            <a:r>
              <a:rPr lang="tr-TR" dirty="0" err="1"/>
              <a:t>linoleik</a:t>
            </a:r>
            <a:r>
              <a:rPr lang="tr-TR" dirty="0"/>
              <a:t> </a:t>
            </a:r>
            <a:r>
              <a:rPr lang="tr-TR" dirty="0" err="1"/>
              <a:t>asit’in</a:t>
            </a:r>
            <a:r>
              <a:rPr lang="tr-TR" dirty="0"/>
              <a:t> yetersiz olması durumunda </a:t>
            </a:r>
            <a:r>
              <a:rPr lang="tr-TR" dirty="0" err="1"/>
              <a:t>araşidonik</a:t>
            </a:r>
            <a:r>
              <a:rPr lang="tr-TR" dirty="0"/>
              <a:t> </a:t>
            </a:r>
            <a:r>
              <a:rPr lang="tr-TR" dirty="0" err="1"/>
              <a:t>asit’in</a:t>
            </a:r>
            <a:r>
              <a:rPr lang="tr-TR" dirty="0"/>
              <a:t> de vücut için </a:t>
            </a:r>
            <a:r>
              <a:rPr lang="tr-TR" dirty="0" err="1"/>
              <a:t>esansiyel</a:t>
            </a:r>
            <a:r>
              <a:rPr lang="tr-TR" dirty="0"/>
              <a:t> hale gelmesi söz konusu olabilir.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dirty="0"/>
              <a:t>Biyokimyada </a:t>
            </a:r>
            <a:r>
              <a:rPr lang="tr-TR" dirty="0" err="1"/>
              <a:t>lipidler</a:t>
            </a:r>
            <a:r>
              <a:rPr lang="tr-TR" dirty="0"/>
              <a:t> başlığı altında incelenen kimyasal yapılar organizmada çok önemli görevler üstlenen ve aslında pek de homojen olmayan bir grup kimyasal bileşiği içerir.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smtClean="0"/>
              <a:t>Doğrudan </a:t>
            </a:r>
            <a:r>
              <a:rPr lang="tr-TR" dirty="0"/>
              <a:t>ya da dolaylı olarak ‘yağ asitleri’ ile ilişkilidirler.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err="1"/>
              <a:t>Lipidler</a:t>
            </a:r>
            <a:r>
              <a:rPr lang="tr-TR" dirty="0"/>
              <a:t> daha çok fiziksel özellikleri açısından birbirlerine benzerler</a:t>
            </a:r>
            <a:r>
              <a:rPr lang="tr-TR" dirty="0" smtClean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119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tr-TR" dirty="0"/>
              <a:t>En önemli ortak özellikleri suda çözünmemeleri, buna mukabil polar olmayan çözücülerde iyi çözünmeleridir. </a:t>
            </a:r>
            <a:endParaRPr lang="tr-TR" dirty="0" smtClean="0"/>
          </a:p>
          <a:p>
            <a:r>
              <a:rPr lang="tr-TR" dirty="0" smtClean="0"/>
              <a:t>Organizmada </a:t>
            </a:r>
            <a:r>
              <a:rPr lang="tr-TR" dirty="0"/>
              <a:t>üstlendikleri en önemli iki görevlerini; enerji kaynağı olarak depolanmaları ve </a:t>
            </a:r>
            <a:r>
              <a:rPr lang="tr-TR" dirty="0" err="1"/>
              <a:t>membranların</a:t>
            </a:r>
            <a:r>
              <a:rPr lang="tr-TR" dirty="0"/>
              <a:t> yapısında yer almaları şeklinde belirtebiliriz. </a:t>
            </a:r>
          </a:p>
        </p:txBody>
      </p:sp>
    </p:spTree>
    <p:extLst>
      <p:ext uri="{BB962C8B-B14F-4D97-AF65-F5344CB8AC3E}">
        <p14:creationId xmlns:p14="http://schemas.microsoft.com/office/powerpoint/2010/main" val="7545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Bunların dışında organizmada; termal ve elektriksel izolasyon sağlamaktan yağda çözünen vitaminlerin organizmaya alınmasına, enzim </a:t>
            </a:r>
            <a:r>
              <a:rPr lang="tr-TR" dirty="0" err="1"/>
              <a:t>kofaktörü</a:t>
            </a:r>
            <a:r>
              <a:rPr lang="tr-TR" dirty="0"/>
              <a:t> olmaktan hücre içi haberci olmaya kadar pek çok görevler üstlenirler.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594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tr-TR" b="1" dirty="0"/>
              <a:t>Yağ asitleri:</a:t>
            </a:r>
            <a:r>
              <a:rPr lang="tr-TR" dirty="0"/>
              <a:t> </a:t>
            </a:r>
            <a:endParaRPr lang="en-US" dirty="0" smtClean="0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1850"/>
          </a:xfrm>
        </p:spPr>
        <p:txBody>
          <a:bodyPr>
            <a:normAutofit lnSpcReduction="10000"/>
          </a:bodyPr>
          <a:lstStyle/>
          <a:p>
            <a:pPr>
              <a:buClr>
                <a:srgbClr val="FFFFFF"/>
              </a:buClr>
              <a:defRPr/>
            </a:pPr>
            <a:r>
              <a:rPr lang="tr-TR" dirty="0" smtClean="0"/>
              <a:t>Bir ucunda karboksilik asit bulunan hidrokarbon zincirlerdir. </a:t>
            </a:r>
          </a:p>
          <a:p>
            <a:pPr>
              <a:buClr>
                <a:srgbClr val="FFFFFF"/>
              </a:buClr>
              <a:defRPr/>
            </a:pPr>
            <a:r>
              <a:rPr lang="tr-TR" dirty="0" smtClean="0"/>
              <a:t>Genelde düz zincir şeklindedirler ancak dallanmış yapıda olanları da vardır. </a:t>
            </a:r>
          </a:p>
          <a:p>
            <a:pPr>
              <a:buClr>
                <a:srgbClr val="FFFFFF"/>
              </a:buClr>
              <a:defRPr/>
            </a:pPr>
            <a:r>
              <a:rPr lang="tr-TR" dirty="0" smtClean="0"/>
              <a:t>Organizmada genelde ester şeklinde bulunurlar, ancak kanda serbest yağ asidi şeklinde de bulunabilirler ve </a:t>
            </a:r>
            <a:r>
              <a:rPr lang="tr-TR" dirty="0" err="1" smtClean="0"/>
              <a:t>albumine</a:t>
            </a:r>
            <a:r>
              <a:rPr lang="tr-TR" dirty="0" smtClean="0"/>
              <a:t> bağlı olarak taşınırlar. </a:t>
            </a:r>
            <a:endParaRPr lang="en-US" u="sng" dirty="0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54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defRPr/>
            </a:pPr>
            <a:r>
              <a:rPr lang="tr-TR" dirty="0"/>
              <a:t>Doğal olarak oluşmuş yağ asitleri genelde çift sayıda karbon atomu içerir.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Hidrokarbon </a:t>
            </a:r>
            <a:r>
              <a:rPr lang="tr-TR" dirty="0"/>
              <a:t>zincirdeki bağların tamamı doymuş olabileceği gibi, bir ya da daha fazla sayıda doymamış bağ da </a:t>
            </a:r>
            <a:r>
              <a:rPr lang="tr-TR" dirty="0" smtClean="0"/>
              <a:t>içerebilirler. </a:t>
            </a:r>
          </a:p>
          <a:p>
            <a:pPr>
              <a:defRPr/>
            </a:pPr>
            <a:r>
              <a:rPr lang="tr-TR" dirty="0" smtClean="0"/>
              <a:t>Yapılarındaki </a:t>
            </a:r>
            <a:r>
              <a:rPr lang="tr-TR" dirty="0"/>
              <a:t>doymamış bağlar, doğal olarak meydana gelmiş yağ asitlerinde genelde </a:t>
            </a:r>
            <a:r>
              <a:rPr lang="tr-TR" dirty="0" err="1"/>
              <a:t>cis</a:t>
            </a:r>
            <a:r>
              <a:rPr lang="tr-TR" dirty="0"/>
              <a:t> şeklindedir.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95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defRPr/>
            </a:pPr>
            <a:r>
              <a:rPr lang="tr-TR" dirty="0"/>
              <a:t>Sahip olduğu doymamış bağ trans şeklinde olan yağ asitleri, örneğin sıvı yağların </a:t>
            </a:r>
            <a:r>
              <a:rPr lang="tr-TR" dirty="0" err="1"/>
              <a:t>hidrojenasyonu</a:t>
            </a:r>
            <a:r>
              <a:rPr lang="tr-TR" dirty="0"/>
              <a:t> yoluyla margarinlerin elde edilmesi esnasında oluşabilmektedir.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Cis</a:t>
            </a:r>
            <a:r>
              <a:rPr lang="tr-TR" dirty="0" smtClean="0"/>
              <a:t> </a:t>
            </a:r>
            <a:r>
              <a:rPr lang="tr-TR" dirty="0"/>
              <a:t>şeklindeki doymamış bağlarda; hidrojenler çift bağ düzleminin bir tarafında, çift bağın her iki tarafındaki hidrokarbon zincirler ise düzlemin diğer tarafında yer alırlar. 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272496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/>
              <a:t>Trans konfigürasyonundaki bağlarda ise hidrokarbon zincirler çift bağ düzleminin aksi taraflarında yer alırlar </a:t>
            </a:r>
            <a:r>
              <a:rPr lang="tr-TR" dirty="0" smtClean="0"/>
              <a:t>. </a:t>
            </a:r>
          </a:p>
          <a:p>
            <a:pPr>
              <a:defRPr/>
            </a:pPr>
            <a:r>
              <a:rPr lang="tr-TR" dirty="0" smtClean="0"/>
              <a:t>Doymamış </a:t>
            </a:r>
            <a:r>
              <a:rPr lang="tr-TR" dirty="0"/>
              <a:t>bağa sahip yağ asitlerindeki </a:t>
            </a:r>
            <a:r>
              <a:rPr lang="tr-TR" dirty="0" err="1"/>
              <a:t>cis</a:t>
            </a:r>
            <a:r>
              <a:rPr lang="tr-TR" dirty="0"/>
              <a:t> şeklindeki doymamış bağlar, molekülde bir kıvrılmaya/açılanmaya neden olurlar, trans doymamış bağlarda bu durum ortaya çıkmaz.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Birden </a:t>
            </a:r>
            <a:r>
              <a:rPr lang="tr-TR" dirty="0"/>
              <a:t>fazla </a:t>
            </a:r>
            <a:r>
              <a:rPr lang="tr-TR" dirty="0" err="1"/>
              <a:t>cis</a:t>
            </a:r>
            <a:r>
              <a:rPr lang="tr-TR" dirty="0"/>
              <a:t> doymamış bağı bulunan moleküllerde kıvrılma/açılanma daha da artar, hatta </a:t>
            </a:r>
            <a:r>
              <a:rPr lang="tr-TR" dirty="0" err="1"/>
              <a:t>araşidonik</a:t>
            </a:r>
            <a:r>
              <a:rPr lang="tr-TR" dirty="0"/>
              <a:t> asitte olduğu gibi molekül yuvarlak bir şekil bile </a:t>
            </a:r>
            <a:r>
              <a:rPr lang="tr-TR" dirty="0" smtClean="0"/>
              <a:t>alabilir.</a:t>
            </a:r>
            <a:endParaRPr lang="tr-TR" dirty="0"/>
          </a:p>
          <a:p>
            <a:pPr eaLnBrk="1" hangingPunct="1">
              <a:defRPr/>
            </a:pPr>
            <a:endParaRPr lang="en-US" u="sng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5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asitlerinin sudaki çözünürlükleri ve erime noktaları, zincir uzunlukları ve yapılarında çift bağların olup olmaması ile yakından ilişkilidir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 smtClean="0"/>
              <a:t> </a:t>
            </a:r>
            <a:r>
              <a:rPr lang="tr-TR" dirty="0"/>
              <a:t>Zincir uzunlukları arttıkça sudaki çözünürlükleri azalırken, erime noktaları yükselir.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Yapılarında </a:t>
            </a:r>
            <a:r>
              <a:rPr lang="tr-TR" dirty="0"/>
              <a:t>doymamış bağın varlığı ya da sayısının artmasıyla ise sudaki çözünürlükleri artarken, erime noktaları </a:t>
            </a:r>
            <a:r>
              <a:rPr lang="tr-TR" dirty="0" smtClean="0"/>
              <a:t>düşer. 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34467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802</Words>
  <Application>Microsoft Office PowerPoint</Application>
  <PresentationFormat>Ekran Gösterisi (4:3)</PresentationFormat>
  <Paragraphs>43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LİPİDLER YAPILARI VE SINIFLANDIRILMALARI</vt:lpstr>
      <vt:lpstr>PowerPoint Sunusu</vt:lpstr>
      <vt:lpstr>PowerPoint Sunusu</vt:lpstr>
      <vt:lpstr>PowerPoint Sunusu</vt:lpstr>
      <vt:lpstr>Yağ asitleri: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LİPİDLER YAPILARI VE SINIFLANDIRILMALARI</dc:title>
  <dc:creator>user</dc:creator>
  <cp:lastModifiedBy>user</cp:lastModifiedBy>
  <cp:revision>5</cp:revision>
  <dcterms:created xsi:type="dcterms:W3CDTF">2017-11-28T13:17:11Z</dcterms:created>
  <dcterms:modified xsi:type="dcterms:W3CDTF">2017-11-28T14:44:57Z</dcterms:modified>
</cp:coreProperties>
</file>