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notesMasterIdLst>
    <p:notesMasterId r:id="rId29"/>
  </p:notesMasterIdLst>
  <p:sldIdLst>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8" r:id="rId19"/>
    <p:sldId id="289" r:id="rId20"/>
    <p:sldId id="290" r:id="rId21"/>
    <p:sldId id="291" r:id="rId22"/>
    <p:sldId id="292" r:id="rId23"/>
    <p:sldId id="293" r:id="rId24"/>
    <p:sldId id="294" r:id="rId25"/>
    <p:sldId id="295" r:id="rId26"/>
    <p:sldId id="296" r:id="rId27"/>
    <p:sldId id="297"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50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B0A79-386E-4C86-835D-ED674483656A}" type="datetimeFigureOut">
              <a:rPr lang="tr-TR" smtClean="0"/>
              <a:t>14.02.2018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1A8C1-FBEA-496F-A746-E69A7A44D80F}" type="slidenum">
              <a:rPr lang="tr-TR" smtClean="0"/>
              <a:t>‹#›</a:t>
            </a:fld>
            <a:endParaRPr lang="tr-TR"/>
          </a:p>
        </p:txBody>
      </p:sp>
    </p:spTree>
    <p:extLst>
      <p:ext uri="{BB962C8B-B14F-4D97-AF65-F5344CB8AC3E}">
        <p14:creationId xmlns:p14="http://schemas.microsoft.com/office/powerpoint/2010/main" val="417090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7D60BF5-26D4-4C65-ABBC-42EA997BD1CC}" type="datetimeFigureOut">
              <a:rPr lang="tr-TR" smtClean="0"/>
              <a:t>14.02.2018</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5AB3940-1C43-4C5D-B5E0-74B4D13D177A}"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tr-TR"/>
              <a:t>Asıl başlık stili için tıklayın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8178568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07970369"/>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tr-TR"/>
              <a:t>Asıl başlık stili için tıklayın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29129418"/>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8127327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20000" y="2505075"/>
            <a:ext cx="502521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a:t>
            </a:r>
          </a:p>
        </p:txBody>
      </p:sp>
      <p:sp>
        <p:nvSpPr>
          <p:cNvPr id="6" name="Content Placeholder 5"/>
          <p:cNvSpPr>
            <a:spLocks noGrp="1"/>
          </p:cNvSpPr>
          <p:nvPr>
            <p:ph sz="quarter" idx="4"/>
          </p:nvPr>
        </p:nvSpPr>
        <p:spPr>
          <a:xfrm>
            <a:off x="6319840" y="2505075"/>
            <a:ext cx="503554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5103334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65088142"/>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24536931"/>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543919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7D60BF5-26D4-4C65-ABBC-42EA997BD1CC}"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899486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93172067"/>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62248187"/>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tr-TR"/>
              <a:t>Asıl başlık stili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494855740"/>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tr-TR"/>
              <a:t>Asıl başlık stili için tıklayın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37358810"/>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tr-TR"/>
              <a:t>Asıl başlık stili için tıklayın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03357259"/>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tr-TR"/>
              <a:t>Asıl başlık stili için tıklayın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5897409"/>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61607782"/>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01088363"/>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tr-TR"/>
              <a:t>Asıl başlık stili için tıklayın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577660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7D60BF5-26D4-4C65-ABBC-42EA997BD1CC}"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52764933"/>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tr-TR"/>
              <a:t>Asıl başlık stili için tıklayın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04397235"/>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84449722"/>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20000" y="2505075"/>
            <a:ext cx="502521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a:t>
            </a:r>
          </a:p>
        </p:txBody>
      </p:sp>
      <p:sp>
        <p:nvSpPr>
          <p:cNvPr id="6" name="Content Placeholder 5"/>
          <p:cNvSpPr>
            <a:spLocks noGrp="1"/>
          </p:cNvSpPr>
          <p:nvPr>
            <p:ph sz="quarter" idx="4"/>
          </p:nvPr>
        </p:nvSpPr>
        <p:spPr>
          <a:xfrm>
            <a:off x="6319840" y="2505075"/>
            <a:ext cx="503554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13801875"/>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49166406"/>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64527941"/>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79973583"/>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06723150"/>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16166023"/>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3297368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tr-TR"/>
              <a:t>Asıl başlık stili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663559619"/>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tr-TR"/>
              <a:t>Asıl başlık stili için tıklayın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16035854"/>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tr-TR"/>
              <a:t>Asıl başlık stili için tıklayın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0691726"/>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tr-TR"/>
              <a:t>Asıl başlık stili için tıklayın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31600257"/>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22033476"/>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9359052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7D60BF5-26D4-4C65-ABBC-42EA997BD1CC}" type="datetimeFigureOut">
              <a:rPr lang="tr-TR" smtClean="0"/>
              <a:t>14.02.2018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F7D60BF5-26D4-4C65-ABBC-42EA997BD1CC}" type="datetimeFigureOut">
              <a:rPr lang="tr-TR" smtClean="0"/>
              <a:t>14.02.2018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60BF5-26D4-4C65-ABBC-42EA997BD1CC}" type="datetimeFigureOut">
              <a:rPr lang="tr-TR" smtClean="0"/>
              <a:t>14.02.2018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14.02.2018</a:t>
            </a:fld>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7D60BF5-26D4-4C65-ABBC-42EA997BD1CC}" type="datetimeFigureOut">
              <a:rPr lang="tr-TR" smtClean="0"/>
              <a:t>14.02.2018</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7D60BF5-26D4-4C65-ABBC-42EA997BD1CC}" type="datetimeFigureOut">
              <a:rPr lang="tr-TR" smtClean="0"/>
              <a:t>14.02.2018</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5AB3940-1C43-4C5D-B5E0-74B4D13D177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0858857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spd="med">
    <p:pull/>
  </p:transition>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2/14/18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8099422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med">
    <p:pull/>
  </p:transition>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7" y="476672"/>
            <a:ext cx="7632848" cy="5904656"/>
          </a:xfrm>
        </p:spPr>
      </p:pic>
    </p:spTree>
    <p:extLst>
      <p:ext uri="{BB962C8B-B14F-4D97-AF65-F5344CB8AC3E}">
        <p14:creationId xmlns:p14="http://schemas.microsoft.com/office/powerpoint/2010/main" val="4058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İçerik Yer Tutucusu 2"/>
          <p:cNvSpPr>
            <a:spLocks noGrp="1"/>
          </p:cNvSpPr>
          <p:nvPr>
            <p:ph idx="1"/>
          </p:nvPr>
        </p:nvSpPr>
        <p:spPr>
          <a:xfrm>
            <a:off x="395536" y="1124744"/>
            <a:ext cx="8229600" cy="5733256"/>
          </a:xfrm>
        </p:spPr>
        <p:txBody>
          <a:bodyPr/>
          <a:lstStyle/>
          <a:p>
            <a:pPr marL="0" indent="0">
              <a:buNone/>
            </a:pPr>
            <a:r>
              <a:rPr lang="tr-TR" dirty="0"/>
              <a:t>6. Organik gıda yemin ya da ham maddelerin işlenmesinde ışınlama ve iyonlaştırıcı radyasyon kullanımı yasaktır. Yani ürünün işleme esnasında genetik olarak değişikliğe uğramaması gerekmektedir.</a:t>
            </a:r>
          </a:p>
          <a:p>
            <a:endParaRPr lang="tr-TR" dirty="0"/>
          </a:p>
        </p:txBody>
      </p:sp>
      <p:pic>
        <p:nvPicPr>
          <p:cNvPr id="2097161" name="Picture 2"/>
          <p:cNvPicPr>
            <a:picLocks noChangeAspect="1" noChangeArrowheads="1"/>
          </p:cNvPicPr>
          <p:nvPr/>
        </p:nvPicPr>
        <p:blipFill>
          <a:blip r:embed="rId2"/>
          <a:srcRect/>
          <a:stretch>
            <a:fillRect/>
          </a:stretch>
        </p:blipFill>
        <p:spPr bwMode="auto">
          <a:xfrm>
            <a:off x="520760" y="3329608"/>
            <a:ext cx="7416345" cy="3528392"/>
          </a:xfrm>
          <a:prstGeom prst="rect">
            <a:avLst/>
          </a:prstGeom>
          <a:noFill/>
          <a:ln>
            <a:noFill/>
          </a:ln>
          <a:effectLst/>
        </p:spPr>
      </p:pic>
    </p:spTree>
    <p:extLst>
      <p:ext uri="{BB962C8B-B14F-4D97-AF65-F5344CB8AC3E}">
        <p14:creationId xmlns:p14="http://schemas.microsoft.com/office/powerpoint/2010/main" val="233222859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İçerik Yer Tutucusu 1048597"/>
          <p:cNvSpPr>
            <a:spLocks noGrp="1"/>
          </p:cNvSpPr>
          <p:nvPr>
            <p:ph idx="1"/>
          </p:nvPr>
        </p:nvSpPr>
        <p:spPr>
          <a:xfrm>
            <a:off x="648762" y="849635"/>
            <a:ext cx="8229600" cy="5778567"/>
          </a:xfrm>
        </p:spPr>
        <p:txBody>
          <a:bodyPr/>
          <a:lstStyle/>
          <a:p>
            <a:pPr marL="0" indent="0">
              <a:buNone/>
            </a:pPr>
            <a:r>
              <a:rPr lang="en-US" altLang="tr-TR"/>
              <a:t>7.Organik </a:t>
            </a:r>
            <a:r>
              <a:rPr lang="tr-TR" altLang="en-US"/>
              <a:t>ürünlerin</a:t>
            </a:r>
            <a:r>
              <a:rPr lang="en-US" altLang="tr-TR"/>
              <a:t>, genetik yapısı değiştirilmiş organizma veya bu organizmalardan elde edilen </a:t>
            </a:r>
            <a:r>
              <a:rPr lang="tr-TR" altLang="en-US"/>
              <a:t>ürünler</a:t>
            </a:r>
            <a:r>
              <a:rPr lang="en-US" altLang="tr-TR"/>
              <a:t> kullanılmadan </a:t>
            </a:r>
            <a:r>
              <a:rPr lang="tr-TR" altLang="en-US"/>
              <a:t>üretilmiş</a:t>
            </a:r>
            <a:r>
              <a:rPr lang="en-US" altLang="tr-TR"/>
              <a:t> olması gerekmektedir.</a:t>
            </a:r>
            <a:endParaRPr lang="tr-TR"/>
          </a:p>
        </p:txBody>
      </p:sp>
      <p:pic>
        <p:nvPicPr>
          <p:cNvPr id="2097155" name="Resim 2097154"/>
          <p:cNvPicPr>
            <a:picLocks/>
          </p:cNvPicPr>
          <p:nvPr/>
        </p:nvPicPr>
        <p:blipFill>
          <a:blip r:embed="rId2"/>
          <a:stretch>
            <a:fillRect/>
          </a:stretch>
        </p:blipFill>
        <p:spPr>
          <a:xfrm>
            <a:off x="831770" y="2690367"/>
            <a:ext cx="8046591" cy="3232200"/>
          </a:xfrm>
          <a:prstGeom prst="rect">
            <a:avLst/>
          </a:prstGeom>
        </p:spPr>
      </p:pic>
    </p:spTree>
    <p:extLst>
      <p:ext uri="{BB962C8B-B14F-4D97-AF65-F5344CB8AC3E}">
        <p14:creationId xmlns:p14="http://schemas.microsoft.com/office/powerpoint/2010/main" val="365952952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İçerik Yer Tutucusu 2"/>
          <p:cNvSpPr>
            <a:spLocks noGrp="1"/>
          </p:cNvSpPr>
          <p:nvPr>
            <p:ph idx="1"/>
          </p:nvPr>
        </p:nvSpPr>
        <p:spPr>
          <a:xfrm>
            <a:off x="395536" y="1124744"/>
            <a:ext cx="8229600" cy="4389120"/>
          </a:xfrm>
        </p:spPr>
        <p:txBody>
          <a:bodyPr>
            <a:normAutofit/>
          </a:bodyPr>
          <a:lstStyle/>
          <a:p>
            <a:pPr marL="0" indent="0">
              <a:buNone/>
            </a:pPr>
            <a:r>
              <a:rPr lang="tr-TR" sz="4000" dirty="0"/>
              <a:t>*</a:t>
            </a:r>
            <a:r>
              <a:rPr lang="tr-TR" dirty="0"/>
              <a:t>Organik ürünün işlenmesi esnasında burada açıklanmayan konularda 24/6/1995 tarihli ve 560 sayılı Gıdaların Üretimi, Tüketimi ve Denetlenmesine Dair Kanun Hükmümde Kararname, 16/11/1997 tarihli ve 23172 mükerrer sayılı Resmi Gazetede yayımlanan Türk Gıda Kodeksi Yönetmeliği ve 9/6/1998 tarihli ve 23367 sayılı Resmi Gazetede yayımlanan Gıdaların Üretimi, Tüketimi ve Denetlenmesine Dair Yönetmelik hükümlerine uyulur.</a:t>
            </a:r>
          </a:p>
          <a:p>
            <a:endParaRPr lang="tr-TR" dirty="0"/>
          </a:p>
        </p:txBody>
      </p:sp>
    </p:spTree>
    <p:extLst>
      <p:ext uri="{BB962C8B-B14F-4D97-AF65-F5344CB8AC3E}">
        <p14:creationId xmlns:p14="http://schemas.microsoft.com/office/powerpoint/2010/main" val="323380226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İçerik Yer Tutucusu 2"/>
          <p:cNvSpPr>
            <a:spLocks noGrp="1"/>
          </p:cNvSpPr>
          <p:nvPr>
            <p:ph idx="1"/>
          </p:nvPr>
        </p:nvSpPr>
        <p:spPr>
          <a:xfrm>
            <a:off x="323528" y="980728"/>
            <a:ext cx="8229600" cy="4389120"/>
          </a:xfrm>
        </p:spPr>
        <p:txBody>
          <a:bodyPr/>
          <a:lstStyle/>
          <a:p>
            <a:pPr marL="0" indent="0">
              <a:buNone/>
            </a:pPr>
            <a:r>
              <a:rPr lang="tr-TR" sz="4000" dirty="0"/>
              <a:t>*</a:t>
            </a:r>
            <a:r>
              <a:rPr lang="tr-TR" dirty="0"/>
              <a:t>Müteşebbis; Bakanlıktan yasal izin ve belgeleri aldıktan sonra ürünün organik olup olmadığının ,tespit edilmesi için bir kontrol ve/veya sertifikasyon kuruluşuna başvurur. Kontrol ve/veya sertifikasyon kuruluşu; müteşebbis faaliyetinin, bu Yönetmeliğin hükümlerine uygunluğunu onaylarsa, müteşebbisi Komiteye bildirir.</a:t>
            </a:r>
          </a:p>
          <a:p>
            <a:endParaRPr lang="tr-TR" dirty="0"/>
          </a:p>
        </p:txBody>
      </p:sp>
    </p:spTree>
    <p:extLst>
      <p:ext uri="{BB962C8B-B14F-4D97-AF65-F5344CB8AC3E}">
        <p14:creationId xmlns:p14="http://schemas.microsoft.com/office/powerpoint/2010/main" val="66621822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Başlık 1"/>
          <p:cNvSpPr>
            <a:spLocks noGrp="1"/>
          </p:cNvSpPr>
          <p:nvPr>
            <p:ph type="title"/>
          </p:nvPr>
        </p:nvSpPr>
        <p:spPr>
          <a:xfrm>
            <a:off x="467544" y="184844"/>
            <a:ext cx="8036424" cy="1884031"/>
          </a:xfrm>
        </p:spPr>
        <p:txBody>
          <a:bodyPr>
            <a:normAutofit fontScale="90000"/>
          </a:bodyPr>
          <a:lstStyle/>
          <a:p>
            <a:r>
              <a:rPr lang="tr-TR" b="1" dirty="0">
                <a:solidFill>
                  <a:srgbClr val="C00000"/>
                </a:solidFill>
              </a:rPr>
              <a:t>ORGANİK ÜRÜNLERİN PAKETLENMESİ</a:t>
            </a:r>
            <a:r>
              <a:rPr lang="en-US" altLang="tr-TR" b="1" dirty="0">
                <a:solidFill>
                  <a:srgbClr val="C00000"/>
                </a:solidFill>
              </a:rPr>
              <a:t> VE AMBALAJLANMASI</a:t>
            </a:r>
            <a:endParaRPr lang="tr-TR" b="1" dirty="0">
              <a:solidFill>
                <a:srgbClr val="C00000"/>
              </a:solidFill>
            </a:endParaRPr>
          </a:p>
        </p:txBody>
      </p:sp>
      <p:sp>
        <p:nvSpPr>
          <p:cNvPr id="1048593" name="İçerik Yer Tutucusu 2"/>
          <p:cNvSpPr>
            <a:spLocks noGrp="1"/>
          </p:cNvSpPr>
          <p:nvPr>
            <p:ph idx="1"/>
          </p:nvPr>
        </p:nvSpPr>
        <p:spPr>
          <a:xfrm>
            <a:off x="467544" y="2276872"/>
            <a:ext cx="8229600" cy="4389120"/>
          </a:xfrm>
        </p:spPr>
        <p:txBody>
          <a:bodyPr/>
          <a:lstStyle/>
          <a:p>
            <a:r>
              <a:rPr lang="tr-TR" dirty="0"/>
              <a:t>Paketleme materyali olarak doğal ve organik kökenli materyal kullanılmalıdır.</a:t>
            </a:r>
          </a:p>
          <a:p>
            <a:r>
              <a:rPr lang="tr-TR" dirty="0"/>
              <a:t>Kesinlikle metal veya plastik malzeme kullanılmamalıdır.</a:t>
            </a:r>
          </a:p>
        </p:txBody>
      </p:sp>
      <p:pic>
        <p:nvPicPr>
          <p:cNvPr id="2097152" name="Picture 2"/>
          <p:cNvPicPr>
            <a:picLocks noChangeAspect="1" noChangeArrowheads="1"/>
          </p:cNvPicPr>
          <p:nvPr/>
        </p:nvPicPr>
        <p:blipFill>
          <a:blip r:embed="rId2"/>
          <a:srcRect/>
          <a:stretch>
            <a:fillRect/>
          </a:stretch>
        </p:blipFill>
        <p:spPr bwMode="auto">
          <a:xfrm>
            <a:off x="755576" y="4248996"/>
            <a:ext cx="5472608" cy="2420364"/>
          </a:xfrm>
          <a:prstGeom prst="rect">
            <a:avLst/>
          </a:prstGeom>
          <a:noFill/>
          <a:ln>
            <a:noFill/>
          </a:ln>
          <a:effectLst/>
        </p:spPr>
      </p:pic>
    </p:spTree>
    <p:extLst>
      <p:ext uri="{BB962C8B-B14F-4D97-AF65-F5344CB8AC3E}">
        <p14:creationId xmlns:p14="http://schemas.microsoft.com/office/powerpoint/2010/main" val="346940004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İçerik Yer Tutucusu 2"/>
          <p:cNvSpPr>
            <a:spLocks noGrp="1"/>
          </p:cNvSpPr>
          <p:nvPr>
            <p:ph idx="1"/>
          </p:nvPr>
        </p:nvSpPr>
        <p:spPr>
          <a:xfrm>
            <a:off x="467544" y="980728"/>
            <a:ext cx="8280920" cy="5400600"/>
          </a:xfrm>
        </p:spPr>
        <p:txBody>
          <a:bodyPr/>
          <a:lstStyle/>
          <a:p>
            <a:r>
              <a:rPr lang="tr-TR" dirty="0"/>
              <a:t>Organik ürün işleme esnasında genetik olarak değişikliğe uğratılamaz.</a:t>
            </a:r>
          </a:p>
          <a:p>
            <a:r>
              <a:rPr lang="tr-TR" dirty="0"/>
              <a:t>Ürünün organik niteliğini koruyacak bütün hijyenik tedbirler alınır.</a:t>
            </a:r>
          </a:p>
        </p:txBody>
      </p:sp>
      <p:pic>
        <p:nvPicPr>
          <p:cNvPr id="2097153" name="Picture 2"/>
          <p:cNvPicPr>
            <a:picLocks noChangeAspect="1" noChangeArrowheads="1"/>
          </p:cNvPicPr>
          <p:nvPr/>
        </p:nvPicPr>
        <p:blipFill>
          <a:blip r:embed="rId2"/>
          <a:srcRect/>
          <a:stretch>
            <a:fillRect/>
          </a:stretch>
        </p:blipFill>
        <p:spPr bwMode="auto">
          <a:xfrm>
            <a:off x="869504" y="3068960"/>
            <a:ext cx="6408712" cy="3528392"/>
          </a:xfrm>
          <a:prstGeom prst="rect">
            <a:avLst/>
          </a:prstGeom>
          <a:noFill/>
          <a:ln>
            <a:noFill/>
          </a:ln>
          <a:effectLst/>
        </p:spPr>
      </p:pic>
    </p:spTree>
    <p:extLst>
      <p:ext uri="{BB962C8B-B14F-4D97-AF65-F5344CB8AC3E}">
        <p14:creationId xmlns:p14="http://schemas.microsoft.com/office/powerpoint/2010/main" val="82585962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İçerik Yer Tutucusu 2"/>
          <p:cNvSpPr>
            <a:spLocks noGrp="1"/>
          </p:cNvSpPr>
          <p:nvPr>
            <p:ph idx="1"/>
          </p:nvPr>
        </p:nvSpPr>
        <p:spPr>
          <a:xfrm>
            <a:off x="457200" y="908720"/>
            <a:ext cx="8229600" cy="5832648"/>
          </a:xfrm>
        </p:spPr>
        <p:txBody>
          <a:bodyPr>
            <a:noAutofit/>
          </a:bodyPr>
          <a:lstStyle/>
          <a:p>
            <a:pPr marL="0" indent="0">
              <a:buNone/>
            </a:pPr>
            <a:r>
              <a:rPr lang="tr-TR" sz="2400" b="1" dirty="0">
                <a:solidFill>
                  <a:srgbClr val="C00000"/>
                </a:solidFill>
              </a:rPr>
              <a:t>ORGANİK ÜRÜNLERİN </a:t>
            </a:r>
            <a:r>
              <a:rPr lang="en-US" altLang="tr-TR" sz="2400" b="1" dirty="0">
                <a:solidFill>
                  <a:srgbClr val="C00000"/>
                </a:solidFill>
              </a:rPr>
              <a:t>PAKETLENMESi ,</a:t>
            </a:r>
            <a:r>
              <a:rPr lang="tr-TR" sz="2400" b="1" dirty="0">
                <a:solidFill>
                  <a:srgbClr val="C00000"/>
                </a:solidFill>
              </a:rPr>
              <a:t>AMBALAJLANMASI</a:t>
            </a:r>
            <a:r>
              <a:rPr lang="en-US" altLang="tr-TR" sz="2400" b="1" dirty="0">
                <a:solidFill>
                  <a:srgbClr val="C00000"/>
                </a:solidFill>
              </a:rPr>
              <a:t> KURALLARI</a:t>
            </a:r>
            <a:endParaRPr lang="tr-TR" sz="2400" b="1" dirty="0">
              <a:solidFill>
                <a:srgbClr val="C00000"/>
              </a:solidFill>
            </a:endParaRPr>
          </a:p>
          <a:p>
            <a:pPr marL="0" indent="0" fontAlgn="base">
              <a:buNone/>
            </a:pPr>
            <a:r>
              <a:rPr lang="tr-TR" sz="2400" dirty="0"/>
              <a:t>  a) Organik tarım metoduyla üretilen bitkisel, hayvansal ve su ürünleri ile organik girdiler, hammadde, yarı ve/veya mamul madde halinde ambalajlanırken organik ürün niteliğinin bozulmamasına dikkat edilmelidir. Ambalajlar; pamuk veya keten bez torbalar, cam, kağıttan üretilmiş malzemeler, tahta ve odundan üretilmiş malzemeler, mısır ve benzeri liflerle üretilmiş hasır ve benzeri malzemeler, özel üretilmiş uygun organik kaplama maddeleri ve malzemelerden yapılmalıdır.</a:t>
            </a:r>
          </a:p>
          <a:p>
            <a:pPr marL="0" indent="0">
              <a:buNone/>
            </a:pPr>
            <a:endParaRPr lang="tr-TR" sz="2400" dirty="0"/>
          </a:p>
        </p:txBody>
      </p:sp>
    </p:spTree>
    <p:extLst>
      <p:ext uri="{BB962C8B-B14F-4D97-AF65-F5344CB8AC3E}">
        <p14:creationId xmlns:p14="http://schemas.microsoft.com/office/powerpoint/2010/main" val="230645688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İçerik Yer Tutucusu 2"/>
          <p:cNvSpPr>
            <a:spLocks noGrp="1"/>
          </p:cNvSpPr>
          <p:nvPr>
            <p:ph idx="1"/>
          </p:nvPr>
        </p:nvSpPr>
        <p:spPr>
          <a:xfrm>
            <a:off x="467544" y="908720"/>
            <a:ext cx="8229600" cy="5832648"/>
          </a:xfrm>
        </p:spPr>
        <p:txBody>
          <a:bodyPr/>
          <a:lstStyle/>
          <a:p>
            <a:pPr marL="0" indent="0" fontAlgn="base">
              <a:buNone/>
            </a:pPr>
            <a:r>
              <a:rPr lang="tr-TR" dirty="0"/>
              <a:t>   b) Organik ürün, plastik koruyucu ve metal kaplarla ambalajlanacaksa, kapların ürünle temas edecek yüzeyleri organik madde ile kaplanmalıdır.</a:t>
            </a:r>
          </a:p>
          <a:p>
            <a:pPr marL="0" indent="0" fontAlgn="base">
              <a:buNone/>
            </a:pPr>
            <a:r>
              <a:rPr lang="tr-TR" dirty="0"/>
              <a:t>   c) Organik ürünün ambalajlanması esnasında, ürünün organik niteliğini koruyacak bütün hijyenik tedbirler alınır.</a:t>
            </a:r>
          </a:p>
          <a:p>
            <a:pPr marL="0" indent="0">
              <a:buNone/>
            </a:pPr>
            <a:endParaRPr lang="tr-TR" dirty="0"/>
          </a:p>
        </p:txBody>
      </p:sp>
      <p:pic>
        <p:nvPicPr>
          <p:cNvPr id="2097162" name="Picture 2"/>
          <p:cNvPicPr>
            <a:picLocks noChangeAspect="1" noChangeArrowheads="1"/>
          </p:cNvPicPr>
          <p:nvPr/>
        </p:nvPicPr>
        <p:blipFill>
          <a:blip r:embed="rId2"/>
          <a:srcRect/>
          <a:stretch>
            <a:fillRect/>
          </a:stretch>
        </p:blipFill>
        <p:spPr bwMode="auto">
          <a:xfrm>
            <a:off x="591440" y="3645024"/>
            <a:ext cx="5924775" cy="2936379"/>
          </a:xfrm>
          <a:prstGeom prst="rect">
            <a:avLst/>
          </a:prstGeom>
          <a:noFill/>
          <a:ln>
            <a:noFill/>
          </a:ln>
          <a:effectLst/>
        </p:spPr>
      </p:pic>
    </p:spTree>
    <p:extLst>
      <p:ext uri="{BB962C8B-B14F-4D97-AF65-F5344CB8AC3E}">
        <p14:creationId xmlns:p14="http://schemas.microsoft.com/office/powerpoint/2010/main" val="384412494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İçerik Yer Tutucusu 2"/>
          <p:cNvSpPr>
            <a:spLocks noGrp="1"/>
          </p:cNvSpPr>
          <p:nvPr>
            <p:ph idx="1"/>
          </p:nvPr>
        </p:nvSpPr>
        <p:spPr>
          <a:xfrm>
            <a:off x="323528" y="267748"/>
            <a:ext cx="8647174" cy="6590252"/>
          </a:xfrm>
        </p:spPr>
        <p:txBody>
          <a:bodyPr/>
          <a:lstStyle/>
          <a:p>
            <a:pPr marL="0" indent="0">
              <a:buNone/>
            </a:pPr>
            <a:r>
              <a:rPr lang="tr-TR" dirty="0"/>
              <a:t>d) Organik ürünün ambalajlanmasında burada açıklanmayan konularda 16/11/1997 tarihli ve 23172 mükerrer sayılı Resmi Gazetede yayımlanan Türk Gıda Kodeksi Yönetmeliği ve 9/6/1998 tarihli ve 23367 sayılı Resmi Gazetede yayımlanan Gıdaların Üretimi, Tüketimi ve Denetlenmesine Dair Yönetmelik hükümlerine uyulur.</a:t>
            </a:r>
          </a:p>
          <a:p>
            <a:endParaRPr lang="tr-TR" dirty="0"/>
          </a:p>
        </p:txBody>
      </p:sp>
      <p:pic>
        <p:nvPicPr>
          <p:cNvPr id="2097163" name="Picture 5"/>
          <p:cNvPicPr>
            <a:picLocks noChangeAspect="1" noChangeArrowheads="1"/>
          </p:cNvPicPr>
          <p:nvPr/>
        </p:nvPicPr>
        <p:blipFill>
          <a:blip r:embed="rId2"/>
          <a:srcRect/>
          <a:stretch>
            <a:fillRect/>
          </a:stretch>
        </p:blipFill>
        <p:spPr bwMode="auto">
          <a:xfrm>
            <a:off x="323528" y="3477247"/>
            <a:ext cx="4392488" cy="3207768"/>
          </a:xfrm>
          <a:prstGeom prst="rect">
            <a:avLst/>
          </a:prstGeom>
          <a:noFill/>
          <a:ln>
            <a:noFill/>
          </a:ln>
          <a:effectLst/>
        </p:spPr>
      </p:pic>
      <p:pic>
        <p:nvPicPr>
          <p:cNvPr id="2097164" name="Picture 2"/>
          <p:cNvPicPr>
            <a:picLocks noChangeAspect="1" noChangeArrowheads="1"/>
          </p:cNvPicPr>
          <p:nvPr/>
        </p:nvPicPr>
        <p:blipFill>
          <a:blip r:embed="rId3"/>
          <a:srcRect/>
          <a:stretch>
            <a:fillRect/>
          </a:stretch>
        </p:blipFill>
        <p:spPr bwMode="auto">
          <a:xfrm>
            <a:off x="5222821" y="3535725"/>
            <a:ext cx="3567201" cy="3149290"/>
          </a:xfrm>
          <a:prstGeom prst="rect">
            <a:avLst/>
          </a:prstGeom>
          <a:noFill/>
          <a:ln>
            <a:noFill/>
          </a:ln>
          <a:effectLst/>
        </p:spPr>
      </p:pic>
    </p:spTree>
    <p:extLst>
      <p:ext uri="{BB962C8B-B14F-4D97-AF65-F5344CB8AC3E}">
        <p14:creationId xmlns:p14="http://schemas.microsoft.com/office/powerpoint/2010/main" val="419660483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İçerik Yer Tutucusu 2"/>
          <p:cNvSpPr>
            <a:spLocks noGrp="1"/>
          </p:cNvSpPr>
          <p:nvPr>
            <p:ph idx="1"/>
          </p:nvPr>
        </p:nvSpPr>
        <p:spPr>
          <a:xfrm>
            <a:off x="395536" y="764704"/>
            <a:ext cx="8229600" cy="5904656"/>
          </a:xfrm>
        </p:spPr>
        <p:txBody>
          <a:bodyPr>
            <a:normAutofit fontScale="88654" lnSpcReduction="20000"/>
          </a:bodyPr>
          <a:lstStyle/>
          <a:p>
            <a:pPr marL="0" indent="0">
              <a:buNone/>
            </a:pPr>
            <a:r>
              <a:rPr lang="tr-TR" b="1" dirty="0">
                <a:solidFill>
                  <a:srgbClr val="C00000"/>
                </a:solidFill>
              </a:rPr>
              <a:t>İyi Bir Ambalaj </a:t>
            </a:r>
            <a:r>
              <a:rPr lang="en-US" altLang="tr-TR" b="1" dirty="0">
                <a:solidFill>
                  <a:srgbClr val="C00000"/>
                </a:solidFill>
              </a:rPr>
              <a:t>ve Paket </a:t>
            </a:r>
            <a:r>
              <a:rPr lang="tr-TR" b="1" dirty="0">
                <a:solidFill>
                  <a:srgbClr val="C00000"/>
                </a:solidFill>
              </a:rPr>
              <a:t>Materyalinde Aranan Özellikler</a:t>
            </a:r>
            <a:endParaRPr lang="zh-CN" altLang="en-US">
              <a:solidFill>
                <a:srgbClr val="C00000"/>
              </a:solidFill>
            </a:endParaRPr>
          </a:p>
          <a:p>
            <a:pPr marL="0" indent="0">
              <a:buNone/>
            </a:pPr>
            <a:r>
              <a:rPr lang="tr-TR" dirty="0"/>
              <a:t> • Ürünü temiz tutmalı, kirlilik ve diğer  </a:t>
            </a:r>
            <a:r>
              <a:rPr lang="tr-TR" dirty="0" err="1"/>
              <a:t>kontaminantların</a:t>
            </a:r>
            <a:r>
              <a:rPr lang="tr-TR" dirty="0"/>
              <a:t> gıdaya bulaşmasına engel olmalıdır. </a:t>
            </a:r>
            <a:br>
              <a:rPr lang="tr-TR" dirty="0"/>
            </a:br>
            <a:r>
              <a:rPr lang="tr-TR" dirty="0"/>
              <a:t>• Besin kayıplarını en alt seviyede tutmalıdır. </a:t>
            </a:r>
            <a:br>
              <a:rPr lang="tr-TR" dirty="0"/>
            </a:br>
            <a:r>
              <a:rPr lang="tr-TR" dirty="0"/>
              <a:t>• Ambalajın dizaynı; taşıma, dağıtım ve rafta tutulması sırasında koruyucu olmalı ve elle rahatlıkla tutulabilir şekilde olmalıdır. Ambalajın şekli, büyüklüğü ve ağırlığı önemlidir. </a:t>
            </a:r>
          </a:p>
          <a:p>
            <a:pPr marL="0" indent="0">
              <a:buNone/>
            </a:pPr>
            <a:r>
              <a:rPr lang="tr-TR" dirty="0"/>
              <a:t>   • Gıdanın orijinal şeklini, büyüklüğünü ve ağırlığını       muhafaza etmelidir. </a:t>
            </a:r>
            <a:br>
              <a:rPr lang="tr-TR" dirty="0"/>
            </a:br>
            <a:r>
              <a:rPr lang="tr-TR" dirty="0"/>
              <a:t>   • Ambalaj materyali gıdayı kimyasal ve fiziksel tehlikelere karşı korumalıdır.</a:t>
            </a:r>
            <a:br>
              <a:rPr lang="tr-TR" dirty="0"/>
            </a:br>
            <a:r>
              <a:rPr lang="tr-TR" dirty="0"/>
              <a:t>   • Ambalaj materyalinin üzerinde gıdanın içeriği, en uygun kullanım ve saklama koşullarını belirten bir etiket bulunmalıdır. </a:t>
            </a:r>
            <a:br>
              <a:rPr lang="tr-TR" dirty="0"/>
            </a:br>
            <a:r>
              <a:rPr lang="tr-TR" dirty="0"/>
              <a:t>   • Ambalaj materyali albeniyi arttırıcı biçimde, ürünü en iyi şekilde temsil edecek şekilde tasarlanmalı ve kullanımı kolay olmalıdır.</a:t>
            </a:r>
          </a:p>
          <a:p>
            <a:pPr marL="0" indent="0">
              <a:buNone/>
            </a:pPr>
            <a:br>
              <a:rPr lang="tr-TR" dirty="0"/>
            </a:br>
            <a:endParaRPr lang="tr-TR" dirty="0"/>
          </a:p>
        </p:txBody>
      </p:sp>
    </p:spTree>
    <p:extLst>
      <p:ext uri="{BB962C8B-B14F-4D97-AF65-F5344CB8AC3E}">
        <p14:creationId xmlns:p14="http://schemas.microsoft.com/office/powerpoint/2010/main" val="345802209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1048604" name="Başlık 1"/>
          <p:cNvSpPr>
            <a:spLocks noGrp="1"/>
          </p:cNvSpPr>
          <p:nvPr>
            <p:ph type="ctrTitle"/>
          </p:nvPr>
        </p:nvSpPr>
        <p:spPr>
          <a:xfrm>
            <a:off x="1150100" y="354969"/>
            <a:ext cx="7014185" cy="4359019"/>
          </a:xfrm>
        </p:spPr>
        <p:txBody>
          <a:bodyPr>
            <a:normAutofit/>
          </a:bodyPr>
          <a:lstStyle/>
          <a:p>
            <a:r>
              <a:rPr lang="tr-TR" sz="4400" b="1" dirty="0">
                <a:solidFill>
                  <a:schemeClr val="tx2">
                    <a:lumMod val="75000"/>
                  </a:schemeClr>
                </a:solidFill>
              </a:rPr>
              <a:t>					         </a:t>
            </a:r>
            <a:r>
              <a:rPr lang="tr-TR" sz="4400" b="1" dirty="0">
                <a:solidFill>
                  <a:srgbClr val="C00000"/>
                </a:solidFill>
              </a:rPr>
              <a:t>   	     Organik Ürünlerin İşlenmesi         </a:t>
            </a:r>
            <a:br>
              <a:rPr lang="tr-TR" sz="4400" b="1" dirty="0">
                <a:solidFill>
                  <a:srgbClr val="C00000"/>
                </a:solidFill>
              </a:rPr>
            </a:br>
            <a:r>
              <a:rPr lang="tr-TR" sz="4400" b="1" dirty="0">
                <a:solidFill>
                  <a:srgbClr val="C00000"/>
                </a:solidFill>
              </a:rPr>
              <a:t> Paketlenmesi ve Ambalajlanması</a:t>
            </a:r>
            <a:br>
              <a:rPr lang="tr-TR" sz="4400" b="1" dirty="0">
                <a:solidFill>
                  <a:schemeClr val="tx2">
                    <a:lumMod val="75000"/>
                  </a:schemeClr>
                </a:solidFill>
              </a:rPr>
            </a:br>
            <a:endParaRPr lang="tr-TR" sz="4400" b="1" dirty="0"/>
          </a:p>
        </p:txBody>
      </p:sp>
    </p:spTree>
    <p:extLst>
      <p:ext uri="{BB962C8B-B14F-4D97-AF65-F5344CB8AC3E}">
        <p14:creationId xmlns:p14="http://schemas.microsoft.com/office/powerpoint/2010/main" val="2428181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İçerik Yer Tutucusu 2"/>
          <p:cNvSpPr>
            <a:spLocks noGrp="1"/>
          </p:cNvSpPr>
          <p:nvPr>
            <p:ph idx="1"/>
          </p:nvPr>
        </p:nvSpPr>
        <p:spPr>
          <a:xfrm>
            <a:off x="467544" y="836712"/>
            <a:ext cx="8229600" cy="5996700"/>
          </a:xfrm>
        </p:spPr>
        <p:txBody>
          <a:bodyPr/>
          <a:lstStyle/>
          <a:p>
            <a:pPr marL="0" indent="0">
              <a:buNone/>
            </a:pPr>
            <a:r>
              <a:rPr lang="en-US" altLang="tr-TR" b="1" dirty="0">
                <a:solidFill>
                  <a:srgbClr val="C00000"/>
                </a:solidFill>
              </a:rPr>
              <a:t>Paketleme ve </a:t>
            </a:r>
            <a:r>
              <a:rPr lang="tr-TR" b="1" dirty="0">
                <a:solidFill>
                  <a:srgbClr val="C00000"/>
                </a:solidFill>
              </a:rPr>
              <a:t>Ambalajın Faydaları  </a:t>
            </a:r>
            <a:endParaRPr lang="zh-CN" altLang="en-US">
              <a:solidFill>
                <a:srgbClr val="C00000"/>
              </a:solidFill>
            </a:endParaRPr>
          </a:p>
          <a:p>
            <a:r>
              <a:rPr lang="tr-TR" dirty="0"/>
              <a:t>Gıda maddelerini uzun süre korur. </a:t>
            </a:r>
          </a:p>
          <a:p>
            <a:r>
              <a:rPr lang="tr-TR" dirty="0"/>
              <a:t>Bozulmayı önler, dayanıklılığını arttırır. </a:t>
            </a:r>
          </a:p>
          <a:p>
            <a:r>
              <a:rPr lang="tr-TR" dirty="0"/>
              <a:t>Maliyeti azaltır. </a:t>
            </a:r>
          </a:p>
          <a:p>
            <a:r>
              <a:rPr lang="tr-TR" dirty="0"/>
              <a:t>Ürünle istenmeyen teması önler. </a:t>
            </a:r>
          </a:p>
          <a:p>
            <a:r>
              <a:rPr lang="tr-TR" dirty="0"/>
              <a:t>Yükleme, boşaltma, stoklama ve kullanma kolaylığı gibi nedenlerle hayatı kolaylaştırır. </a:t>
            </a:r>
          </a:p>
          <a:p>
            <a:r>
              <a:rPr lang="tr-TR" dirty="0"/>
              <a:t> Ürünü tanıtır.  </a:t>
            </a:r>
          </a:p>
          <a:p>
            <a:r>
              <a:rPr lang="tr-TR" dirty="0"/>
              <a:t>Malın üretildiği ülkede, ihracat ve dış pazarlarda rekabet şansını arttır. </a:t>
            </a:r>
          </a:p>
          <a:p>
            <a:pPr marL="0" indent="0">
              <a:buNone/>
            </a:pPr>
            <a:endParaRPr lang="tr-TR" dirty="0"/>
          </a:p>
        </p:txBody>
      </p:sp>
      <p:pic>
        <p:nvPicPr>
          <p:cNvPr id="2097165" name="Picture 2"/>
          <p:cNvPicPr>
            <a:picLocks noChangeAspect="1" noChangeArrowheads="1"/>
          </p:cNvPicPr>
          <p:nvPr/>
        </p:nvPicPr>
        <p:blipFill>
          <a:blip r:embed="rId2" cstate="print"/>
          <a:srcRect/>
          <a:stretch>
            <a:fillRect/>
          </a:stretch>
        </p:blipFill>
        <p:spPr bwMode="auto">
          <a:xfrm>
            <a:off x="6732240" y="836712"/>
            <a:ext cx="2374372" cy="1604213"/>
          </a:xfrm>
          <a:prstGeom prst="rect">
            <a:avLst/>
          </a:prstGeom>
          <a:noFill/>
          <a:ln>
            <a:noFill/>
          </a:ln>
          <a:effectLst/>
        </p:spPr>
      </p:pic>
      <p:pic>
        <p:nvPicPr>
          <p:cNvPr id="2097166" name="Picture 3"/>
          <p:cNvPicPr>
            <a:picLocks noChangeAspect="1" noChangeArrowheads="1"/>
          </p:cNvPicPr>
          <p:nvPr/>
        </p:nvPicPr>
        <p:blipFill>
          <a:blip r:embed="rId3" cstate="print"/>
          <a:srcRect/>
          <a:stretch>
            <a:fillRect/>
          </a:stretch>
        </p:blipFill>
        <p:spPr bwMode="auto">
          <a:xfrm>
            <a:off x="7740352" y="5067350"/>
            <a:ext cx="1366260" cy="1694055"/>
          </a:xfrm>
          <a:prstGeom prst="rect">
            <a:avLst/>
          </a:prstGeom>
          <a:noFill/>
          <a:ln>
            <a:noFill/>
          </a:ln>
          <a:effectLst/>
        </p:spPr>
      </p:pic>
    </p:spTree>
    <p:extLst>
      <p:ext uri="{BB962C8B-B14F-4D97-AF65-F5344CB8AC3E}">
        <p14:creationId xmlns:p14="http://schemas.microsoft.com/office/powerpoint/2010/main" val="126741118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İçerik Yer Tutucusu 2"/>
          <p:cNvSpPr>
            <a:spLocks noGrp="1"/>
          </p:cNvSpPr>
          <p:nvPr>
            <p:ph idx="1"/>
          </p:nvPr>
        </p:nvSpPr>
        <p:spPr>
          <a:xfrm>
            <a:off x="467544" y="764704"/>
            <a:ext cx="8229600" cy="5760640"/>
          </a:xfrm>
        </p:spPr>
        <p:txBody>
          <a:bodyPr>
            <a:normAutofit fontScale="96154" lnSpcReduction="10000"/>
          </a:bodyPr>
          <a:lstStyle/>
          <a:p>
            <a:pPr marL="0" indent="0">
              <a:buNone/>
            </a:pPr>
            <a:r>
              <a:rPr lang="tr-TR" b="1" dirty="0">
                <a:solidFill>
                  <a:srgbClr val="C00000"/>
                </a:solidFill>
              </a:rPr>
              <a:t>Ambalaj Çeşitleri  </a:t>
            </a:r>
          </a:p>
          <a:p>
            <a:r>
              <a:rPr lang="tr-TR" dirty="0"/>
              <a:t>Ambalaj; iç (satış) ambalaj, dış ambalaj (ikincil) ve nakliye ambalaj olarak üç ana gruba ayrılır.  </a:t>
            </a:r>
          </a:p>
          <a:p>
            <a:r>
              <a:rPr lang="tr-TR" dirty="0"/>
              <a:t>İç ambalaj (birincil/ satış ambalajı): Herhangi bir ürünü tüketiciye veya nihai kullanıcıya ulaştırmak amacıyla satış noktasında sunulan, bir satış birimi olarak tanımlanan ve ürünle birlikte satın alınan ambalajdır. Örnek: Kutu kola ambalajı. </a:t>
            </a:r>
          </a:p>
          <a:p>
            <a:r>
              <a:rPr lang="tr-TR" dirty="0"/>
              <a:t>Dış ambalaj (ikincil ambalaj): Birden fazla sayıda satış ambalajını bir arada tutacak şekilde tasarlanmış, üründen ayrıldığında, ürünün herhangi bir özelliğinin değişmesine neden olmayan ambalajdır. Dış ambalajlar üründen ayrıldığında, ürünün özelliğini değiştirmez ve bu ambalajlar genellikle tüketici tarafından alınmaz. Örnek: Kutu veya şişe kolaların bir arada tutulduğu koliler, kasalar. </a:t>
            </a:r>
          </a:p>
        </p:txBody>
      </p:sp>
    </p:spTree>
    <p:extLst>
      <p:ext uri="{BB962C8B-B14F-4D97-AF65-F5344CB8AC3E}">
        <p14:creationId xmlns:p14="http://schemas.microsoft.com/office/powerpoint/2010/main" val="424224200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İçerik Yer Tutucusu 2"/>
          <p:cNvSpPr>
            <a:spLocks noGrp="1"/>
          </p:cNvSpPr>
          <p:nvPr>
            <p:ph idx="1"/>
          </p:nvPr>
        </p:nvSpPr>
        <p:spPr>
          <a:xfrm>
            <a:off x="467544" y="764704"/>
            <a:ext cx="8229600" cy="5904656"/>
          </a:xfrm>
        </p:spPr>
        <p:txBody>
          <a:bodyPr>
            <a:normAutofit/>
          </a:bodyPr>
          <a:lstStyle/>
          <a:p>
            <a:r>
              <a:rPr lang="tr-TR" dirty="0"/>
              <a:t>Nakliye ambalajı (üçüncül ambalaj): Satış ambalajı ve dış ambalajın depolanması ve taşınması sırasında zarar görmesini engelleyen, dış  ambalajları büyük sayılar halinde bünyesinde bulunduran ambalajlara nakliye ambalajı denir.</a:t>
            </a:r>
          </a:p>
          <a:p>
            <a:pPr marL="0" indent="0">
              <a:buNone/>
            </a:pPr>
            <a:endParaRPr lang="tr-TR" dirty="0"/>
          </a:p>
        </p:txBody>
      </p:sp>
      <p:pic>
        <p:nvPicPr>
          <p:cNvPr id="2097167" name="Picture 2"/>
          <p:cNvPicPr>
            <a:picLocks noChangeAspect="1" noChangeArrowheads="1"/>
          </p:cNvPicPr>
          <p:nvPr/>
        </p:nvPicPr>
        <p:blipFill>
          <a:blip r:embed="rId2"/>
          <a:srcRect/>
          <a:stretch>
            <a:fillRect/>
          </a:stretch>
        </p:blipFill>
        <p:spPr bwMode="auto">
          <a:xfrm>
            <a:off x="899592" y="2996952"/>
            <a:ext cx="5715000" cy="3456384"/>
          </a:xfrm>
          <a:prstGeom prst="rect">
            <a:avLst/>
          </a:prstGeom>
          <a:noFill/>
          <a:ln>
            <a:noFill/>
          </a:ln>
          <a:effectLst/>
        </p:spPr>
      </p:pic>
    </p:spTree>
    <p:extLst>
      <p:ext uri="{BB962C8B-B14F-4D97-AF65-F5344CB8AC3E}">
        <p14:creationId xmlns:p14="http://schemas.microsoft.com/office/powerpoint/2010/main" val="235888492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İçerik Yer Tutucusu 2"/>
          <p:cNvSpPr>
            <a:spLocks noGrp="1"/>
          </p:cNvSpPr>
          <p:nvPr>
            <p:ph idx="1"/>
          </p:nvPr>
        </p:nvSpPr>
        <p:spPr>
          <a:xfrm flipV="1">
            <a:off x="457200" y="1033387"/>
            <a:ext cx="8229600" cy="45719"/>
          </a:xfrm>
        </p:spPr>
        <p:txBody>
          <a:bodyPr>
            <a:normAutofit fontScale="25000" lnSpcReduction="20000"/>
          </a:bodyPr>
          <a:lstStyle/>
          <a:p>
            <a:pPr marL="0" indent="0">
              <a:buNone/>
            </a:pPr>
            <a:endParaRPr lang="tr-TR" dirty="0"/>
          </a:p>
        </p:txBody>
      </p:sp>
      <p:pic>
        <p:nvPicPr>
          <p:cNvPr id="2097168" name="Picture 2"/>
          <p:cNvPicPr>
            <a:picLocks noChangeAspect="1" noChangeArrowheads="1"/>
          </p:cNvPicPr>
          <p:nvPr/>
        </p:nvPicPr>
        <p:blipFill>
          <a:blip r:embed="rId2"/>
          <a:srcRect/>
          <a:stretch>
            <a:fillRect/>
          </a:stretch>
        </p:blipFill>
        <p:spPr bwMode="auto">
          <a:xfrm>
            <a:off x="0" y="0"/>
            <a:ext cx="9144000" cy="6752662"/>
          </a:xfrm>
          <a:prstGeom prst="rect">
            <a:avLst/>
          </a:prstGeom>
          <a:noFill/>
          <a:ln>
            <a:noFill/>
          </a:ln>
          <a:effectLst/>
        </p:spPr>
      </p:pic>
    </p:spTree>
    <p:extLst>
      <p:ext uri="{BB962C8B-B14F-4D97-AF65-F5344CB8AC3E}">
        <p14:creationId xmlns:p14="http://schemas.microsoft.com/office/powerpoint/2010/main" val="230902226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İçerik Yer Tutucusu 2"/>
          <p:cNvSpPr>
            <a:spLocks noGrp="1"/>
          </p:cNvSpPr>
          <p:nvPr>
            <p:ph idx="1"/>
          </p:nvPr>
        </p:nvSpPr>
        <p:spPr>
          <a:xfrm>
            <a:off x="457200" y="836712"/>
            <a:ext cx="8229600" cy="5760640"/>
          </a:xfrm>
        </p:spPr>
        <p:txBody>
          <a:bodyPr>
            <a:normAutofit/>
          </a:bodyPr>
          <a:lstStyle/>
          <a:p>
            <a:endParaRPr lang="tr-TR" dirty="0"/>
          </a:p>
        </p:txBody>
      </p:sp>
      <p:pic>
        <p:nvPicPr>
          <p:cNvPr id="209716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ffectLst/>
        </p:spPr>
      </p:pic>
    </p:spTree>
    <p:extLst>
      <p:ext uri="{BB962C8B-B14F-4D97-AF65-F5344CB8AC3E}">
        <p14:creationId xmlns:p14="http://schemas.microsoft.com/office/powerpoint/2010/main" val="3885668783"/>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İçerik Yer Tutucusu 2"/>
          <p:cNvSpPr>
            <a:spLocks noGrp="1"/>
          </p:cNvSpPr>
          <p:nvPr>
            <p:ph idx="1"/>
          </p:nvPr>
        </p:nvSpPr>
        <p:spPr>
          <a:xfrm>
            <a:off x="457200" y="692696"/>
            <a:ext cx="8229600" cy="5760640"/>
          </a:xfrm>
        </p:spPr>
        <p:txBody>
          <a:bodyPr/>
          <a:lstStyle/>
          <a:p>
            <a:endParaRPr lang="tr-TR" dirty="0"/>
          </a:p>
        </p:txBody>
      </p:sp>
      <p:pic>
        <p:nvPicPr>
          <p:cNvPr id="209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ffectLst/>
        </p:spPr>
      </p:pic>
    </p:spTree>
    <p:extLst>
      <p:ext uri="{BB962C8B-B14F-4D97-AF65-F5344CB8AC3E}">
        <p14:creationId xmlns:p14="http://schemas.microsoft.com/office/powerpoint/2010/main" val="148635506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Başlık 1"/>
          <p:cNvSpPr>
            <a:spLocks noGrp="1"/>
          </p:cNvSpPr>
          <p:nvPr>
            <p:ph type="title"/>
          </p:nvPr>
        </p:nvSpPr>
        <p:spPr>
          <a:xfrm>
            <a:off x="467544" y="221107"/>
            <a:ext cx="8229600" cy="1143000"/>
          </a:xfrm>
        </p:spPr>
        <p:txBody>
          <a:bodyPr>
            <a:normAutofit fontScale="90000"/>
          </a:bodyPr>
          <a:lstStyle/>
          <a:p>
            <a:r>
              <a:rPr lang="tr-TR" b="1" dirty="0">
                <a:solidFill>
                  <a:srgbClr val="C00000"/>
                </a:solidFill>
              </a:rPr>
              <a:t>ORGANİK ÜRÜNLERİN İŞLENMESİ</a:t>
            </a:r>
          </a:p>
        </p:txBody>
      </p:sp>
      <p:pic>
        <p:nvPicPr>
          <p:cNvPr id="2097156" name="Picture 2"/>
          <p:cNvPicPr>
            <a:picLocks noChangeAspect="1" noChangeArrowheads="1"/>
          </p:cNvPicPr>
          <p:nvPr/>
        </p:nvPicPr>
        <p:blipFill>
          <a:blip r:embed="rId2"/>
          <a:srcRect/>
          <a:stretch>
            <a:fillRect/>
          </a:stretch>
        </p:blipFill>
        <p:spPr bwMode="auto">
          <a:xfrm>
            <a:off x="467544" y="1704877"/>
            <a:ext cx="7704856" cy="4762500"/>
          </a:xfrm>
          <a:prstGeom prst="rect">
            <a:avLst/>
          </a:prstGeom>
          <a:noFill/>
          <a:ln>
            <a:noFill/>
          </a:ln>
          <a:effectLst/>
        </p:spPr>
      </p:pic>
    </p:spTree>
    <p:extLst>
      <p:ext uri="{BB962C8B-B14F-4D97-AF65-F5344CB8AC3E}">
        <p14:creationId xmlns:p14="http://schemas.microsoft.com/office/powerpoint/2010/main" val="197497867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İçerik Yer Tutucusu 2"/>
          <p:cNvSpPr>
            <a:spLocks noGrp="1"/>
          </p:cNvSpPr>
          <p:nvPr>
            <p:ph idx="1"/>
          </p:nvPr>
        </p:nvSpPr>
        <p:spPr>
          <a:xfrm>
            <a:off x="467544" y="908720"/>
            <a:ext cx="8147248" cy="5040560"/>
          </a:xfrm>
        </p:spPr>
        <p:txBody>
          <a:bodyPr>
            <a:normAutofit/>
          </a:bodyPr>
          <a:lstStyle/>
          <a:p>
            <a:r>
              <a:rPr lang="tr-TR" dirty="0"/>
              <a:t>Organik ürünlerin işlenmesi ve ambalajlanmasında 27/5/2004 tarihli ve 5179 sayılı Gıdaların Üretimi, Tüketimi ve Denetlenmesine Dair Kanun Hükmünde Kararnamenin Değiştirilerek Kabulü Hakkında Kanun hükümleri ile birlikte organik ürünlerin işlenmesi kuralları aşağıda belirtilmiş olup Tarımsal Kalkınma Kooperatifi Aşağıdaki maddeler dahilinde ihale usulüyle kooperatif denetiminde yaptırılır.</a:t>
            </a:r>
          </a:p>
          <a:p>
            <a:endParaRPr lang="tr-TR" dirty="0"/>
          </a:p>
        </p:txBody>
      </p:sp>
    </p:spTree>
    <p:extLst>
      <p:ext uri="{BB962C8B-B14F-4D97-AF65-F5344CB8AC3E}">
        <p14:creationId xmlns:p14="http://schemas.microsoft.com/office/powerpoint/2010/main" val="312780702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İçerik Yer Tutucusu 2"/>
          <p:cNvSpPr>
            <a:spLocks noGrp="1"/>
          </p:cNvSpPr>
          <p:nvPr>
            <p:ph idx="1"/>
          </p:nvPr>
        </p:nvSpPr>
        <p:spPr>
          <a:xfrm>
            <a:off x="395536" y="908720"/>
            <a:ext cx="8291264" cy="5886044"/>
          </a:xfrm>
        </p:spPr>
        <p:txBody>
          <a:bodyPr/>
          <a:lstStyle/>
          <a:p>
            <a:pPr marL="0" indent="0">
              <a:buNone/>
            </a:pPr>
            <a:r>
              <a:rPr lang="tr-TR" dirty="0"/>
              <a:t>1. Organik ürün konvansiyonel ürünle aynı mekanda, aynı anda işlenemez. Organik ürün ayıklama, kurutma, soldurma, ezme, karıştırma, </a:t>
            </a:r>
            <a:r>
              <a:rPr lang="tr-TR" dirty="0" err="1"/>
              <a:t>kompost</a:t>
            </a:r>
            <a:r>
              <a:rPr lang="tr-TR" dirty="0"/>
              <a:t> veya posa haline getirme, sulandırma, katılaştırma, konserve haline getirme, şekillendirme, mayalandırma ve benzeri ünitelerde, aynı anda konvansiyonel ürün işlenemez</a:t>
            </a:r>
            <a:r>
              <a:rPr lang="tr-TR" sz="2800" dirty="0"/>
              <a:t>. </a:t>
            </a:r>
          </a:p>
          <a:p>
            <a:endParaRPr lang="tr-TR" dirty="0"/>
          </a:p>
        </p:txBody>
      </p:sp>
      <p:pic>
        <p:nvPicPr>
          <p:cNvPr id="2097157" name="Picture 2"/>
          <p:cNvPicPr>
            <a:picLocks noChangeAspect="1" noChangeArrowheads="1"/>
          </p:cNvPicPr>
          <p:nvPr/>
        </p:nvPicPr>
        <p:blipFill>
          <a:blip r:embed="rId2"/>
          <a:srcRect/>
          <a:stretch>
            <a:fillRect/>
          </a:stretch>
        </p:blipFill>
        <p:spPr bwMode="auto">
          <a:xfrm>
            <a:off x="467544" y="4058460"/>
            <a:ext cx="6192688" cy="2736304"/>
          </a:xfrm>
          <a:prstGeom prst="rect">
            <a:avLst/>
          </a:prstGeom>
          <a:noFill/>
          <a:ln>
            <a:noFill/>
          </a:ln>
          <a:effectLst/>
        </p:spPr>
      </p:pic>
    </p:spTree>
    <p:extLst>
      <p:ext uri="{BB962C8B-B14F-4D97-AF65-F5344CB8AC3E}">
        <p14:creationId xmlns:p14="http://schemas.microsoft.com/office/powerpoint/2010/main" val="355246224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İçerik Yer Tutucusu 2"/>
          <p:cNvSpPr>
            <a:spLocks noGrp="1"/>
          </p:cNvSpPr>
          <p:nvPr>
            <p:ph idx="1"/>
          </p:nvPr>
        </p:nvSpPr>
        <p:spPr>
          <a:xfrm>
            <a:off x="323528" y="569404"/>
            <a:ext cx="8229600" cy="6288596"/>
          </a:xfrm>
        </p:spPr>
        <p:txBody>
          <a:bodyPr/>
          <a:lstStyle/>
          <a:p>
            <a:pPr marL="0" indent="0">
              <a:buNone/>
            </a:pPr>
            <a:r>
              <a:rPr lang="tr-TR" dirty="0"/>
              <a:t>2. Müteşebbis, organik olmayan ürünleri işlemesi veya depolaması halinde, tüm işlem tamamlanıncaya kadar faaliyetlerini ayrı yerde veya ayrı zamanda gerçekleştirir. İzin verilmeyen maddeler veya ürünlerle bulaşma riskinden kaçınmak için koruyucu önlemler alınmalı, uygun hijyen tedbirleri uygulanarak, bunların etkinliği izlenmeli ve çalışmalar kayıt altına alınmalıdır.</a:t>
            </a:r>
          </a:p>
          <a:p>
            <a:endParaRPr lang="tr-TR" dirty="0"/>
          </a:p>
        </p:txBody>
      </p:sp>
      <p:pic>
        <p:nvPicPr>
          <p:cNvPr id="2097158" name="Picture 2"/>
          <p:cNvPicPr>
            <a:picLocks noChangeAspect="1" noChangeArrowheads="1"/>
          </p:cNvPicPr>
          <p:nvPr/>
        </p:nvPicPr>
        <p:blipFill>
          <a:blip r:embed="rId2"/>
          <a:srcRect/>
          <a:stretch>
            <a:fillRect/>
          </a:stretch>
        </p:blipFill>
        <p:spPr bwMode="auto">
          <a:xfrm>
            <a:off x="522249" y="4192690"/>
            <a:ext cx="7443254" cy="2520280"/>
          </a:xfrm>
          <a:prstGeom prst="rect">
            <a:avLst/>
          </a:prstGeom>
          <a:noFill/>
          <a:ln>
            <a:noFill/>
          </a:ln>
          <a:effectLst/>
        </p:spPr>
      </p:pic>
    </p:spTree>
    <p:extLst>
      <p:ext uri="{BB962C8B-B14F-4D97-AF65-F5344CB8AC3E}">
        <p14:creationId xmlns:p14="http://schemas.microsoft.com/office/powerpoint/2010/main" val="104573826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İçerik Yer Tutucusu 2"/>
          <p:cNvSpPr>
            <a:spLocks noGrp="1"/>
          </p:cNvSpPr>
          <p:nvPr>
            <p:ph idx="1"/>
          </p:nvPr>
        </p:nvSpPr>
        <p:spPr>
          <a:xfrm>
            <a:off x="467544" y="764704"/>
            <a:ext cx="8229600" cy="5976664"/>
          </a:xfrm>
        </p:spPr>
        <p:txBody>
          <a:bodyPr/>
          <a:lstStyle/>
          <a:p>
            <a:pPr marL="0" indent="0">
              <a:buNone/>
            </a:pPr>
            <a:r>
              <a:rPr lang="tr-TR" dirty="0"/>
              <a:t>3. Müteşebbis veya fason işleyiciler; organik ürünün işlenmesi esnasında, ilgili organik yönetmeliğe uygun olmayan ürünlerle(sentetik ve kimyasal katkı maddeleri) karışma ya da bulaşmasını önleyecek ve ürünün organik niteliğini koruyacak gerekli tedbirleri alır ve yetkilendirilmiş kuruluşa bildirerek güncel kayıtlı tüm işlemlere ve işlenmiş miktarlara erişimini sağlamak zorundadırlar.</a:t>
            </a:r>
          </a:p>
          <a:p>
            <a:pPr marL="0" indent="0">
              <a:buNone/>
            </a:pPr>
            <a:endParaRPr lang="tr-TR" dirty="0"/>
          </a:p>
          <a:p>
            <a:pPr marL="0" indent="0">
              <a:buNone/>
            </a:pPr>
            <a:endParaRPr lang="tr-TR" dirty="0"/>
          </a:p>
        </p:txBody>
      </p:sp>
      <p:pic>
        <p:nvPicPr>
          <p:cNvPr id="2097159" name="Picture 2"/>
          <p:cNvPicPr>
            <a:picLocks noChangeAspect="1" noChangeArrowheads="1"/>
          </p:cNvPicPr>
          <p:nvPr/>
        </p:nvPicPr>
        <p:blipFill>
          <a:blip r:embed="rId2"/>
          <a:srcRect/>
          <a:stretch>
            <a:fillRect/>
          </a:stretch>
        </p:blipFill>
        <p:spPr bwMode="auto">
          <a:xfrm>
            <a:off x="539552" y="4293096"/>
            <a:ext cx="6275852" cy="2295525"/>
          </a:xfrm>
          <a:prstGeom prst="rect">
            <a:avLst/>
          </a:prstGeom>
          <a:noFill/>
          <a:ln>
            <a:noFill/>
          </a:ln>
          <a:effectLst/>
        </p:spPr>
      </p:pic>
    </p:spTree>
    <p:extLst>
      <p:ext uri="{BB962C8B-B14F-4D97-AF65-F5344CB8AC3E}">
        <p14:creationId xmlns:p14="http://schemas.microsoft.com/office/powerpoint/2010/main" val="6510490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İçerik Yer Tutucusu 2"/>
          <p:cNvSpPr>
            <a:spLocks noGrp="1"/>
          </p:cNvSpPr>
          <p:nvPr>
            <p:ph idx="1"/>
          </p:nvPr>
        </p:nvSpPr>
        <p:spPr>
          <a:xfrm>
            <a:off x="467544" y="692696"/>
            <a:ext cx="8229600" cy="6165304"/>
          </a:xfrm>
        </p:spPr>
        <p:txBody>
          <a:bodyPr/>
          <a:lstStyle/>
          <a:p>
            <a:pPr marL="0" indent="0">
              <a:buNone/>
            </a:pPr>
            <a:r>
              <a:rPr lang="tr-TR" dirty="0"/>
              <a:t>4. Müteşebbis organik olmayan ürünlerle olası karışma ve değişmelere karşı gerekli önlemleri alması ve organik ürünlerin tanımlanmasını sağlaması halinde, organik ve organik olmayan ürünleri aynı zamanda depolayabilir. Müteşebbis ürünlerin hasat günleri, saatleri, devreleri ve kabul tarih ve zaman bilgilerine ait kayıtları tutar ve yetkilendirilmiş kuruluşa verir.</a:t>
            </a:r>
          </a:p>
          <a:p>
            <a:endParaRPr lang="tr-TR" dirty="0"/>
          </a:p>
        </p:txBody>
      </p:sp>
      <p:pic>
        <p:nvPicPr>
          <p:cNvPr id="2097160" name="Picture 2"/>
          <p:cNvPicPr>
            <a:picLocks noChangeAspect="1" noChangeArrowheads="1"/>
          </p:cNvPicPr>
          <p:nvPr/>
        </p:nvPicPr>
        <p:blipFill>
          <a:blip r:embed="rId2"/>
          <a:srcRect/>
          <a:stretch>
            <a:fillRect/>
          </a:stretch>
        </p:blipFill>
        <p:spPr bwMode="auto">
          <a:xfrm>
            <a:off x="611560" y="3905672"/>
            <a:ext cx="7708912" cy="2952328"/>
          </a:xfrm>
          <a:prstGeom prst="rect">
            <a:avLst/>
          </a:prstGeom>
          <a:noFill/>
          <a:ln>
            <a:noFill/>
          </a:ln>
          <a:effectLst/>
        </p:spPr>
      </p:pic>
    </p:spTree>
    <p:extLst>
      <p:ext uri="{BB962C8B-B14F-4D97-AF65-F5344CB8AC3E}">
        <p14:creationId xmlns:p14="http://schemas.microsoft.com/office/powerpoint/2010/main" val="334078384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İçerik Yer Tutucusu 2"/>
          <p:cNvSpPr>
            <a:spLocks noGrp="1"/>
          </p:cNvSpPr>
          <p:nvPr>
            <p:ph idx="1"/>
          </p:nvPr>
        </p:nvSpPr>
        <p:spPr>
          <a:xfrm>
            <a:off x="539552" y="1052736"/>
            <a:ext cx="8229600" cy="4389120"/>
          </a:xfrm>
        </p:spPr>
        <p:txBody>
          <a:bodyPr>
            <a:normAutofit/>
          </a:bodyPr>
          <a:lstStyle/>
          <a:p>
            <a:pPr marL="0" indent="0">
              <a:buNone/>
            </a:pPr>
            <a:r>
              <a:rPr lang="tr-TR" dirty="0"/>
              <a:t>5.  Şarap dışındaki organik ürünlerin işlenmesinde; 10 Ağustos 2010 tarih 27676 Sayılı Resmi Gazetede yayımlanan Organik Tarımın Esasları ve Uygulamasına İlişkin  Yönetmeliğin Ek-8’inde belirtilen İşlenmiş Organik Gıdaların, Mayaların ve Maya Ürünlerinin Üretilmesinde Kullanılacak Maddeler ve Ürünler, normalde gıdaların işlenmesinde kullanılan mikroorganizma ve enzim preparatları, doğal aromalı maddeler ve preparatları, içme suyu ve tuz, et ve yumurta damgalarının renkleri, yasal izin verilen mineraller, vitaminler ve aminoasitler kullanılmalıdır.</a:t>
            </a:r>
          </a:p>
          <a:p>
            <a:endParaRPr lang="tr-TR" dirty="0"/>
          </a:p>
        </p:txBody>
      </p:sp>
    </p:spTree>
    <p:extLst>
      <p:ext uri="{BB962C8B-B14F-4D97-AF65-F5344CB8AC3E}">
        <p14:creationId xmlns:p14="http://schemas.microsoft.com/office/powerpoint/2010/main" val="3227900973"/>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06" id="{A55DF1DA-22EC-4DA4-B170-D3F0FF81047C}" vid="{3BFA2149-51D1-489C-9B65-4F9563B089DE}"/>
    </a:ext>
  </a:extLst>
</a:theme>
</file>

<file path=ppt/theme/theme3.xml><?xml version="1.0" encoding="utf-8"?>
<a:theme xmlns:a="http://schemas.openxmlformats.org/drawingml/2006/main" name="1_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06" id="{A55DF1DA-22EC-4DA4-B170-D3F0FF81047C}" vid="{3BFA2149-51D1-489C-9B65-4F9563B089DE}"/>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155</TotalTime>
  <Words>913</Words>
  <Application>Microsoft Macintosh PowerPoint</Application>
  <PresentationFormat>On-screen Show (4:3)</PresentationFormat>
  <Paragraphs>39</Paragraphs>
  <Slides>25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华文楷体</vt:lpstr>
      <vt:lpstr>Arial</vt:lpstr>
      <vt:lpstr>Calibri</vt:lpstr>
      <vt:lpstr>Corbel</vt:lpstr>
      <vt:lpstr>Rockwell</vt:lpstr>
      <vt:lpstr>Wingdings 2</vt:lpstr>
      <vt:lpstr>Austin</vt:lpstr>
      <vt:lpstr>TF10001006</vt:lpstr>
      <vt:lpstr>1_TF10001006</vt:lpstr>
      <vt:lpstr>PowerPoint Presentation</vt:lpstr>
      <vt:lpstr>                       Organik Ürünlerin İşlenmesi           Paketlenmesi ve Ambalajlanması </vt:lpstr>
      <vt:lpstr>ORGANİK ÜRÜNLERİN İŞLENMESİ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ORGANİK ÜRÜNLERİN PAKETLENMESİ VE AMBALAJLANMASI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ORGANİK TARIMIN TARİHİ</dc:title>
  <dc:creator>melikeincetekin</dc:creator>
  <cp:lastModifiedBy>Cengiz Sancak</cp:lastModifiedBy>
  <cp:revision>17</cp:revision>
  <dcterms:created xsi:type="dcterms:W3CDTF">2016-11-13T12:42:54Z</dcterms:created>
  <dcterms:modified xsi:type="dcterms:W3CDTF">2018-02-14T13:40:09Z</dcterms:modified>
</cp:coreProperties>
</file>