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29"/>
  </p:notesMasterIdLst>
  <p:sldIdLst>
    <p:sldId id="1082" r:id="rId4"/>
    <p:sldId id="1090" r:id="rId5"/>
    <p:sldId id="1103" r:id="rId6"/>
    <p:sldId id="1101" r:id="rId7"/>
    <p:sldId id="1104" r:id="rId8"/>
    <p:sldId id="1105" r:id="rId9"/>
    <p:sldId id="1102" r:id="rId10"/>
    <p:sldId id="1106" r:id="rId11"/>
    <p:sldId id="1096" r:id="rId12"/>
    <p:sldId id="1097" r:id="rId13"/>
    <p:sldId id="1098" r:id="rId14"/>
    <p:sldId id="1099" r:id="rId15"/>
    <p:sldId id="1100" r:id="rId16"/>
    <p:sldId id="1091" r:id="rId17"/>
    <p:sldId id="1092" r:id="rId18"/>
    <p:sldId id="1093" r:id="rId19"/>
    <p:sldId id="1094" r:id="rId20"/>
    <p:sldId id="1095" r:id="rId21"/>
    <p:sldId id="1107" r:id="rId22"/>
    <p:sldId id="1110" r:id="rId23"/>
    <p:sldId id="1108" r:id="rId24"/>
    <p:sldId id="1109" r:id="rId25"/>
    <p:sldId id="1111" r:id="rId26"/>
    <p:sldId id="1112" r:id="rId27"/>
    <p:sldId id="1113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67" d="100"/>
          <a:sy n="67" d="100"/>
        </p:scale>
        <p:origin x="1002" y="6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3/29/2020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3/29/2020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3/29/2020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3/29/2020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3/29/2020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3/29/2020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3/29/2020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3/29/2020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3/29/2020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3/29/2020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501" y="51739"/>
            <a:ext cx="7654996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320" y="1357782"/>
            <a:ext cx="4191000" cy="368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430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Yönetim Muhasebesi İlkeleri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68100" y="4393802"/>
            <a:ext cx="755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Murat ÇEKİCİ</a:t>
            </a: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4558" y="251764"/>
            <a:ext cx="6034917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ve Değişken Maliyetler…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00175" y="2514599"/>
            <a:ext cx="7243763" cy="29432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Doğrusal değişken maliyetler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Doğrusal olmayan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Eğrisel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değişken maliyetler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Progresif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maliyetler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Degresif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maliyetler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Regresif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maliyetler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Karma değişken maliyetler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maliyetler (yarı sabit maliyetler)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Basamaklı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maliyetler (basamaklı sabit maliyetler)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1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8826" y="266052"/>
            <a:ext cx="6584987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ve Değişken Maliyetler…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6" y="1571625"/>
            <a:ext cx="7456522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8801" y="308914"/>
            <a:ext cx="6627849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ve Değişken Maliyetler…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01" y="1757363"/>
            <a:ext cx="7242212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4538" y="180327"/>
            <a:ext cx="6642137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ve Değişken Maliyetler…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4" y="1743075"/>
            <a:ext cx="6815139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71675" y="308914"/>
            <a:ext cx="5272088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 </a:t>
            </a:r>
            <a:r>
              <a:rPr lang="tr-TR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kontrolü…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71675" y="3257550"/>
            <a:ext cx="6672263" cy="178323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 kontrolü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karı artırmak için işletme giderlerini belirleme ve azaltma uygulamasıdır.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Bütçeleme süreci 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başlar. Bir işletme sahibi, gerçek sonuçları bütçelenen beklentilerle karşılaştırır ve eğer gerçek 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planlanmış olandan yüksek ise,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 harekete </a:t>
            </a:r>
            <a:r>
              <a:rPr lang="tr-TR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6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3265" y="318998"/>
            <a:ext cx="4970498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 kontrolü…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73265" y="3171825"/>
            <a:ext cx="6242085" cy="22431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kontrolü, yöneticiler tarafından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 düzenlemek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aşırı maliyetlere karşı konulmak için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kullanılmaktadır.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aliyetler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risk yönetimi ve dolayısıyla riskli maliyetler için kontrol sağlanabilmesi için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riskli maliyetlerin belirlenmesi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08555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3063" y="323202"/>
            <a:ext cx="5872162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Matematiksel portföy analizi…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43063" y="2843213"/>
            <a:ext cx="7015161" cy="267176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Riskli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belirleyebilmek için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matematiksel portföy analizi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yararlanılabilir.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Matematiksel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portföy analizinde, portföy standart sapmasının portföy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beklenen (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ortalama) getirisine oranlanması ve bu sonuçlardan farklı portföyler arasından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düşük olanın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seçilmesi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suretiyle işlem yapılabilir.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analizden elde edilen sonuç, birim beklenen getiri için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katlanılan riski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bizlere gösterir.</a:t>
            </a:r>
          </a:p>
        </p:txBody>
      </p:sp>
    </p:spTree>
    <p:extLst>
      <p:ext uri="{BB962C8B-B14F-4D97-AF65-F5344CB8AC3E}">
        <p14:creationId xmlns:p14="http://schemas.microsoft.com/office/powerpoint/2010/main" val="113201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1550" y="294626"/>
            <a:ext cx="6557963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Matematiksel portföy analizi…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71550" y="1357782"/>
            <a:ext cx="7700963" cy="414290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işletmenin zaman içerisinde faaliyet hacmine göre farklılaşma gösteren maliyetlerinin standart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sapmasını,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ortalamasına oranlayarak birim maliyet için riskini (değişkenliği) ölçmek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mümkündür.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formüller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değişkenlik arz eden her bir maliyet unsuru için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uygulanabilir.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sonuçlar saptandıktan sonra incelenen her bir maliyet unsuru için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SEMSS / SEMO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karşılaştırılarak sonuçlar büyükten küçüğe doğru sıralanmalıdır.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1" y="2300288"/>
            <a:ext cx="7285074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8750" y="308914"/>
            <a:ext cx="6286500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Matematiksel portföy analizi…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8750" y="1657350"/>
            <a:ext cx="7186613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 edilen sonuçlara göre en fazla değişkenlik gösteren maliyetler, işletmenin kontrolünden çıkarak işletme için kontrol edilememe riski oluşturan maliyetleri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oluşturacaktır.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Eğer istenmesi halinde risk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belirlenen risk seviyeleri trafik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ışıklarında kullanılan renkler yardımıyla sınıflandırılabilir. Buna göre sunulan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raporlarda kontrol edilmesi gereken maliyet unsurlarının kontrol önem dereceleri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açık bir şekilde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gösterilmiş olur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Yeşil</a:t>
            </a:r>
            <a:r>
              <a:rPr lang="tr-T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 altında ve acil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müdahale / önlem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gerekmiyor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Sarı</a:t>
            </a:r>
            <a:r>
              <a:rPr lang="tr-T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kırmızıya dönme potansiyeline sahip. Yakından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takip edilmeli ancak acil müdahale gerekmiyor.</a:t>
            </a:r>
          </a:p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Kırmızı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etkili bir biçimde yönetilmeyi ve acil müdahaleyi gerektiriyor.</a:t>
            </a:r>
          </a:p>
        </p:txBody>
      </p:sp>
    </p:spTree>
    <p:extLst>
      <p:ext uri="{BB962C8B-B14F-4D97-AF65-F5344CB8AC3E}">
        <p14:creationId xmlns:p14="http://schemas.microsoft.com/office/powerpoint/2010/main" val="127808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4425" y="308914"/>
            <a:ext cx="6700838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muhasebesi 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muhasebe denetimi…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28738" y="1671637"/>
            <a:ext cx="7400924" cy="402907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muhasebesi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denetleme 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işlevini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oluşturan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 ile bağlantılıdır. Buna göre;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Planlanan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gerçekleşenlerin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karşılaştırılarak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sapmaların hesaplanması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(standart maliyet ve bütçe sapmaları)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görülen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sapmaların nedenlerinin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belirlenmesi (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 analizleri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ve raporlanması 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Sapmaların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ortadan kaldırılması için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düzeltici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önlemlerin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alınması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muhasebesi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açısından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 merkezleri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muhasebe denetiminde performans ölçüm ve yönetim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sisteminin önemli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boyutudur.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 payları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merkezde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oluşan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 ve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faaliyetler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sonucu ortaya çıkan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 tüketimlerinin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raporlanmasının vazgeçilmez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unsurlarıdır.</a:t>
            </a:r>
          </a:p>
        </p:txBody>
      </p:sp>
    </p:spTree>
    <p:extLst>
      <p:ext uri="{BB962C8B-B14F-4D97-AF65-F5344CB8AC3E}">
        <p14:creationId xmlns:p14="http://schemas.microsoft.com/office/powerpoint/2010/main" val="34181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12508" y="3786187"/>
            <a:ext cx="4191000" cy="9572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 </a:t>
            </a:r>
            <a:r>
              <a:rPr lang="tr-T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</a:p>
          <a:p>
            <a:pPr marL="0" indent="0" algn="ctr">
              <a:buNone/>
            </a:pPr>
            <a:endParaRPr lang="tr-TR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i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Kaynak: Prof. Dr. Mehmet Özkan, Yönetim Muhasebesi Açısından Sorumluluk Muhasebesi, Afyon Kocatepe Üniversitesi, İİBF Dergisi (C. XV, S. I, 2013) s.155-182</a:t>
            </a:r>
          </a:p>
          <a:p>
            <a:pPr marL="0" indent="0" algn="ctr">
              <a:buNone/>
            </a:pPr>
            <a:endParaRPr lang="tr-TR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7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7288" y="176123"/>
            <a:ext cx="6772275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 ölçümü ve kullanılan yöntemler…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8750" y="1928813"/>
            <a:ext cx="7400925" cy="37433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ölçümünde;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işletme faaliyetlerinin işletme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amaçlarına göre değerlendirilmesi için hazırlanan sayısal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 dönemli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(genellikle 1 yıl)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Amerikan uygulamalarında genellikle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planlaması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ifade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edilmektedir.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Bütçe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gelecekteki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faaliyetler/operasyonlar için bugünden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 ayırmaktır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7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5899" y="308914"/>
            <a:ext cx="6400801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 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ölçümü ve kullanılan yöntemler…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3014662"/>
            <a:ext cx="7272338" cy="20261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orumluluk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merkezinin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maliyetleri ile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bütçelenen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karşılaştırılarak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sapmalar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Performans raporları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 bütçeler ve bütçe denetimi objektif bir ölçüdür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Çünkü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önemli bir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aracıdır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Kontrol ile;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olanağı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sağlanır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Planlamaya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323120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4502" y="176123"/>
            <a:ext cx="5942048" cy="666840"/>
          </a:xfrm>
        </p:spPr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 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ölçülmesinde kullanılacak </a:t>
            </a:r>
            <a:r>
              <a:rPr lang="tr-TR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 göstergelerinin özellikleri…</a:t>
            </a:r>
            <a:r>
              <a:rPr lang="tr-TR" sz="2000" b="0" dirty="0">
                <a:solidFill>
                  <a:prstClr val="black"/>
                </a:solidFill>
                <a:ea typeface="+mn-ea"/>
              </a:rPr>
              <a:t/>
            </a:r>
            <a:br>
              <a:rPr lang="tr-TR" sz="2000" b="0" dirty="0">
                <a:solidFill>
                  <a:prstClr val="black"/>
                </a:solidFill>
                <a:ea typeface="+mn-ea"/>
              </a:rPr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3025" y="2714625"/>
            <a:ext cx="7600949" cy="29717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Bütçelenen ve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ulaşılması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istenen düzeylerin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açıkça belirlenmesi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Ulaşılacak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 sonuçların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 ve görülebilir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biçimde tanımlanması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Sapmaların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saptanması,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olumsuz sapmaların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(Bütçelenen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Gerçekleşen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analiz edilerek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yorumlanması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raporlanması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edilebilir ve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edilemez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sapmaların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ayrımının gerçek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doğru bir biçimde yapılması,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İşletme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etkenlerin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ayırt edilmesi,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merkezlerinin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doğru, açık ve eksiksiz belirlenmesi.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93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4501" y="200025"/>
            <a:ext cx="7654996" cy="671512"/>
          </a:xfrm>
        </p:spPr>
        <p:txBody>
          <a:bodyPr/>
          <a:lstStyle/>
          <a:p>
            <a:r>
              <a:rPr lang="tr-TR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merkezi 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yöneticilerinin performanslarının değerlendirilmesinde </a:t>
            </a:r>
            <a:r>
              <a:rPr lang="tr-TR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 mali yöntemler…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15189"/>
              </p:ext>
            </p:extLst>
          </p:nvPr>
        </p:nvGraphicFramePr>
        <p:xfrm>
          <a:off x="1557339" y="1114427"/>
          <a:ext cx="5957886" cy="4921059"/>
        </p:xfrm>
        <a:graphic>
          <a:graphicData uri="http://schemas.openxmlformats.org/drawingml/2006/table">
            <a:tbl>
              <a:tblPr/>
              <a:tblGrid>
                <a:gridCol w="2831052">
                  <a:extLst>
                    <a:ext uri="{9D8B030D-6E8A-4147-A177-3AD203B41FA5}">
                      <a16:colId xmlns:a16="http://schemas.microsoft.com/office/drawing/2014/main" val="3291304592"/>
                    </a:ext>
                  </a:extLst>
                </a:gridCol>
                <a:gridCol w="3126834">
                  <a:extLst>
                    <a:ext uri="{9D8B030D-6E8A-4147-A177-3AD203B41FA5}">
                      <a16:colId xmlns:a16="http://schemas.microsoft.com/office/drawing/2014/main" val="2297696335"/>
                    </a:ext>
                  </a:extLst>
                </a:gridCol>
              </a:tblGrid>
              <a:tr h="281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Sorumluluk Merkezi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Değerlendirme Yöntemi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41822"/>
                  </a:ext>
                </a:extLst>
              </a:tr>
              <a:tr h="204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Gelir Merkezleri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Mamul Satış Sapmaları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18063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Miktar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35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Fiyat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82268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Bileşik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7361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 Sapma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64711"/>
                  </a:ext>
                </a:extLst>
              </a:tr>
              <a:tr h="204292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Maliyet Merkezleri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Hammadde Maliyet Sapmaları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37180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Miktar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62141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Fiyat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51908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Bileşik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90240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 Sapma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33990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Direkt İşçilik Maliyetleri Sapmaları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416683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Zaman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04580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Ücret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96470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Bileşik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10096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 Sapma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69747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GÜM Sapmaları (4’lü Sapma)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64068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Harcama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01822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Verim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0148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Etkinlik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29559"/>
                  </a:ext>
                </a:extLst>
              </a:tr>
              <a:tr h="2042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Kapasite Sapması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43347"/>
                  </a:ext>
                </a:extLst>
              </a:tr>
              <a:tr h="2042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 Sapma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63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1651" y="237477"/>
            <a:ext cx="7213637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merkezi yöneticilerinin performanslarının değerlendirilmesinde kullanılan mali yöntemler…</a:t>
            </a:r>
            <a:endParaRPr lang="tr-TR" dirty="0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051443"/>
              </p:ext>
            </p:extLst>
          </p:nvPr>
        </p:nvGraphicFramePr>
        <p:xfrm>
          <a:off x="1269981" y="1343025"/>
          <a:ext cx="6276975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Çalışma Sayfası" r:id="rId3" imgW="5381472" imgH="2838525" progId="Excel.Sheet.12">
                  <p:embed/>
                </p:oleObj>
              </mc:Choice>
              <mc:Fallback>
                <p:oleObj name="Çalışma Sayfası" r:id="rId3" imgW="5381472" imgH="2838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9981" y="1343025"/>
                        <a:ext cx="6276975" cy="431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99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8738" y="251764"/>
            <a:ext cx="6215063" cy="513080"/>
          </a:xfrm>
        </p:spPr>
        <p:txBody>
          <a:bodyPr/>
          <a:lstStyle/>
          <a:p>
            <a:r>
              <a:rPr lang="fi-FI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 olmayan performans ölçme </a:t>
            </a:r>
            <a:r>
              <a:rPr lang="fi-FI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71637" y="2671763"/>
            <a:ext cx="6700838" cy="29146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Güvenilirlik,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teslimat,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 dileklerini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dikkate alma,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Kalite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(kaliteli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kaliteli hizmet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 süresi ve uzunluğu,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memnuniyeti,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Müşterilerin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memnuniyeti,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sağlığına verilen önem,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5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3138" y="308914"/>
            <a:ext cx="5999200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 merkezleri…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00174" y="1985962"/>
            <a:ext cx="7200899" cy="344328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 merkezleri maliyetlerin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 çıktığı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merkezlerdir.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Birincil maliyetler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büyüklükteki maliyetler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sorularının yanıtları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birincil maliyet merkezlerini açıklar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İkincil Maliyetler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verimlilik – Başarı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hesaplamasında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 ikincil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dikkate alınır.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8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14525" y="2200276"/>
            <a:ext cx="6800849" cy="284050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kararları,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 göçerimi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yöneticilere 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üst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yöneticiden 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alt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yöneticiye kadar etkilidir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 unsurunun sorumluluk merkezi yöneticisinin kararına bağlı olarak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oluşması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da o sorumluluk merkezine yüklenmesi halinde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edilebilir maliyetler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 ve sorumluluk alanı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oluşan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edilemez maliyetler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5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350" y="432663"/>
            <a:ext cx="5942048" cy="513080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Gelir </a:t>
            </a:r>
            <a:r>
              <a:rPr lang="tr-TR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merkezleri…</a:t>
            </a:r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7350" y="2900362"/>
            <a:ext cx="6858000" cy="21404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Bütçelenen gelirlerin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performansının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seviyesini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oluşturma kabiliyetinin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ölçüldüğü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yerlerdir.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merkezi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işletmeye ait alt birimler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 edilen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gelirlerden sorumlu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oldukları gibi kontrol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performans ölçümü açısından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gelirlere ulaşmak amacıyla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oluşan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giderlerden de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sorumludurlar.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5924" y="351776"/>
            <a:ext cx="5900739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Kar </a:t>
            </a:r>
            <a:r>
              <a:rPr lang="tr-TR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merkezleri…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85924" y="2786063"/>
            <a:ext cx="6943726" cy="26289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Bütçelenen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 ve giderler ile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arasındaki farkların ölçüldüğü, bir başka ifadeyle elde edilen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finansal başarıda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karın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ölçüldüğü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merkezlerdir.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karın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oluşmasında etkili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maliyetlerin azaltılması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kalitenin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yükseltilmesi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ilgili stratejiler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önem taşımakta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 aralarındaki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ilişkiler </a:t>
            </a:r>
            <a:r>
              <a:rPr lang="tr-T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sonraki slaytta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şöyle belirtilmektedir.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771651"/>
            <a:ext cx="7243763" cy="4043362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00112" y="1357782"/>
            <a:ext cx="7115175" cy="368300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Arasındaki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İlişkiler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6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4488" y="280339"/>
            <a:ext cx="5972175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Yatırım </a:t>
            </a:r>
            <a:r>
              <a:rPr lang="tr-TR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merkezleri…</a:t>
            </a:r>
            <a:endParaRPr lang="tr-TR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14488" y="2014537"/>
            <a:ext cx="7115174" cy="35718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getirisine dayanan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 performanslı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merkezlerdir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merkezlerinin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belirlenmesinde o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merkezin </a:t>
            </a:r>
            <a:r>
              <a:rPr 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gelirleri, </a:t>
            </a:r>
            <a:r>
              <a:rPr lang="da-D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giderleri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varlıkları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alınır.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yatırım merkezi kendi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 etkili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verimli bir biçimde sürdürebilmek için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yatırım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araçlarına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ihtiyaç duyar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merkezi yöneticisi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yükümlülüklerinden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sorumludur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yöneticinin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performansı </a:t>
            </a:r>
            <a:r>
              <a:rPr lang="tr-T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sermayesinin karlılığına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72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8688" y="290423"/>
            <a:ext cx="6742148" cy="513080"/>
          </a:xfrm>
        </p:spPr>
        <p:txBody>
          <a:bodyPr/>
          <a:lstStyle/>
          <a:p>
            <a:r>
              <a:rPr lang="tr-TR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ve Değişken Maliyetler…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85850" y="2928938"/>
            <a:ext cx="7658100" cy="211184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maliyetler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belli bir faaliyet dönemi içinde toplam miktar olarak faaliyet hacmindeki değişmeler karşısında değişmeyen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maliyetlerdir.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Değişken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ise, faaliyet hacmine bağlı olarak değişen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maliyetlerdir.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10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12824</TotalTime>
  <Words>1099</Words>
  <Application>Microsoft Office PowerPoint</Application>
  <PresentationFormat>Ekran Gösterisi (4:3)</PresentationFormat>
  <Paragraphs>150</Paragraphs>
  <Slides>25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Microsoft Excel Çalışma Sayfası</vt:lpstr>
      <vt:lpstr>PowerPoint Sunusu</vt:lpstr>
      <vt:lpstr>PowerPoint Sunusu</vt:lpstr>
      <vt:lpstr>Maliyet merkezleri…</vt:lpstr>
      <vt:lpstr>PowerPoint Sunusu</vt:lpstr>
      <vt:lpstr>b) Gelir merkezleri… </vt:lpstr>
      <vt:lpstr>c) Kar merkezleri…</vt:lpstr>
      <vt:lpstr>PowerPoint Sunusu</vt:lpstr>
      <vt:lpstr>d) Yatırım merkezleri…</vt:lpstr>
      <vt:lpstr>Sabit ve Değişken Maliyetler…</vt:lpstr>
      <vt:lpstr>Sabit ve Değişken Maliyetler…</vt:lpstr>
      <vt:lpstr>Sabit ve Değişken Maliyetler…</vt:lpstr>
      <vt:lpstr>Sabit ve Değişken Maliyetler…</vt:lpstr>
      <vt:lpstr>Sabit ve Değişken Maliyetler…</vt:lpstr>
      <vt:lpstr>Maliyet kontrolü…</vt:lpstr>
      <vt:lpstr>Maliyet kontrolü…</vt:lpstr>
      <vt:lpstr>Matematiksel portföy analizi…</vt:lpstr>
      <vt:lpstr>Matematiksel portföy analizi…</vt:lpstr>
      <vt:lpstr>Matematiksel portföy analizi…</vt:lpstr>
      <vt:lpstr>Sorumluluk muhasebesi ve muhasebe denetimi…</vt:lpstr>
      <vt:lpstr>Performans ölçümü ve kullanılan yöntemler…</vt:lpstr>
      <vt:lpstr>Performans ölçümü ve kullanılan yöntemler…</vt:lpstr>
      <vt:lpstr>Performans ölçülmesinde kullanılacak performans göstergelerinin özellikleri… </vt:lpstr>
      <vt:lpstr>Sorumluluk merkezi yöneticilerinin performanslarının değerlendirilmesinde kullanılan mali yöntemler…</vt:lpstr>
      <vt:lpstr>Sorumluluk merkezi yöneticilerinin performanslarının değerlendirilmesinde kullanılan mali yöntemler…</vt:lpstr>
      <vt:lpstr>Mali olmayan performans ölçme yöntemleri…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Erol Demir</cp:lastModifiedBy>
  <cp:revision>848</cp:revision>
  <cp:lastPrinted>2016-10-24T07:53:35Z</cp:lastPrinted>
  <dcterms:created xsi:type="dcterms:W3CDTF">2016-09-18T09:35:24Z</dcterms:created>
  <dcterms:modified xsi:type="dcterms:W3CDTF">2020-03-29T16:50:46Z</dcterms:modified>
</cp:coreProperties>
</file>