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20" y="-8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8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8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7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5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2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6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4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1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9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0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BEF58-6BB3-E04D-A748-7AC76B74396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5FBA1-3C1C-624E-9891-1D2378E25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0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TURİST TİPOLOJİSİ </a:t>
            </a:r>
            <a:br>
              <a:rPr lang="tr-TR" b="1" dirty="0" smtClean="0">
                <a:solidFill>
                  <a:schemeClr val="accent2"/>
                </a:solidFill>
                <a:latin typeface="Arial" charset="0"/>
              </a:rPr>
            </a:b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ve </a:t>
            </a:r>
            <a:br>
              <a:rPr lang="tr-TR" b="1" dirty="0" smtClean="0">
                <a:solidFill>
                  <a:schemeClr val="accent2"/>
                </a:solidFill>
                <a:latin typeface="Arial" charset="0"/>
              </a:rPr>
            </a:b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ÖZEL İLGİ TURİZMİ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7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23850" y="285750"/>
            <a:ext cx="86058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tr-TR" sz="36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Himmetoğlu ve Brotherton</a:t>
            </a:r>
            <a:r>
              <a:rPr lang="ja-JP" altLang="tr-TR" sz="36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’</a:t>
            </a:r>
            <a:r>
              <a:rPr lang="tr-TR" sz="36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Göre</a:t>
            </a:r>
          </a:p>
          <a:p>
            <a:pPr algn="ctr" eaLnBrk="1" hangingPunct="1"/>
            <a:r>
              <a:rPr lang="tr-TR" sz="36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Özel İlgi Turist Tiplemesi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950913" y="1882775"/>
            <a:ext cx="31369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b="1">
                <a:latin typeface="Arial" charset="0"/>
              </a:rPr>
              <a:t> </a:t>
            </a:r>
            <a:r>
              <a:rPr lang="tr-TR" sz="2800" b="1">
                <a:latin typeface="Arial" charset="0"/>
              </a:rPr>
              <a:t>Yeni başlayanlar</a:t>
            </a:r>
          </a:p>
          <a:p>
            <a:pPr eaLnBrk="1" hangingPunct="1"/>
            <a:endParaRPr lang="tr-TR" sz="2800" b="1">
              <a:latin typeface="Arial" charset="0"/>
            </a:endParaRPr>
          </a:p>
          <a:p>
            <a:pPr eaLnBrk="1" hangingPunct="1">
              <a:buFontTx/>
              <a:buChar char="•"/>
            </a:pPr>
            <a:r>
              <a:rPr lang="tr-TR" sz="2800" b="1">
                <a:latin typeface="Arial" charset="0"/>
              </a:rPr>
              <a:t> Meraklılar</a:t>
            </a:r>
          </a:p>
          <a:p>
            <a:pPr eaLnBrk="1" hangingPunct="1"/>
            <a:endParaRPr lang="tr-TR" sz="2800" b="1">
              <a:latin typeface="Arial" charset="0"/>
            </a:endParaRPr>
          </a:p>
          <a:p>
            <a:pPr eaLnBrk="1" hangingPunct="1">
              <a:buFontTx/>
              <a:buChar char="•"/>
            </a:pPr>
            <a:r>
              <a:rPr lang="tr-TR" sz="2800" b="1">
                <a:latin typeface="Arial" charset="0"/>
              </a:rPr>
              <a:t> Uzmanlar</a:t>
            </a:r>
          </a:p>
          <a:p>
            <a:pPr eaLnBrk="1" hangingPunct="1"/>
            <a:endParaRPr lang="tr-TR" sz="2800" b="1">
              <a:latin typeface="Arial" charset="0"/>
            </a:endParaRPr>
          </a:p>
          <a:p>
            <a:pPr eaLnBrk="1" hangingPunct="1">
              <a:buFontTx/>
              <a:buChar char="•"/>
            </a:pPr>
            <a:r>
              <a:rPr lang="tr-TR" sz="2800" b="1">
                <a:latin typeface="Arial" charset="0"/>
              </a:rPr>
              <a:t> Fanatikler</a:t>
            </a:r>
          </a:p>
        </p:txBody>
      </p:sp>
      <p:pic>
        <p:nvPicPr>
          <p:cNvPr id="12292" name="Picture 4" descr="u1066613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6375"/>
            <a:ext cx="7588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u1427306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5143500"/>
            <a:ext cx="1928812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00928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Yeni başlayanlar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831975"/>
            <a:ext cx="8643937" cy="42592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i="1">
                <a:latin typeface="Verdana" charset="0"/>
              </a:rPr>
              <a:t>Bir de ben deneyeyim bakalım başarabilecek miyim ?</a:t>
            </a:r>
            <a:r>
              <a:rPr lang="ja-JP" altLang="tr-TR" sz="2400" i="1">
                <a:latin typeface="Verdana" charset="0"/>
              </a:rPr>
              <a:t>’</a:t>
            </a:r>
            <a:r>
              <a:rPr lang="tr-TR" sz="2400">
                <a:latin typeface="Verdana" charset="0"/>
              </a:rPr>
              <a:t> türünden bir güdüleme ile hareket ederler.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>
                <a:latin typeface="Verdana" charset="0"/>
              </a:rPr>
              <a:t>Sosyal beğeni ve onay alma isteği önemli bir yer tutar.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>
                <a:latin typeface="Verdana" charset="0"/>
              </a:rPr>
              <a:t>Sosyo-ekonomik sınıf özelliklerini değiştirip sınıf atlama arayışı ve çabası içinde de olurlar.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>
                <a:latin typeface="Verdana" charset="0"/>
              </a:rPr>
              <a:t>Özel ilgileri ile ilgili olarak ayrıntılı ve teknik bilgi aramazlar ve kendilerine sunulan seçenekler arasında bilinçli bir seçim yapmazlar.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>
                <a:latin typeface="Verdana" charset="0"/>
              </a:rPr>
              <a:t>Başaramama korkusu ve utanma duygusunu yoğun şekilde yaşarlar ve güvenlikleri açısından kendileri gibi yeni başlayanlar arasında olmayı daha çok tercih ederler.</a:t>
            </a:r>
          </a:p>
        </p:txBody>
      </p:sp>
      <p:pic>
        <p:nvPicPr>
          <p:cNvPr id="13316" name="Picture 3" descr="u1484077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0"/>
            <a:ext cx="9715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2079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Meraklılar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>
                <a:latin typeface="Verdana" charset="0"/>
              </a:rPr>
              <a:t>Neyi istediklerini ve neyi yapabileceklerini, kapasite ve sınırlarını daha net bir biçimde tanımlayabilirler.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>
                <a:latin typeface="Verdana" charset="0"/>
              </a:rPr>
              <a:t>İlgi duydukları alan ile ilgili daha çok bilgi toplama arayışı içindedirler.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>
                <a:latin typeface="Verdana" charset="0"/>
              </a:rPr>
              <a:t>Tatil ilgileri günlük yaşamda da devam eder ve günlük yaşantılarını zenginleştirici bir rol oynamaya başlar.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>
                <a:latin typeface="Verdana" charset="0"/>
              </a:rPr>
              <a:t>Kendileri hakkında daha olumlu imaj geliştirmeye çalışırlar. Kendilerine olan güvenleri artar, bilgilerini artırmak ve becerilerini geliştirmek için eğitim programlarına katılabilirler.</a:t>
            </a:r>
          </a:p>
        </p:txBody>
      </p:sp>
      <p:pic>
        <p:nvPicPr>
          <p:cNvPr id="14340" name="Picture 3" descr="u1115302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58453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385175" cy="1431926"/>
          </a:xfrm>
        </p:spPr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Uzmanlar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071563"/>
            <a:ext cx="8715375" cy="438785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tr-TR" sz="2400">
                <a:latin typeface="Verdana" charset="0"/>
              </a:rPr>
              <a:t>Belirli bir özel ilgi alanını seçmiş ve bu alanda </a:t>
            </a:r>
          </a:p>
          <a:p>
            <a:pPr eaLnBrk="1" hangingPunct="1">
              <a:buFont typeface="Wingdings" charset="0"/>
              <a:buNone/>
            </a:pPr>
            <a:r>
              <a:rPr lang="tr-TR" sz="2400">
                <a:latin typeface="Verdana" charset="0"/>
              </a:rPr>
              <a:t>   iddia sahibi olmuş kişilerdir. </a:t>
            </a:r>
          </a:p>
          <a:p>
            <a:pPr eaLnBrk="1" hangingPunct="1"/>
            <a:r>
              <a:rPr lang="tr-TR" sz="2400">
                <a:latin typeface="Verdana" charset="0"/>
              </a:rPr>
              <a:t>Özel ilgileri ile ilgili geniş bilgi sahibidirler.</a:t>
            </a:r>
          </a:p>
          <a:p>
            <a:pPr eaLnBrk="1" hangingPunct="1"/>
            <a:r>
              <a:rPr lang="tr-TR" sz="2400">
                <a:latin typeface="Verdana" charset="0"/>
              </a:rPr>
              <a:t>Özel ilgilerini geliştirmek için örgütlü davranışlara yönelmişler ve kulüp, dernek vb. örgütlere katılmışlardır.  </a:t>
            </a:r>
          </a:p>
          <a:p>
            <a:pPr eaLnBrk="1" hangingPunct="1"/>
            <a:r>
              <a:rPr lang="tr-TR" sz="2400">
                <a:latin typeface="Verdana" charset="0"/>
              </a:rPr>
              <a:t>Yeni başlayanlar ve meraklılarla bir arada olmaktan pek hoşlanmazlar ve kendileri gibi uzmanları tercih ederler. </a:t>
            </a:r>
          </a:p>
          <a:p>
            <a:pPr eaLnBrk="1" hangingPunct="1"/>
            <a:r>
              <a:rPr lang="tr-TR" sz="2400">
                <a:latin typeface="Verdana" charset="0"/>
              </a:rPr>
              <a:t>Özel ilgileri ile ilintili kalite arayışı içindedirler. Ancak, kalacakları tesislerin kalitesi ve görkemi onlar çok önemli değildir. Uzmanlar sınırlarını bilirler ve bu sınırların ötesine geçememeye özen gösterirler.</a:t>
            </a:r>
          </a:p>
          <a:p>
            <a:pPr eaLnBrk="1" hangingPunct="1"/>
            <a:endParaRPr lang="tr-TR" sz="2400">
              <a:latin typeface="Verdana" charset="0"/>
            </a:endParaRPr>
          </a:p>
        </p:txBody>
      </p:sp>
      <p:pic>
        <p:nvPicPr>
          <p:cNvPr id="15364" name="Picture 3" descr="u1471556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225" y="0"/>
            <a:ext cx="8667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6299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Fanatikler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400">
                <a:effectLst/>
                <a:latin typeface="Verdana" charset="0"/>
              </a:rPr>
              <a:t>Belirli bir özel ilgiye kendilerini alabildiğince vermiş ve hatta adamış olan kişilerdir. Bu nedenle başkalarınca ÇILGIN olarak nitelenirler.</a:t>
            </a:r>
          </a:p>
          <a:p>
            <a:pPr eaLnBrk="1" hangingPunct="1"/>
            <a:r>
              <a:rPr lang="tr-TR" sz="2400">
                <a:effectLst/>
                <a:latin typeface="Verdana" charset="0"/>
              </a:rPr>
              <a:t>Kendilerine sunulan hizmet ve kaliteye önem vermezler. </a:t>
            </a:r>
          </a:p>
          <a:p>
            <a:pPr eaLnBrk="1" hangingPunct="1"/>
            <a:r>
              <a:rPr lang="tr-TR" sz="2400">
                <a:effectLst/>
                <a:latin typeface="Verdana" charset="0"/>
              </a:rPr>
              <a:t>Her yer ve her koşul onlar için uygundur.</a:t>
            </a:r>
          </a:p>
          <a:p>
            <a:pPr eaLnBrk="1" hangingPunct="1"/>
            <a:r>
              <a:rPr lang="tr-TR" sz="2400">
                <a:effectLst/>
                <a:latin typeface="Verdana" charset="0"/>
              </a:rPr>
              <a:t>İlgi ve yönlendirme de beklemezler</a:t>
            </a:r>
            <a:r>
              <a:rPr lang="tr-TR" sz="2400">
                <a:latin typeface="Verdana" charset="0"/>
              </a:rPr>
              <a:t>. </a:t>
            </a:r>
          </a:p>
          <a:p>
            <a:pPr eaLnBrk="1" hangingPunct="1"/>
            <a:endParaRPr lang="tr-TR" sz="2400">
              <a:latin typeface="Verdana" charset="0"/>
            </a:endParaRPr>
          </a:p>
        </p:txBody>
      </p:sp>
      <p:pic>
        <p:nvPicPr>
          <p:cNvPr id="16388" name="Picture 3" descr="u2850134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5491163"/>
            <a:ext cx="1285875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 descr="u214246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5715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 descr="u12090307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3563"/>
            <a:ext cx="1285875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6" descr="u26415290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7" descr="u16304729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7045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TANRISEVDİ ABDULLAH,ÇAVUŞ ŞENOL ,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İlgi</a:t>
            </a:r>
            <a:r>
              <a:rPr lang="en-US" dirty="0"/>
              <a:t> </a:t>
            </a:r>
            <a:r>
              <a:rPr lang="en-US" dirty="0" err="1"/>
              <a:t>Turizmi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İlgi</a:t>
            </a:r>
            <a:r>
              <a:rPr lang="en-US" dirty="0"/>
              <a:t> </a:t>
            </a:r>
            <a:r>
              <a:rPr lang="en-US" dirty="0" err="1"/>
              <a:t>Turizmi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Kuşadası</a:t>
            </a:r>
            <a:r>
              <a:rPr lang="en-US" dirty="0"/>
              <a:t> </a:t>
            </a:r>
            <a:r>
              <a:rPr lang="en-US" dirty="0" err="1"/>
              <a:t>nda</a:t>
            </a:r>
            <a:r>
              <a:rPr lang="en-US" dirty="0"/>
              <a:t> </a:t>
            </a:r>
            <a:r>
              <a:rPr lang="en-US" dirty="0" err="1"/>
              <a:t>Varolan</a:t>
            </a:r>
            <a:r>
              <a:rPr lang="en-US" dirty="0"/>
              <a:t> </a:t>
            </a:r>
            <a:r>
              <a:rPr lang="en-US" dirty="0" err="1"/>
              <a:t>Potansiyel</a:t>
            </a:r>
            <a:r>
              <a:rPr lang="en-US" dirty="0"/>
              <a:t> </a:t>
            </a:r>
            <a:r>
              <a:rPr lang="en-US" dirty="0" err="1"/>
              <a:t>Kaynaklar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Kavramsal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smtClean="0"/>
              <a:t>İnceleme,</a:t>
            </a:r>
            <a:r>
              <a:rPr lang="en-US" dirty="0"/>
              <a:t>2003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276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328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TURİST TİPOLOJİSİ  ve  ÖZEL İLGİ TURİZMİ</vt:lpstr>
      <vt:lpstr>PowerPoint Presentation</vt:lpstr>
      <vt:lpstr>Yeni başlayanlar</vt:lpstr>
      <vt:lpstr>Meraklılar</vt:lpstr>
      <vt:lpstr>Uzmanlar</vt:lpstr>
      <vt:lpstr>Fanatikler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TURİST TİPOLOJİSİ  ve  ÖZEL İLGİ TURİZMİ</dc:title>
  <dc:creator>azade</dc:creator>
  <cp:lastModifiedBy>azade</cp:lastModifiedBy>
  <cp:revision>2</cp:revision>
  <dcterms:created xsi:type="dcterms:W3CDTF">2017-10-27T21:35:39Z</dcterms:created>
  <dcterms:modified xsi:type="dcterms:W3CDTF">2017-10-31T16:46:51Z</dcterms:modified>
</cp:coreProperties>
</file>