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19140000">
            <a:off x="817112" y="1730403"/>
            <a:ext cx="5648623" cy="1204306"/>
          </a:xfrm>
        </p:spPr>
        <p:txBody>
          <a:bodyPr bIns="9144"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19140000">
            <a:off x="1212277" y="2470925"/>
            <a:ext cx="6511131" cy="329259"/>
          </a:xfrm>
        </p:spPr>
        <p:txBody>
          <a:bodyPr tIns="9144">
            <a:normAutofit/>
          </a:bodyPr>
          <a:lstStyle>
            <a:lvl1pPr marL="0" indent="0" algn="l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0B08A2-2160-4554-B7CB-4033E3306F45}" type="datetimeFigureOut">
              <a:rPr lang="tr-TR" smtClean="0"/>
              <a:t>8.05.2020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055FE3-419B-48B7-9C27-AE49D23D3994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0B08A2-2160-4554-B7CB-4033E3306F45}" type="datetimeFigureOut">
              <a:rPr lang="tr-TR" smtClean="0"/>
              <a:t>8.05.2020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055FE3-419B-48B7-9C27-AE49D23D3994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4678362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4678362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0B08A2-2160-4554-B7CB-4033E3306F45}" type="datetimeFigureOut">
              <a:rPr lang="tr-TR" smtClean="0"/>
              <a:t>8.05.2020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055FE3-419B-48B7-9C27-AE49D23D3994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0B08A2-2160-4554-B7CB-4033E3306F45}" type="datetimeFigureOut">
              <a:rPr lang="tr-TR" smtClean="0"/>
              <a:t>8.05.2020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055FE3-419B-48B7-9C27-AE49D23D3994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819399" y="1726737"/>
            <a:ext cx="5650992" cy="1207509"/>
          </a:xfrm>
        </p:spPr>
        <p:txBody>
          <a:bodyPr bIns="9144" anchor="b"/>
          <a:lstStyle>
            <a:lvl1pPr algn="l">
              <a:defRPr kumimoji="0" lang="en-US" sz="32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19140000">
            <a:off x="1216152" y="2468304"/>
            <a:ext cx="6510528" cy="329184"/>
          </a:xfrm>
        </p:spPr>
        <p:txBody>
          <a:bodyPr anchor="t">
            <a:normAutofit/>
          </a:bodyPr>
          <a:lstStyle>
            <a:lvl1pPr marL="0" indent="0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0B08A2-2160-4554-B7CB-4033E3306F45}" type="datetimeFigureOut">
              <a:rPr lang="tr-TR" smtClean="0"/>
              <a:t>8.05.2020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055FE3-419B-48B7-9C27-AE49D23D3994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016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0B08A2-2160-4554-B7CB-4033E3306F45}" type="datetimeFigureOut">
              <a:rPr lang="tr-TR" smtClean="0"/>
              <a:t>8.05.2020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055FE3-419B-48B7-9C27-AE49D23D3994}" type="slidenum">
              <a:rPr lang="tr-TR" smtClean="0"/>
              <a:t>‹#›</a:t>
            </a:fld>
            <a:endParaRPr lang="tr-TR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9150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0016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0016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0B08A2-2160-4554-B7CB-4033E3306F45}" type="datetimeFigureOut">
              <a:rPr lang="tr-TR" smtClean="0"/>
              <a:t>8.05.2020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055FE3-419B-48B7-9C27-AE49D23D3994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0B08A2-2160-4554-B7CB-4033E3306F45}" type="datetimeFigureOut">
              <a:rPr lang="tr-TR" smtClean="0"/>
              <a:t>8.05.2020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055FE3-419B-48B7-9C27-AE49D23D3994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0B08A2-2160-4554-B7CB-4033E3306F45}" type="datetimeFigureOut">
              <a:rPr lang="tr-TR" smtClean="0"/>
              <a:t>8.05.2020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055FE3-419B-48B7-9C27-AE49D23D3994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ight Triangle 1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ight Triangle 17"/>
          <p:cNvSpPr/>
          <p:nvPr/>
        </p:nvSpPr>
        <p:spPr>
          <a:xfrm rot="5400000">
            <a:off x="433389" y="-433387"/>
            <a:ext cx="6858000" cy="7724778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784930" y="1576103"/>
            <a:ext cx="5212080" cy="1089427"/>
          </a:xfrm>
        </p:spPr>
        <p:txBody>
          <a:bodyPr bIns="0" anchor="b"/>
          <a:lstStyle>
            <a:lvl1pPr algn="l">
              <a:defRPr kumimoji="0" lang="en-US" sz="2800" b="0" i="0" u="none" strike="noStrike" kern="1200" cap="all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9552" y="2618912"/>
            <a:ext cx="3807779" cy="33246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297954" y="2253385"/>
            <a:ext cx="5794760" cy="623314"/>
          </a:xfrm>
        </p:spPr>
        <p:txBody>
          <a:bodyPr>
            <a:normAutofit/>
          </a:bodyPr>
          <a:lstStyle>
            <a:lvl1pPr marL="0" indent="0">
              <a:buNone/>
              <a:defRPr lang="en-US" sz="1400" b="1" kern="1200" dirty="0" smtClean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0B08A2-2160-4554-B7CB-4033E3306F45}" type="datetimeFigureOut">
              <a:rPr lang="tr-TR" smtClean="0"/>
              <a:t>8.05.2020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2"/>
            </a:solidFill>
          </a:ln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7055FE3-419B-48B7-9C27-AE49D23D3994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/>
          <p:cNvSpPr>
            <a:spLocks noGrp="1"/>
          </p:cNvSpPr>
          <p:nvPr>
            <p:ph type="pic" sz="quarter" idx="14"/>
          </p:nvPr>
        </p:nvSpPr>
        <p:spPr>
          <a:xfrm>
            <a:off x="2028825" y="0"/>
            <a:ext cx="7115175" cy="6858000"/>
          </a:xfrm>
          <a:custGeom>
            <a:avLst/>
            <a:gdLst>
              <a:gd name="connsiteX0" fmla="*/ 0 w 7104888"/>
              <a:gd name="connsiteY0" fmla="*/ 0 h 6858000"/>
              <a:gd name="connsiteX1" fmla="*/ 7104888 w 7104888"/>
              <a:gd name="connsiteY1" fmla="*/ 0 h 6858000"/>
              <a:gd name="connsiteX2" fmla="*/ 7104888 w 7104888"/>
              <a:gd name="connsiteY2" fmla="*/ 6858000 h 6858000"/>
              <a:gd name="connsiteX3" fmla="*/ 0 w 7104888"/>
              <a:gd name="connsiteY3" fmla="*/ 6858000 h 6858000"/>
              <a:gd name="connsiteX4" fmla="*/ 0 w 7104888"/>
              <a:gd name="connsiteY4" fmla="*/ 0 h 6858000"/>
              <a:gd name="connsiteX0" fmla="*/ 0 w 7104888"/>
              <a:gd name="connsiteY0" fmla="*/ 0 h 6858000"/>
              <a:gd name="connsiteX1" fmla="*/ 5695188 w 7104888"/>
              <a:gd name="connsiteY1" fmla="*/ 0 h 6858000"/>
              <a:gd name="connsiteX2" fmla="*/ 7104888 w 7104888"/>
              <a:gd name="connsiteY2" fmla="*/ 0 h 6858000"/>
              <a:gd name="connsiteX3" fmla="*/ 7104888 w 7104888"/>
              <a:gd name="connsiteY3" fmla="*/ 6858000 h 6858000"/>
              <a:gd name="connsiteX4" fmla="*/ 0 w 7104888"/>
              <a:gd name="connsiteY4" fmla="*/ 6858000 h 6858000"/>
              <a:gd name="connsiteX5" fmla="*/ 0 w 7104888"/>
              <a:gd name="connsiteY5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0287 w 7115175"/>
              <a:gd name="connsiteY4" fmla="*/ 6858000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10287 w 7115175"/>
              <a:gd name="connsiteY5" fmla="*/ 6858000 h 6858000"/>
              <a:gd name="connsiteX6" fmla="*/ 0 w 7115175"/>
              <a:gd name="connsiteY6" fmla="*/ 5048250 h 6858000"/>
              <a:gd name="connsiteX7" fmla="*/ 10287 w 7115175"/>
              <a:gd name="connsiteY7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0 w 7115175"/>
              <a:gd name="connsiteY0" fmla="*/ 504825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115175" h="6858000">
                <a:moveTo>
                  <a:pt x="0" y="5048250"/>
                </a:moveTo>
                <a:lnTo>
                  <a:pt x="5705475" y="0"/>
                </a:lnTo>
                <a:lnTo>
                  <a:pt x="7115175" y="0"/>
                </a:lnTo>
                <a:lnTo>
                  <a:pt x="7115175" y="6858000"/>
                </a:lnTo>
                <a:lnTo>
                  <a:pt x="1533526" y="6848475"/>
                </a:lnTo>
                <a:lnTo>
                  <a:pt x="0" y="50482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</p:spPr>
        <p:txBody>
          <a:bodyPr rIns="182880" anchor="ctr"/>
          <a:lstStyle>
            <a:lvl1pPr algn="r">
              <a:defRPr/>
            </a:lvl1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9" name="Right Triangle 8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0" y="5048250"/>
            <a:ext cx="3571875" cy="1809750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1809750 h 1809750"/>
              <a:gd name="connsiteX1" fmla="*/ 1895475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  <a:gd name="connsiteX0" fmla="*/ 0 w 3571875"/>
              <a:gd name="connsiteY0" fmla="*/ 1809750 h 1809750"/>
              <a:gd name="connsiteX1" fmla="*/ 2038350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71875" h="1809750">
                <a:moveTo>
                  <a:pt x="0" y="1809750"/>
                </a:moveTo>
                <a:lnTo>
                  <a:pt x="2038350" y="0"/>
                </a:lnTo>
                <a:lnTo>
                  <a:pt x="3571875" y="1809750"/>
                </a:lnTo>
                <a:lnTo>
                  <a:pt x="0" y="18097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671197" y="1717501"/>
            <a:ext cx="5486400" cy="867444"/>
          </a:xfrm>
        </p:spPr>
        <p:txBody>
          <a:bodyPr anchor="b"/>
          <a:lstStyle>
            <a:lvl1pPr algn="l">
              <a:defRPr sz="2800" b="0">
                <a:latin typeface="+mj-lt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143479" y="2180529"/>
            <a:ext cx="6096545" cy="740664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0B08A2-2160-4554-B7CB-4033E3306F45}" type="datetimeFigureOut">
              <a:rPr lang="tr-TR" smtClean="0"/>
              <a:t>8.05.2020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055FE3-419B-48B7-9C27-AE49D23D3994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2382" y="5050633"/>
            <a:ext cx="3574257" cy="1807368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883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050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812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76450 w 3571875"/>
              <a:gd name="connsiteY2" fmla="*/ 22740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245519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38350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2433637 h 2433637"/>
              <a:gd name="connsiteX1" fmla="*/ 257175 w 3571875"/>
              <a:gd name="connsiteY1" fmla="*/ 0 h 2433637"/>
              <a:gd name="connsiteX2" fmla="*/ 2038350 w 3571875"/>
              <a:gd name="connsiteY2" fmla="*/ 628650 h 2433637"/>
              <a:gd name="connsiteX3" fmla="*/ 3571875 w 3571875"/>
              <a:gd name="connsiteY3" fmla="*/ 2433637 h 2433637"/>
              <a:gd name="connsiteX4" fmla="*/ 0 w 3571875"/>
              <a:gd name="connsiteY4" fmla="*/ 2433637 h 2433637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24051 w 3574257"/>
              <a:gd name="connsiteY2" fmla="*/ 3071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40682 w 3574257"/>
              <a:gd name="connsiteY2" fmla="*/ 450057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57351 w 3574257"/>
              <a:gd name="connsiteY2" fmla="*/ 2309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774032 w 3574257"/>
              <a:gd name="connsiteY2" fmla="*/ 161925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69294 w 3574257"/>
              <a:gd name="connsiteY2" fmla="*/ 2143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819275 w 3574257"/>
              <a:gd name="connsiteY2" fmla="*/ 200026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5494 w 3574257"/>
              <a:gd name="connsiteY2" fmla="*/ 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74257" h="1807368">
                <a:moveTo>
                  <a:pt x="2382" y="1807368"/>
                </a:moveTo>
                <a:lnTo>
                  <a:pt x="0" y="0"/>
                </a:lnTo>
                <a:lnTo>
                  <a:pt x="2045494" y="1"/>
                </a:lnTo>
                <a:lnTo>
                  <a:pt x="3574257" y="1807368"/>
                </a:lnTo>
                <a:lnTo>
                  <a:pt x="2382" y="180736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5051292"/>
            <a:ext cx="9146380" cy="1806709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  <a:gd name="connsiteX0" fmla="*/ 0 w 3352800"/>
              <a:gd name="connsiteY0" fmla="*/ 2002631 h 2002631"/>
              <a:gd name="connsiteX1" fmla="*/ 754045 w 3352800"/>
              <a:gd name="connsiteY1" fmla="*/ 146832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26618 h 526618"/>
              <a:gd name="connsiteX1" fmla="*/ 980611 w 3352800"/>
              <a:gd name="connsiteY1" fmla="*/ 9368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6888 h 526888"/>
              <a:gd name="connsiteX1" fmla="*/ 744735 w 3352800"/>
              <a:gd name="connsiteY1" fmla="*/ 0 h 526888"/>
              <a:gd name="connsiteX2" fmla="*/ 3352800 w 3352800"/>
              <a:gd name="connsiteY2" fmla="*/ 270 h 526888"/>
              <a:gd name="connsiteX3" fmla="*/ 3352800 w 3352800"/>
              <a:gd name="connsiteY3" fmla="*/ 526888 h 526888"/>
              <a:gd name="connsiteX4" fmla="*/ 0 w 3352800"/>
              <a:gd name="connsiteY4" fmla="*/ 526888 h 526888"/>
              <a:gd name="connsiteX0" fmla="*/ 0 w 3352800"/>
              <a:gd name="connsiteY0" fmla="*/ 526618 h 526618"/>
              <a:gd name="connsiteX1" fmla="*/ 811948 w 3352800"/>
              <a:gd name="connsiteY1" fmla="*/ 6092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966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241069 w 3352800"/>
              <a:gd name="connsiteY2" fmla="*/ 94144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313 h 527313"/>
              <a:gd name="connsiteX1" fmla="*/ 900984 w 3352800"/>
              <a:gd name="connsiteY1" fmla="*/ 97774 h 527313"/>
              <a:gd name="connsiteX2" fmla="*/ 3352800 w 3352800"/>
              <a:gd name="connsiteY2" fmla="*/ 0 h 527313"/>
              <a:gd name="connsiteX3" fmla="*/ 3352800 w 3352800"/>
              <a:gd name="connsiteY3" fmla="*/ 527313 h 527313"/>
              <a:gd name="connsiteX4" fmla="*/ 0 w 3352800"/>
              <a:gd name="connsiteY4" fmla="*/ 527313 h 527313"/>
              <a:gd name="connsiteX0" fmla="*/ 0 w 3352800"/>
              <a:gd name="connsiteY0" fmla="*/ 527584 h 527584"/>
              <a:gd name="connsiteX1" fmla="*/ 748227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527584">
                <a:moveTo>
                  <a:pt x="0" y="527584"/>
                </a:moveTo>
                <a:lnTo>
                  <a:pt x="748227" y="0"/>
                </a:lnTo>
                <a:lnTo>
                  <a:pt x="3352800" y="271"/>
                </a:lnTo>
                <a:lnTo>
                  <a:pt x="3352800" y="527584"/>
                </a:lnTo>
                <a:lnTo>
                  <a:pt x="0" y="527584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940" cy="5486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100628"/>
            <a:ext cx="7520940" cy="35798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9140000">
            <a:off x="201168" y="5870448"/>
            <a:ext cx="2176272" cy="2011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970B08A2-2160-4554-B7CB-4033E3306F45}" type="datetimeFigureOut">
              <a:rPr lang="tr-TR" smtClean="0"/>
              <a:t>8.05.2020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17514" y="6285122"/>
            <a:ext cx="47244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spc="200" baseline="0"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01038" y="6170822"/>
            <a:ext cx="502920" cy="502920"/>
          </a:xfrm>
          <a:prstGeom prst="ellipse">
            <a:avLst/>
          </a:prstGeom>
          <a:ln w="19050">
            <a:solidFill>
              <a:srgbClr val="FFFFFF"/>
            </a:solidFill>
          </a:ln>
        </p:spPr>
        <p:txBody>
          <a:bodyPr vert="horz" lIns="9144" tIns="9144" rIns="9144" bIns="9144" rtlCol="0" anchor="ctr">
            <a:normAutofit/>
          </a:bodyPr>
          <a:lstStyle>
            <a:lvl1pPr algn="ctr">
              <a:defRPr sz="1650">
                <a:solidFill>
                  <a:srgbClr val="FFFFFF"/>
                </a:solidFill>
              </a:defRPr>
            </a:lvl1pPr>
          </a:lstStyle>
          <a:p>
            <a:fld id="{37055FE3-419B-48B7-9C27-AE49D23D3994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28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800"/>
        </a:spcBef>
        <a:buFont typeface="Arial" pitchFamily="34" charset="0"/>
        <a:buNone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1737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023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6309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8595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3533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5819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792224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179512" y="332656"/>
            <a:ext cx="5254352" cy="1470025"/>
          </a:xfrm>
        </p:spPr>
        <p:txBody>
          <a:bodyPr/>
          <a:lstStyle/>
          <a:p>
            <a:r>
              <a:rPr lang="tr-TR" dirty="0" smtClean="0"/>
              <a:t>KAYNAK TANITIMI 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477005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39552" y="476672"/>
            <a:ext cx="7520940" cy="4248472"/>
          </a:xfrm>
        </p:spPr>
        <p:txBody>
          <a:bodyPr>
            <a:normAutofit/>
          </a:bodyPr>
          <a:lstStyle/>
          <a:p>
            <a:pPr algn="just">
              <a:buFont typeface="Arial" pitchFamily="34" charset="0"/>
              <a:buChar char="•"/>
            </a:pPr>
            <a:r>
              <a:rPr lang="tr-TR" sz="3200" b="0" dirty="0">
                <a:latin typeface="Constantia" pitchFamily="18" charset="0"/>
              </a:rPr>
              <a:t>Mahmud </a:t>
            </a:r>
            <a:r>
              <a:rPr lang="tr-TR" sz="3200" b="0" dirty="0" err="1">
                <a:latin typeface="Constantia" pitchFamily="18" charset="0"/>
              </a:rPr>
              <a:t>Paşa‟nın</a:t>
            </a:r>
            <a:r>
              <a:rPr lang="tr-TR" sz="3200" b="0" dirty="0">
                <a:latin typeface="Constantia" pitchFamily="18" charset="0"/>
              </a:rPr>
              <a:t> emriyle </a:t>
            </a:r>
            <a:r>
              <a:rPr lang="tr-TR" sz="3200" b="0" i="1" dirty="0" err="1">
                <a:latin typeface="Constantia" pitchFamily="18" charset="0"/>
              </a:rPr>
              <a:t>Düstûrnâme</a:t>
            </a:r>
            <a:r>
              <a:rPr lang="tr-TR" sz="3200" b="0" i="1" dirty="0">
                <a:latin typeface="Constantia" pitchFamily="18" charset="0"/>
              </a:rPr>
              <a:t>-i </a:t>
            </a:r>
            <a:r>
              <a:rPr lang="tr-TR" sz="3200" b="0" i="1" dirty="0" err="1">
                <a:latin typeface="Constantia" pitchFamily="18" charset="0"/>
              </a:rPr>
              <a:t>Enverî</a:t>
            </a:r>
            <a:r>
              <a:rPr lang="tr-TR" sz="3200" b="0" i="1" dirty="0">
                <a:latin typeface="Constantia" pitchFamily="18" charset="0"/>
              </a:rPr>
              <a:t> </a:t>
            </a:r>
            <a:r>
              <a:rPr lang="tr-TR" sz="3200" b="0" dirty="0">
                <a:latin typeface="Constantia" pitchFamily="18" charset="0"/>
              </a:rPr>
              <a:t>isimli </a:t>
            </a:r>
            <a:r>
              <a:rPr lang="tr-TR" sz="3200" b="0" dirty="0" smtClean="0">
                <a:latin typeface="Constantia" pitchFamily="18" charset="0"/>
              </a:rPr>
              <a:t>eseri.</a:t>
            </a:r>
          </a:p>
          <a:p>
            <a:pPr marL="457200" indent="-457200" algn="just">
              <a:buFont typeface="Arial" pitchFamily="34" charset="0"/>
              <a:buChar char="•"/>
            </a:pPr>
            <a:r>
              <a:rPr lang="tr-TR" sz="3200" b="0" i="1" dirty="0" err="1">
                <a:latin typeface="Constantia" pitchFamily="18" charset="0"/>
              </a:rPr>
              <a:t>Behcetü’t-Tevârîh</a:t>
            </a:r>
            <a:r>
              <a:rPr lang="tr-TR" sz="3200" b="0" i="1" dirty="0">
                <a:latin typeface="Constantia" pitchFamily="18" charset="0"/>
              </a:rPr>
              <a:t> </a:t>
            </a:r>
            <a:r>
              <a:rPr lang="tr-TR" sz="3200" b="0" dirty="0">
                <a:latin typeface="Constantia" pitchFamily="18" charset="0"/>
              </a:rPr>
              <a:t>adlı eseriyle tanınan Osmanlı tarihçisi </a:t>
            </a:r>
            <a:r>
              <a:rPr lang="tr-TR" sz="3200" b="0" dirty="0" err="1">
                <a:latin typeface="Constantia" pitchFamily="18" charset="0"/>
              </a:rPr>
              <a:t>Şükrullah</a:t>
            </a:r>
            <a:r>
              <a:rPr lang="tr-TR" sz="3200" b="0" dirty="0">
                <a:latin typeface="Constantia" pitchFamily="18" charset="0"/>
              </a:rPr>
              <a:t> (</a:t>
            </a:r>
            <a:r>
              <a:rPr lang="tr-TR" sz="3200" b="0" dirty="0" smtClean="0">
                <a:latin typeface="Constantia" pitchFamily="18" charset="0"/>
              </a:rPr>
              <a:t>ö.868/1464</a:t>
            </a:r>
            <a:r>
              <a:rPr lang="tr-TR" sz="3200" b="0" dirty="0">
                <a:latin typeface="Constantia" pitchFamily="18" charset="0"/>
              </a:rPr>
              <a:t>), II. Murad (1421-1451) ve Fatih Sultan </a:t>
            </a:r>
            <a:r>
              <a:rPr lang="tr-TR" sz="3200" b="0" dirty="0" err="1">
                <a:latin typeface="Constantia" pitchFamily="18" charset="0"/>
              </a:rPr>
              <a:t>Mehmed</a:t>
            </a:r>
            <a:r>
              <a:rPr lang="tr-TR" sz="3200" b="0" dirty="0">
                <a:latin typeface="Constantia" pitchFamily="18" charset="0"/>
              </a:rPr>
              <a:t> dönemlerinin ileri </a:t>
            </a:r>
            <a:r>
              <a:rPr lang="tr-TR" sz="3200" b="0" dirty="0" smtClean="0">
                <a:latin typeface="Constantia" pitchFamily="18" charset="0"/>
              </a:rPr>
              <a:t>gelen şahsiyetlerinden </a:t>
            </a:r>
            <a:r>
              <a:rPr lang="tr-TR" sz="3200" b="0" dirty="0">
                <a:latin typeface="Constantia" pitchFamily="18" charset="0"/>
              </a:rPr>
              <a:t>ve </a:t>
            </a:r>
            <a:r>
              <a:rPr lang="tr-TR" sz="3200" b="0" dirty="0" smtClean="0">
                <a:latin typeface="Constantia" pitchFamily="18" charset="0"/>
              </a:rPr>
              <a:t>tarihçilerindendir.</a:t>
            </a:r>
          </a:p>
        </p:txBody>
      </p:sp>
    </p:spTree>
    <p:extLst>
      <p:ext uri="{BB962C8B-B14F-4D97-AF65-F5344CB8AC3E}">
        <p14:creationId xmlns:p14="http://schemas.microsoft.com/office/powerpoint/2010/main" val="27699173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39552" y="404664"/>
            <a:ext cx="8208912" cy="4275813"/>
          </a:xfrm>
        </p:spPr>
        <p:txBody>
          <a:bodyPr>
            <a:normAutofit/>
          </a:bodyPr>
          <a:lstStyle/>
          <a:p>
            <a:pPr marL="457200" indent="-457200" algn="just">
              <a:buFont typeface="Arial" pitchFamily="34" charset="0"/>
              <a:buChar char="•"/>
            </a:pPr>
            <a:r>
              <a:rPr lang="tr-TR" sz="3200" b="0" dirty="0" err="1">
                <a:latin typeface="Constantia" pitchFamily="18" charset="0"/>
              </a:rPr>
              <a:t>Âşıkpaşazade’nin</a:t>
            </a:r>
            <a:r>
              <a:rPr lang="tr-TR" sz="3200" b="0" dirty="0">
                <a:latin typeface="Constantia" pitchFamily="18" charset="0"/>
              </a:rPr>
              <a:t> (ö. 889/1484’den sonrası) </a:t>
            </a:r>
            <a:r>
              <a:rPr lang="tr-TR" sz="3200" b="0" i="1" dirty="0" err="1">
                <a:latin typeface="Constantia" pitchFamily="18" charset="0"/>
              </a:rPr>
              <a:t>Tevârih</a:t>
            </a:r>
            <a:r>
              <a:rPr lang="tr-TR" sz="3200" b="0" i="1" dirty="0">
                <a:latin typeface="Constantia" pitchFamily="18" charset="0"/>
              </a:rPr>
              <a:t>-i </a:t>
            </a:r>
            <a:r>
              <a:rPr lang="tr-TR" sz="3200" b="0" i="1" dirty="0" err="1">
                <a:latin typeface="Constantia" pitchFamily="18" charset="0"/>
              </a:rPr>
              <a:t>Âl</a:t>
            </a:r>
            <a:r>
              <a:rPr lang="tr-TR" sz="3200" b="0" i="1" dirty="0">
                <a:latin typeface="Constantia" pitchFamily="18" charset="0"/>
              </a:rPr>
              <a:t>-i </a:t>
            </a:r>
            <a:r>
              <a:rPr lang="tr-TR" sz="3200" b="0" i="1" dirty="0" smtClean="0">
                <a:latin typeface="Constantia" pitchFamily="18" charset="0"/>
              </a:rPr>
              <a:t>Osman</a:t>
            </a:r>
            <a:r>
              <a:rPr lang="tr-TR" sz="3200" b="0" dirty="0">
                <a:latin typeface="Constantia" pitchFamily="18" charset="0"/>
              </a:rPr>
              <a:t> </a:t>
            </a:r>
            <a:r>
              <a:rPr lang="tr-TR" sz="3200" b="0" dirty="0" smtClean="0">
                <a:latin typeface="Constantia" pitchFamily="18" charset="0"/>
              </a:rPr>
              <a:t>eseri önemlidir. Karakoyunlu-Osmanlı, Karakoyunlu-</a:t>
            </a:r>
            <a:r>
              <a:rPr lang="tr-TR" sz="3200" b="0" dirty="0" err="1" smtClean="0">
                <a:latin typeface="Constantia" pitchFamily="18" charset="0"/>
              </a:rPr>
              <a:t>Timuri</a:t>
            </a:r>
            <a:r>
              <a:rPr lang="tr-TR" sz="3200" b="0" dirty="0" smtClean="0">
                <a:latin typeface="Constantia" pitchFamily="18" charset="0"/>
              </a:rPr>
              <a:t> </a:t>
            </a:r>
            <a:r>
              <a:rPr lang="tr-TR" sz="3200" b="0" dirty="0">
                <a:latin typeface="Constantia" pitchFamily="18" charset="0"/>
              </a:rPr>
              <a:t>ilişkilerine dair bazı </a:t>
            </a:r>
            <a:r>
              <a:rPr lang="tr-TR" sz="3200" b="0" dirty="0" smtClean="0">
                <a:latin typeface="Constantia" pitchFamily="18" charset="0"/>
              </a:rPr>
              <a:t>bilgiler verir.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tr-TR" sz="3200" b="0" i="1" dirty="0" err="1">
                <a:latin typeface="Constantia" pitchFamily="18" charset="0"/>
              </a:rPr>
              <a:t>Tevârih</a:t>
            </a:r>
            <a:r>
              <a:rPr lang="tr-TR" sz="3200" b="0" i="1" dirty="0">
                <a:latin typeface="Constantia" pitchFamily="18" charset="0"/>
              </a:rPr>
              <a:t>-i </a:t>
            </a:r>
            <a:r>
              <a:rPr lang="tr-TR" sz="3200" b="0" i="1" dirty="0" err="1">
                <a:latin typeface="Constantia" pitchFamily="18" charset="0"/>
              </a:rPr>
              <a:t>Âl</a:t>
            </a:r>
            <a:r>
              <a:rPr lang="tr-TR" sz="3200" b="0" i="1" dirty="0">
                <a:latin typeface="Constantia" pitchFamily="18" charset="0"/>
              </a:rPr>
              <a:t>-i </a:t>
            </a:r>
            <a:r>
              <a:rPr lang="tr-TR" sz="3200" b="0" i="1" dirty="0" smtClean="0">
                <a:latin typeface="Constantia" pitchFamily="18" charset="0"/>
              </a:rPr>
              <a:t>Osman adlı eseri ile </a:t>
            </a:r>
            <a:r>
              <a:rPr lang="tr-TR" sz="3200" b="0" dirty="0">
                <a:latin typeface="Constantia" pitchFamily="18" charset="0"/>
              </a:rPr>
              <a:t>Oruç </a:t>
            </a:r>
            <a:r>
              <a:rPr lang="tr-TR" sz="3200" b="0" dirty="0" smtClean="0">
                <a:latin typeface="Constantia" pitchFamily="18" charset="0"/>
              </a:rPr>
              <a:t>Bey, Otlukbeli </a:t>
            </a:r>
            <a:r>
              <a:rPr lang="tr-TR" sz="3200" b="0" dirty="0">
                <a:latin typeface="Constantia" pitchFamily="18" charset="0"/>
              </a:rPr>
              <a:t>savaşının </a:t>
            </a:r>
            <a:r>
              <a:rPr lang="tr-TR" sz="3200" b="0" dirty="0" smtClean="0">
                <a:latin typeface="Constantia" pitchFamily="18" charset="0"/>
              </a:rPr>
              <a:t>sebep ve </a:t>
            </a:r>
            <a:r>
              <a:rPr lang="tr-TR" sz="3200" b="0" dirty="0">
                <a:latin typeface="Constantia" pitchFamily="18" charset="0"/>
              </a:rPr>
              <a:t>sonuçları üzerinden Akkoyunlu-Osmanlı ilişkilerinden bahsetmiştir.</a:t>
            </a:r>
            <a:endParaRPr lang="tr-TR" sz="3200" b="0" dirty="0">
              <a:latin typeface="Constant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89873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23528" y="1124744"/>
            <a:ext cx="8496944" cy="3555733"/>
          </a:xfrm>
        </p:spPr>
        <p:txBody>
          <a:bodyPr>
            <a:normAutofit/>
          </a:bodyPr>
          <a:lstStyle/>
          <a:p>
            <a:pPr marL="457200" indent="-457200" algn="ctr">
              <a:buFont typeface="Arial" pitchFamily="34" charset="0"/>
              <a:buChar char="•"/>
            </a:pPr>
            <a:r>
              <a:rPr lang="tr-TR" sz="3200" b="0" i="1" dirty="0" err="1">
                <a:latin typeface="Constantia" pitchFamily="18" charset="0"/>
              </a:rPr>
              <a:t>Heşt</a:t>
            </a:r>
            <a:r>
              <a:rPr lang="tr-TR" sz="3200" b="0" i="1" dirty="0">
                <a:latin typeface="Constantia" pitchFamily="18" charset="0"/>
              </a:rPr>
              <a:t> </a:t>
            </a:r>
            <a:r>
              <a:rPr lang="tr-TR" sz="3200" b="0" i="1" dirty="0" err="1" smtClean="0">
                <a:latin typeface="Constantia" pitchFamily="18" charset="0"/>
              </a:rPr>
              <a:t>Bihişt</a:t>
            </a:r>
            <a:r>
              <a:rPr lang="tr-TR" sz="3200" b="0" i="1" dirty="0" smtClean="0">
                <a:latin typeface="Constantia" pitchFamily="18" charset="0"/>
              </a:rPr>
              <a:t>,</a:t>
            </a:r>
            <a:r>
              <a:rPr lang="tr-TR" sz="3200" b="0" dirty="0">
                <a:latin typeface="Constantia" pitchFamily="18" charset="0"/>
              </a:rPr>
              <a:t> </a:t>
            </a:r>
            <a:r>
              <a:rPr lang="tr-TR" sz="3200" b="0" dirty="0" err="1">
                <a:latin typeface="Constantia" pitchFamily="18" charset="0"/>
              </a:rPr>
              <a:t>İdrîs</a:t>
            </a:r>
            <a:r>
              <a:rPr lang="tr-TR" sz="3200" b="0" dirty="0">
                <a:latin typeface="Constantia" pitchFamily="18" charset="0"/>
              </a:rPr>
              <a:t>-i </a:t>
            </a:r>
            <a:r>
              <a:rPr lang="tr-TR" sz="3200" b="0" dirty="0" err="1" smtClean="0">
                <a:latin typeface="Constantia" pitchFamily="18" charset="0"/>
              </a:rPr>
              <a:t>Bitlisî</a:t>
            </a:r>
            <a:r>
              <a:rPr lang="tr-TR" sz="3200" b="0" dirty="0" smtClean="0">
                <a:latin typeface="Constantia" pitchFamily="18" charset="0"/>
              </a:rPr>
              <a:t>,</a:t>
            </a:r>
            <a:r>
              <a:rPr lang="tr-TR" sz="3200" b="0" dirty="0">
                <a:latin typeface="Constantia" pitchFamily="18" charset="0"/>
              </a:rPr>
              <a:t> </a:t>
            </a:r>
            <a:r>
              <a:rPr lang="tr-TR" sz="3200" b="0" dirty="0" smtClean="0">
                <a:latin typeface="Constantia" pitchFamily="18" charset="0"/>
              </a:rPr>
              <a:t>Karakoyunlu-Akkoyunlu-Timuroğulları</a:t>
            </a:r>
            <a:r>
              <a:rPr lang="tr-TR" sz="3200" b="0" dirty="0">
                <a:latin typeface="Constantia" pitchFamily="18" charset="0"/>
              </a:rPr>
              <a:t> </a:t>
            </a:r>
            <a:r>
              <a:rPr lang="tr-TR" sz="3200" b="0" dirty="0" smtClean="0">
                <a:latin typeface="Constantia" pitchFamily="18" charset="0"/>
              </a:rPr>
              <a:t>siyasi </a:t>
            </a:r>
            <a:r>
              <a:rPr lang="tr-TR" sz="3200" b="0" dirty="0">
                <a:latin typeface="Constantia" pitchFamily="18" charset="0"/>
              </a:rPr>
              <a:t>münasebetlerini de kaleme almıştır</a:t>
            </a:r>
            <a:r>
              <a:rPr lang="tr-TR" sz="3200" b="0" dirty="0" smtClean="0">
                <a:latin typeface="Constantia" pitchFamily="18" charset="0"/>
              </a:rPr>
              <a:t>. Kendisi bir süre Akkoyunlu sarayında yaşamıştır.</a:t>
            </a:r>
            <a:endParaRPr lang="tr-TR" sz="3200" b="0" dirty="0">
              <a:latin typeface="Constant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269367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67544" y="188640"/>
            <a:ext cx="8136904" cy="4491837"/>
          </a:xfrm>
        </p:spPr>
        <p:txBody>
          <a:bodyPr>
            <a:normAutofit/>
          </a:bodyPr>
          <a:lstStyle/>
          <a:p>
            <a:pPr marL="457200" indent="-457200" algn="just">
              <a:buFont typeface="Arial" pitchFamily="34" charset="0"/>
              <a:buChar char="•"/>
            </a:pPr>
            <a:r>
              <a:rPr lang="tr-TR" sz="3200" b="0" dirty="0" err="1">
                <a:latin typeface="Constantia" pitchFamily="18" charset="0"/>
              </a:rPr>
              <a:t>Hadîdî’nin</a:t>
            </a:r>
            <a:r>
              <a:rPr lang="tr-TR" sz="3200" b="0" dirty="0">
                <a:latin typeface="Constantia" pitchFamily="18" charset="0"/>
              </a:rPr>
              <a:t> (ö. 937/1530) eseri manzum bir Osmanlı </a:t>
            </a:r>
            <a:r>
              <a:rPr lang="tr-TR" sz="3200" b="0" dirty="0" smtClean="0">
                <a:latin typeface="Constantia" pitchFamily="18" charset="0"/>
              </a:rPr>
              <a:t>tarihidir.</a:t>
            </a:r>
            <a:r>
              <a:rPr lang="tr-TR" sz="3200" b="0" dirty="0">
                <a:latin typeface="Constantia" pitchFamily="18" charset="0"/>
              </a:rPr>
              <a:t> Uzun Hasan ve </a:t>
            </a:r>
            <a:r>
              <a:rPr lang="tr-TR" sz="3200" b="0" dirty="0" smtClean="0">
                <a:latin typeface="Constantia" pitchFamily="18" charset="0"/>
              </a:rPr>
              <a:t>Fatih Sultan </a:t>
            </a:r>
            <a:r>
              <a:rPr lang="tr-TR" sz="3200" b="0" dirty="0" err="1">
                <a:latin typeface="Constantia" pitchFamily="18" charset="0"/>
              </a:rPr>
              <a:t>Mehmed</a:t>
            </a:r>
            <a:r>
              <a:rPr lang="tr-TR" sz="3200" b="0" dirty="0">
                <a:latin typeface="Constantia" pitchFamily="18" charset="0"/>
              </a:rPr>
              <a:t> arasındaki </a:t>
            </a:r>
            <a:r>
              <a:rPr lang="tr-TR" sz="3200" b="0" dirty="0" smtClean="0">
                <a:latin typeface="Constantia" pitchFamily="18" charset="0"/>
              </a:rPr>
              <a:t>olayları anlatmıştır. Akkoyunlu-Osmanlı ve Karakoyunlu ilişkileri için danışıla bilir.</a:t>
            </a:r>
            <a:endParaRPr lang="tr-TR" sz="3200" b="0" dirty="0">
              <a:latin typeface="Constant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082800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22960" y="548680"/>
            <a:ext cx="7520940" cy="4131797"/>
          </a:xfrm>
        </p:spPr>
        <p:txBody>
          <a:bodyPr>
            <a:normAutofit/>
          </a:bodyPr>
          <a:lstStyle/>
          <a:p>
            <a:pPr marL="457200" indent="-457200" algn="just">
              <a:buFont typeface="Arial" pitchFamily="34" charset="0"/>
              <a:buChar char="•"/>
            </a:pPr>
            <a:r>
              <a:rPr lang="tr-TR" sz="3200" b="0" dirty="0">
                <a:latin typeface="Constantia" pitchFamily="18" charset="0"/>
              </a:rPr>
              <a:t>Müneccimbaşı </a:t>
            </a:r>
            <a:r>
              <a:rPr lang="tr-TR" sz="3200" b="0" dirty="0" err="1">
                <a:latin typeface="Constantia" pitchFamily="18" charset="0"/>
              </a:rPr>
              <a:t>Ahmed</a:t>
            </a:r>
            <a:r>
              <a:rPr lang="tr-TR" sz="3200" b="0" dirty="0">
                <a:latin typeface="Constantia" pitchFamily="18" charset="0"/>
              </a:rPr>
              <a:t> </a:t>
            </a:r>
            <a:r>
              <a:rPr lang="tr-TR" sz="3200" b="0" dirty="0" smtClean="0">
                <a:latin typeface="Constantia" pitchFamily="18" charset="0"/>
              </a:rPr>
              <a:t>Dede Osmanlı tarihçisidir. Eserinde Akkoyunlu ve Karakoyunluların Anadolu’ya gelişinden bahseder. Karakoyunlu, Timurlu ve Akkoyunlu devletlerinin ilişkilerini anlatmıştır.</a:t>
            </a:r>
            <a:endParaRPr lang="tr-TR" sz="3200" b="0" dirty="0">
              <a:latin typeface="Constant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949068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67544" y="476672"/>
            <a:ext cx="8064896" cy="4203805"/>
          </a:xfrm>
        </p:spPr>
        <p:txBody>
          <a:bodyPr>
            <a:normAutofit/>
          </a:bodyPr>
          <a:lstStyle/>
          <a:p>
            <a:pPr algn="just">
              <a:buFont typeface="Arial" pitchFamily="34" charset="0"/>
              <a:buChar char="•"/>
            </a:pPr>
            <a:r>
              <a:rPr lang="tr-TR" sz="3200" b="0" dirty="0" err="1"/>
              <a:t>Kemalpaşazade’nin</a:t>
            </a:r>
            <a:r>
              <a:rPr lang="tr-TR" sz="3200" b="0" dirty="0"/>
              <a:t> (ö. 940/1534) </a:t>
            </a:r>
            <a:r>
              <a:rPr lang="tr-TR" sz="3200" b="0" dirty="0" err="1"/>
              <a:t>Tvârih</a:t>
            </a:r>
            <a:r>
              <a:rPr lang="tr-TR" sz="3200" b="0" dirty="0"/>
              <a:t>-i </a:t>
            </a:r>
            <a:r>
              <a:rPr lang="tr-TR" sz="3200" b="0" dirty="0" err="1"/>
              <a:t>Âl</a:t>
            </a:r>
            <a:r>
              <a:rPr lang="tr-TR" sz="3200" b="0" dirty="0"/>
              <a:t>-i </a:t>
            </a:r>
            <a:r>
              <a:rPr lang="tr-TR" sz="3200" b="0" dirty="0" smtClean="0"/>
              <a:t>Osman adlı eseriyle Fatih Sultan </a:t>
            </a:r>
            <a:r>
              <a:rPr lang="tr-TR" sz="3200" b="0" dirty="0" err="1" smtClean="0"/>
              <a:t>Mehmed</a:t>
            </a:r>
            <a:r>
              <a:rPr lang="tr-TR" sz="3200" b="0" dirty="0" smtClean="0"/>
              <a:t> ve II. Bayezid dönemi Akkoyunlu ilişkilerine bakılabilir.</a:t>
            </a:r>
            <a:endParaRPr lang="tr-TR" sz="3200" b="0" dirty="0" smtClean="0">
              <a:latin typeface="Constantia" pitchFamily="18" charset="0"/>
            </a:endParaRPr>
          </a:p>
          <a:p>
            <a:pPr marL="457200" indent="-457200" algn="just">
              <a:buFont typeface="Arial" pitchFamily="34" charset="0"/>
              <a:buChar char="•"/>
            </a:pPr>
            <a:r>
              <a:rPr lang="tr-TR" sz="3200" b="0" dirty="0">
                <a:latin typeface="Constantia" pitchFamily="18" charset="0"/>
              </a:rPr>
              <a:t>Hoca </a:t>
            </a:r>
            <a:r>
              <a:rPr lang="tr-TR" sz="3200" b="0" dirty="0" err="1">
                <a:latin typeface="Constantia" pitchFamily="18" charset="0"/>
              </a:rPr>
              <a:t>Saddeddin</a:t>
            </a:r>
            <a:r>
              <a:rPr lang="tr-TR" sz="3200" b="0" dirty="0">
                <a:latin typeface="Constantia" pitchFamily="18" charset="0"/>
              </a:rPr>
              <a:t> Efendi’nin (ö. 1599) </a:t>
            </a:r>
            <a:r>
              <a:rPr lang="tr-TR" sz="3200" b="0" dirty="0" err="1" smtClean="0">
                <a:latin typeface="Constantia" pitchFamily="18" charset="0"/>
              </a:rPr>
              <a:t>Tâcüt’t-Tevârîh</a:t>
            </a:r>
            <a:r>
              <a:rPr lang="tr-TR" sz="3200" b="0" dirty="0" smtClean="0">
                <a:latin typeface="Constantia" pitchFamily="18" charset="0"/>
              </a:rPr>
              <a:t> adı eseri.</a:t>
            </a:r>
            <a:endParaRPr lang="tr-TR" sz="3200" b="0" dirty="0">
              <a:latin typeface="Constant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245012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23528" y="260648"/>
            <a:ext cx="8352928" cy="4419829"/>
          </a:xfrm>
        </p:spPr>
        <p:txBody>
          <a:bodyPr>
            <a:normAutofit/>
          </a:bodyPr>
          <a:lstStyle/>
          <a:p>
            <a:pPr marL="457200" indent="-457200" algn="just">
              <a:buFont typeface="Arial" pitchFamily="34" charset="0"/>
              <a:buChar char="•"/>
            </a:pPr>
            <a:r>
              <a:rPr lang="tr-TR" sz="3200" b="0" dirty="0" err="1">
                <a:latin typeface="Constantia" pitchFamily="18" charset="0"/>
              </a:rPr>
              <a:t>Emîr</a:t>
            </a:r>
            <a:r>
              <a:rPr lang="tr-TR" sz="3200" b="0" dirty="0">
                <a:latin typeface="Constantia" pitchFamily="18" charset="0"/>
              </a:rPr>
              <a:t> </a:t>
            </a:r>
            <a:r>
              <a:rPr lang="tr-TR" sz="3200" b="0" dirty="0" err="1">
                <a:latin typeface="Constantia" pitchFamily="18" charset="0"/>
              </a:rPr>
              <a:t>Şerefeddin</a:t>
            </a:r>
            <a:r>
              <a:rPr lang="tr-TR" sz="3200" b="0" dirty="0">
                <a:latin typeface="Constantia" pitchFamily="18" charset="0"/>
              </a:rPr>
              <a:t> Han b. Şemseddin b. Şeref Han’ın (</a:t>
            </a:r>
            <a:r>
              <a:rPr lang="tr-TR" sz="3200" b="0" dirty="0" smtClean="0">
                <a:latin typeface="Constantia" pitchFamily="18" charset="0"/>
              </a:rPr>
              <a:t>ö.1012/1603-1604</a:t>
            </a:r>
            <a:r>
              <a:rPr lang="tr-TR" sz="3200" b="0" dirty="0">
                <a:latin typeface="Constantia" pitchFamily="18" charset="0"/>
              </a:rPr>
              <a:t>), </a:t>
            </a:r>
            <a:r>
              <a:rPr lang="tr-TR" sz="3200" b="0" i="1" dirty="0" err="1">
                <a:latin typeface="Constantia" pitchFamily="18" charset="0"/>
              </a:rPr>
              <a:t>Şerefnâme</a:t>
            </a:r>
            <a:r>
              <a:rPr lang="tr-TR" sz="3200" b="0" i="1" dirty="0">
                <a:latin typeface="Constantia" pitchFamily="18" charset="0"/>
              </a:rPr>
              <a:t> </a:t>
            </a:r>
            <a:r>
              <a:rPr lang="tr-TR" sz="3200" b="0" dirty="0">
                <a:latin typeface="Constantia" pitchFamily="18" charset="0"/>
              </a:rPr>
              <a:t>isimli çalışması Akkoyunlu ve Karakoyunlu siyasi </a:t>
            </a:r>
            <a:r>
              <a:rPr lang="tr-TR" sz="3200" b="0" dirty="0" smtClean="0">
                <a:latin typeface="Constantia" pitchFamily="18" charset="0"/>
              </a:rPr>
              <a:t>tarihi için </a:t>
            </a:r>
            <a:r>
              <a:rPr lang="tr-TR" sz="3200" b="0" dirty="0">
                <a:latin typeface="Constantia" pitchFamily="18" charset="0"/>
              </a:rPr>
              <a:t>önemli bilgiler ihtiva etmektedir.</a:t>
            </a:r>
            <a:endParaRPr lang="tr-TR" sz="3200" b="0" dirty="0" smtClean="0">
              <a:latin typeface="Constantia" pitchFamily="18" charset="0"/>
            </a:endParaRPr>
          </a:p>
          <a:p>
            <a:pPr algn="just">
              <a:buFont typeface="Arial" pitchFamily="34" charset="0"/>
              <a:buChar char="•"/>
            </a:pPr>
            <a:r>
              <a:rPr lang="tr-TR" sz="3200" b="0" dirty="0" err="1">
                <a:latin typeface="Constantia" pitchFamily="18" charset="0"/>
              </a:rPr>
              <a:t>Solakzâde</a:t>
            </a:r>
            <a:r>
              <a:rPr lang="tr-TR" sz="3200" b="0" dirty="0">
                <a:latin typeface="Constantia" pitchFamily="18" charset="0"/>
              </a:rPr>
              <a:t> </a:t>
            </a:r>
            <a:r>
              <a:rPr lang="tr-TR" sz="3200" b="0" dirty="0" err="1">
                <a:latin typeface="Constantia" pitchFamily="18" charset="0"/>
              </a:rPr>
              <a:t>Mehmed</a:t>
            </a:r>
            <a:r>
              <a:rPr lang="tr-TR" sz="3200" b="0" dirty="0">
                <a:latin typeface="Constantia" pitchFamily="18" charset="0"/>
              </a:rPr>
              <a:t> </a:t>
            </a:r>
            <a:r>
              <a:rPr lang="tr-TR" sz="3200" b="0" dirty="0" err="1" smtClean="0">
                <a:latin typeface="Constantia" pitchFamily="18" charset="0"/>
              </a:rPr>
              <a:t>Hemdemi</a:t>
            </a:r>
            <a:r>
              <a:rPr lang="tr-TR" sz="3200" b="0" dirty="0" smtClean="0">
                <a:latin typeface="Constantia" pitchFamily="18" charset="0"/>
              </a:rPr>
              <a:t>,</a:t>
            </a:r>
            <a:r>
              <a:rPr lang="tr-TR" sz="3200" b="0" i="1" dirty="0">
                <a:latin typeface="Constantia" pitchFamily="18" charset="0"/>
              </a:rPr>
              <a:t> </a:t>
            </a:r>
            <a:r>
              <a:rPr lang="tr-TR" sz="3200" b="0" i="1" dirty="0" err="1">
                <a:latin typeface="Constantia" pitchFamily="18" charset="0"/>
              </a:rPr>
              <a:t>Târîh</a:t>
            </a:r>
            <a:r>
              <a:rPr lang="tr-TR" sz="3200" b="0" i="1" dirty="0">
                <a:latin typeface="Constantia" pitchFamily="18" charset="0"/>
              </a:rPr>
              <a:t>-i </a:t>
            </a:r>
            <a:r>
              <a:rPr lang="tr-TR" sz="3200" b="0" i="1" dirty="0" err="1" smtClean="0">
                <a:latin typeface="Constantia" pitchFamily="18" charset="0"/>
              </a:rPr>
              <a:t>Solakzâde</a:t>
            </a:r>
            <a:r>
              <a:rPr lang="tr-TR" sz="3200" b="0" i="1" dirty="0" smtClean="0">
                <a:latin typeface="Constantia" pitchFamily="18" charset="0"/>
              </a:rPr>
              <a:t> isimli eser. </a:t>
            </a:r>
            <a:r>
              <a:rPr lang="tr-TR" sz="3200" b="0" dirty="0" smtClean="0">
                <a:latin typeface="Constantia" pitchFamily="18" charset="0"/>
              </a:rPr>
              <a:t>Akkoyunlu tarihi ile ilgili bilgi verir.</a:t>
            </a:r>
            <a:endParaRPr lang="tr-TR" sz="3200" b="0" dirty="0">
              <a:latin typeface="Constant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3670527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çılar">
  <a:themeElements>
    <a:clrScheme name="Açılar">
      <a:dk1>
        <a:srgbClr val="000000"/>
      </a:dk1>
      <a:lt1>
        <a:srgbClr val="FFFFFF"/>
      </a:lt1>
      <a:dk2>
        <a:srgbClr val="434342"/>
      </a:dk2>
      <a:lt2>
        <a:srgbClr val="CDD7D9"/>
      </a:lt2>
      <a:accent1>
        <a:srgbClr val="797B7E"/>
      </a:accent1>
      <a:accent2>
        <a:srgbClr val="F96A1B"/>
      </a:accent2>
      <a:accent3>
        <a:srgbClr val="08A1D9"/>
      </a:accent3>
      <a:accent4>
        <a:srgbClr val="7C984A"/>
      </a:accent4>
      <a:accent5>
        <a:srgbClr val="C2AD8D"/>
      </a:accent5>
      <a:accent6>
        <a:srgbClr val="506E94"/>
      </a:accent6>
      <a:hlink>
        <a:srgbClr val="5F5F5F"/>
      </a:hlink>
      <a:folHlink>
        <a:srgbClr val="969696"/>
      </a:folHlink>
    </a:clrScheme>
    <a:fontScheme name="Açılar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çıla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0400000"/>
            </a:lightRig>
          </a:scene3d>
          <a:sp3d contourW="6350">
            <a:bevelT w="41275" h="19050" prst="angle"/>
            <a:contourClr>
              <a:schemeClr val="phClr">
                <a:shade val="25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0000"/>
                <a:shade val="85000"/>
              </a:schemeClr>
              <a:schemeClr val="phClr">
                <a:tint val="95000"/>
                <a:shade val="99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3000"/>
                <a:shade val="85000"/>
              </a:schemeClr>
              <a:schemeClr val="phClr">
                <a:tint val="96000"/>
                <a:shade val="99000"/>
              </a:schemeClr>
            </a:duotone>
          </a:blip>
          <a:tile tx="0" ty="0" sx="90000" sy="9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Angles</Template>
  <TotalTime>73</TotalTime>
  <Words>230</Words>
  <Application>Microsoft Office PowerPoint</Application>
  <PresentationFormat>Ekran Gösterisi (4:3)</PresentationFormat>
  <Paragraphs>12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9" baseType="lpstr">
      <vt:lpstr>Açılar</vt:lpstr>
      <vt:lpstr>KAYNAK TANITIMI I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KAYNAK TANITIMI I</dc:title>
  <dc:creator>Güzide</dc:creator>
  <cp:lastModifiedBy>Güzide</cp:lastModifiedBy>
  <cp:revision>5</cp:revision>
  <dcterms:created xsi:type="dcterms:W3CDTF">2020-05-07T22:49:54Z</dcterms:created>
  <dcterms:modified xsi:type="dcterms:W3CDTF">2020-05-08T00:02:55Z</dcterms:modified>
</cp:coreProperties>
</file>