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0B08A2-2160-4554-B7CB-4033E3306F45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7055FE3-419B-48B7-9C27-AE49D23D399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5254352" cy="1470025"/>
          </a:xfrm>
        </p:spPr>
        <p:txBody>
          <a:bodyPr/>
          <a:lstStyle/>
          <a:p>
            <a:r>
              <a:rPr lang="tr-TR" dirty="0" smtClean="0"/>
              <a:t>KAYNAK TANITIMI 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770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7520940" cy="424847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Mahmud </a:t>
            </a:r>
            <a:r>
              <a:rPr lang="tr-TR" sz="3200" b="0" dirty="0" err="1">
                <a:latin typeface="Constantia" pitchFamily="18" charset="0"/>
              </a:rPr>
              <a:t>Paşa‟nın</a:t>
            </a:r>
            <a:r>
              <a:rPr lang="tr-TR" sz="3200" b="0" dirty="0">
                <a:latin typeface="Constantia" pitchFamily="18" charset="0"/>
              </a:rPr>
              <a:t> emriyle </a:t>
            </a:r>
            <a:r>
              <a:rPr lang="tr-TR" sz="3200" b="0" i="1" dirty="0" err="1">
                <a:latin typeface="Constantia" pitchFamily="18" charset="0"/>
              </a:rPr>
              <a:t>Düstûrnâme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err="1">
                <a:latin typeface="Constantia" pitchFamily="18" charset="0"/>
              </a:rPr>
              <a:t>Enverî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isimli </a:t>
            </a:r>
            <a:r>
              <a:rPr lang="tr-TR" sz="3200" b="0" dirty="0" smtClean="0">
                <a:latin typeface="Constantia" pitchFamily="18" charset="0"/>
              </a:rPr>
              <a:t>eseri.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i="1" dirty="0" err="1">
                <a:latin typeface="Constantia" pitchFamily="18" charset="0"/>
              </a:rPr>
              <a:t>Behcetü’t-Tevârîh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adlı eseriyle tanınan Osmanlı tarihçisi </a:t>
            </a:r>
            <a:r>
              <a:rPr lang="tr-TR" sz="3200" b="0" dirty="0" err="1">
                <a:latin typeface="Constantia" pitchFamily="18" charset="0"/>
              </a:rPr>
              <a:t>Şükrullah</a:t>
            </a:r>
            <a:r>
              <a:rPr lang="tr-TR" sz="3200" b="0" dirty="0">
                <a:latin typeface="Constantia" pitchFamily="18" charset="0"/>
              </a:rPr>
              <a:t> (</a:t>
            </a:r>
            <a:r>
              <a:rPr lang="tr-TR" sz="3200" b="0" dirty="0" smtClean="0">
                <a:latin typeface="Constantia" pitchFamily="18" charset="0"/>
              </a:rPr>
              <a:t>ö.868/1464</a:t>
            </a:r>
            <a:r>
              <a:rPr lang="tr-TR" sz="3200" b="0" dirty="0">
                <a:latin typeface="Constantia" pitchFamily="18" charset="0"/>
              </a:rPr>
              <a:t>), II. Murad (1421-1451) ve Fatih Sultan </a:t>
            </a:r>
            <a:r>
              <a:rPr lang="tr-TR" sz="3200" b="0" dirty="0" err="1">
                <a:latin typeface="Constantia" pitchFamily="18" charset="0"/>
              </a:rPr>
              <a:t>Mehmed</a:t>
            </a:r>
            <a:r>
              <a:rPr lang="tr-TR" sz="3200" b="0" dirty="0">
                <a:latin typeface="Constantia" pitchFamily="18" charset="0"/>
              </a:rPr>
              <a:t> dönemlerinin ileri </a:t>
            </a:r>
            <a:r>
              <a:rPr lang="tr-TR" sz="3200" b="0" dirty="0" smtClean="0">
                <a:latin typeface="Constantia" pitchFamily="18" charset="0"/>
              </a:rPr>
              <a:t>gelen şahsiyetlerinden </a:t>
            </a:r>
            <a:r>
              <a:rPr lang="tr-TR" sz="3200" b="0" dirty="0">
                <a:latin typeface="Constantia" pitchFamily="18" charset="0"/>
              </a:rPr>
              <a:t>ve </a:t>
            </a:r>
            <a:r>
              <a:rPr lang="tr-TR" sz="3200" b="0" dirty="0" smtClean="0">
                <a:latin typeface="Constantia" pitchFamily="18" charset="0"/>
              </a:rPr>
              <a:t>tarihçilerindendir.</a:t>
            </a:r>
          </a:p>
        </p:txBody>
      </p:sp>
    </p:spTree>
    <p:extLst>
      <p:ext uri="{BB962C8B-B14F-4D97-AF65-F5344CB8AC3E}">
        <p14:creationId xmlns:p14="http://schemas.microsoft.com/office/powerpoint/2010/main" val="276991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04664"/>
            <a:ext cx="8208912" cy="4275813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Âşıkpaşazade’nin</a:t>
            </a:r>
            <a:r>
              <a:rPr lang="tr-TR" sz="3200" b="0" dirty="0">
                <a:latin typeface="Constantia" pitchFamily="18" charset="0"/>
              </a:rPr>
              <a:t> (ö. 889/1484’den sonrası) </a:t>
            </a:r>
            <a:r>
              <a:rPr lang="tr-TR" sz="3200" b="0" i="1" dirty="0" err="1">
                <a:latin typeface="Constantia" pitchFamily="18" charset="0"/>
              </a:rPr>
              <a:t>Tevârih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err="1">
                <a:latin typeface="Constantia" pitchFamily="18" charset="0"/>
              </a:rPr>
              <a:t>Âl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smtClean="0">
                <a:latin typeface="Constantia" pitchFamily="18" charset="0"/>
              </a:rPr>
              <a:t>Osman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smtClean="0">
                <a:latin typeface="Constantia" pitchFamily="18" charset="0"/>
              </a:rPr>
              <a:t>eseri önemlidir. Karakoyunlu-Osmanlı, Karakoyunlu-</a:t>
            </a:r>
            <a:r>
              <a:rPr lang="tr-TR" sz="3200" b="0" dirty="0" err="1" smtClean="0">
                <a:latin typeface="Constantia" pitchFamily="18" charset="0"/>
              </a:rPr>
              <a:t>Timuri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ilişkilerine dair bazı </a:t>
            </a:r>
            <a:r>
              <a:rPr lang="tr-TR" sz="3200" b="0" dirty="0" smtClean="0">
                <a:latin typeface="Constantia" pitchFamily="18" charset="0"/>
              </a:rPr>
              <a:t>bilgiler verir.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tr-TR" sz="3200" b="0" i="1" dirty="0" err="1">
                <a:latin typeface="Constantia" pitchFamily="18" charset="0"/>
              </a:rPr>
              <a:t>Tevârih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err="1">
                <a:latin typeface="Constantia" pitchFamily="18" charset="0"/>
              </a:rPr>
              <a:t>Âl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smtClean="0">
                <a:latin typeface="Constantia" pitchFamily="18" charset="0"/>
              </a:rPr>
              <a:t>Osman adlı eseri ile </a:t>
            </a:r>
            <a:r>
              <a:rPr lang="tr-TR" sz="3200" b="0" dirty="0">
                <a:latin typeface="Constantia" pitchFamily="18" charset="0"/>
              </a:rPr>
              <a:t>Oruç </a:t>
            </a:r>
            <a:r>
              <a:rPr lang="tr-TR" sz="3200" b="0" dirty="0" smtClean="0">
                <a:latin typeface="Constantia" pitchFamily="18" charset="0"/>
              </a:rPr>
              <a:t>Bey, Otlukbeli </a:t>
            </a:r>
            <a:r>
              <a:rPr lang="tr-TR" sz="3200" b="0" dirty="0">
                <a:latin typeface="Constantia" pitchFamily="18" charset="0"/>
              </a:rPr>
              <a:t>savaşının </a:t>
            </a:r>
            <a:r>
              <a:rPr lang="tr-TR" sz="3200" b="0" dirty="0" smtClean="0">
                <a:latin typeface="Constantia" pitchFamily="18" charset="0"/>
              </a:rPr>
              <a:t>sebep ve </a:t>
            </a:r>
            <a:r>
              <a:rPr lang="tr-TR" sz="3200" b="0" dirty="0">
                <a:latin typeface="Constantia" pitchFamily="18" charset="0"/>
              </a:rPr>
              <a:t>sonuçları üzerinden Akkoyunlu-Osmanlı ilişkilerinden bahsetmiştir.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87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3555733"/>
          </a:xfrm>
        </p:spPr>
        <p:txBody>
          <a:bodyPr>
            <a:norm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tr-TR" sz="3200" b="0" i="1" dirty="0" err="1">
                <a:latin typeface="Constantia" pitchFamily="18" charset="0"/>
              </a:rPr>
              <a:t>Heşt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i="1" dirty="0" err="1" smtClean="0">
                <a:latin typeface="Constantia" pitchFamily="18" charset="0"/>
              </a:rPr>
              <a:t>Bihişt</a:t>
            </a:r>
            <a:r>
              <a:rPr lang="tr-TR" sz="3200" b="0" i="1" dirty="0" smtClean="0">
                <a:latin typeface="Constantia" pitchFamily="18" charset="0"/>
              </a:rPr>
              <a:t>,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İdrîs</a:t>
            </a:r>
            <a:r>
              <a:rPr lang="tr-TR" sz="3200" b="0" dirty="0">
                <a:latin typeface="Constantia" pitchFamily="18" charset="0"/>
              </a:rPr>
              <a:t>-i </a:t>
            </a:r>
            <a:r>
              <a:rPr lang="tr-TR" sz="3200" b="0" dirty="0" err="1" smtClean="0">
                <a:latin typeface="Constantia" pitchFamily="18" charset="0"/>
              </a:rPr>
              <a:t>Bitlisî</a:t>
            </a:r>
            <a:r>
              <a:rPr lang="tr-TR" sz="3200" b="0" dirty="0" smtClean="0">
                <a:latin typeface="Constantia" pitchFamily="18" charset="0"/>
              </a:rPr>
              <a:t>,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smtClean="0">
                <a:latin typeface="Constantia" pitchFamily="18" charset="0"/>
              </a:rPr>
              <a:t>Karakoyunlu-Akkoyunlu-Timuroğulları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smtClean="0">
                <a:latin typeface="Constantia" pitchFamily="18" charset="0"/>
              </a:rPr>
              <a:t>siyasi </a:t>
            </a:r>
            <a:r>
              <a:rPr lang="tr-TR" sz="3200" b="0" dirty="0">
                <a:latin typeface="Constantia" pitchFamily="18" charset="0"/>
              </a:rPr>
              <a:t>münasebetlerini de kaleme almıştır</a:t>
            </a:r>
            <a:r>
              <a:rPr lang="tr-TR" sz="3200" b="0" dirty="0" smtClean="0">
                <a:latin typeface="Constantia" pitchFamily="18" charset="0"/>
              </a:rPr>
              <a:t>. Kendisi bir süre Akkoyunlu sarayında yaşamıştır.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36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88640"/>
            <a:ext cx="8136904" cy="449183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Hadîdî’nin</a:t>
            </a:r>
            <a:r>
              <a:rPr lang="tr-TR" sz="3200" b="0" dirty="0">
                <a:latin typeface="Constantia" pitchFamily="18" charset="0"/>
              </a:rPr>
              <a:t> (ö. 937/1530) eseri manzum bir Osmanlı </a:t>
            </a:r>
            <a:r>
              <a:rPr lang="tr-TR" sz="3200" b="0" dirty="0" smtClean="0">
                <a:latin typeface="Constantia" pitchFamily="18" charset="0"/>
              </a:rPr>
              <a:t>tarihidir.</a:t>
            </a:r>
            <a:r>
              <a:rPr lang="tr-TR" sz="3200" b="0" dirty="0">
                <a:latin typeface="Constantia" pitchFamily="18" charset="0"/>
              </a:rPr>
              <a:t> Uzun Hasan ve </a:t>
            </a:r>
            <a:r>
              <a:rPr lang="tr-TR" sz="3200" b="0" dirty="0" smtClean="0">
                <a:latin typeface="Constantia" pitchFamily="18" charset="0"/>
              </a:rPr>
              <a:t>Fatih Sultan </a:t>
            </a:r>
            <a:r>
              <a:rPr lang="tr-TR" sz="3200" b="0" dirty="0" err="1">
                <a:latin typeface="Constantia" pitchFamily="18" charset="0"/>
              </a:rPr>
              <a:t>Mehmed</a:t>
            </a:r>
            <a:r>
              <a:rPr lang="tr-TR" sz="3200" b="0" dirty="0">
                <a:latin typeface="Constantia" pitchFamily="18" charset="0"/>
              </a:rPr>
              <a:t> arasındaki </a:t>
            </a:r>
            <a:r>
              <a:rPr lang="tr-TR" sz="3200" b="0" dirty="0" smtClean="0">
                <a:latin typeface="Constantia" pitchFamily="18" charset="0"/>
              </a:rPr>
              <a:t>olayları anlatmıştır. Akkoyunlu-Osmanlı ve Karakoyunlu ilişkileri için danışıla bilir.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280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2960" y="548680"/>
            <a:ext cx="7520940" cy="4131797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Müneccimbaşı </a:t>
            </a:r>
            <a:r>
              <a:rPr lang="tr-TR" sz="3200" b="0" dirty="0" err="1">
                <a:latin typeface="Constantia" pitchFamily="18" charset="0"/>
              </a:rPr>
              <a:t>Ahmed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smtClean="0">
                <a:latin typeface="Constantia" pitchFamily="18" charset="0"/>
              </a:rPr>
              <a:t>Dede Osmanlı tarihçisidir. Eserinde Akkoyunlu ve Karakoyunluların Anadolu’ya gelişinden bahseder. Karakoyunlu, Timurlu ve Akkoyunlu devletlerinin ilişkilerini anlatmıştır.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906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064896" cy="4203805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3200" b="0" dirty="0" err="1"/>
              <a:t>Kemalpaşazade’nin</a:t>
            </a:r>
            <a:r>
              <a:rPr lang="tr-TR" sz="3200" b="0" dirty="0"/>
              <a:t> (ö. 940/1534) </a:t>
            </a:r>
            <a:r>
              <a:rPr lang="tr-TR" sz="3200" b="0" dirty="0" err="1"/>
              <a:t>Tvârih</a:t>
            </a:r>
            <a:r>
              <a:rPr lang="tr-TR" sz="3200" b="0" dirty="0"/>
              <a:t>-i </a:t>
            </a:r>
            <a:r>
              <a:rPr lang="tr-TR" sz="3200" b="0" dirty="0" err="1"/>
              <a:t>Âl</a:t>
            </a:r>
            <a:r>
              <a:rPr lang="tr-TR" sz="3200" b="0" dirty="0"/>
              <a:t>-i </a:t>
            </a:r>
            <a:r>
              <a:rPr lang="tr-TR" sz="3200" b="0" dirty="0" smtClean="0"/>
              <a:t>Osman adlı eseriyle Fatih Sultan </a:t>
            </a:r>
            <a:r>
              <a:rPr lang="tr-TR" sz="3200" b="0" dirty="0" err="1" smtClean="0"/>
              <a:t>Mehmed</a:t>
            </a:r>
            <a:r>
              <a:rPr lang="tr-TR" sz="3200" b="0" dirty="0" smtClean="0"/>
              <a:t> ve II. Bayezid dönemi Akkoyunlu ilişkilerine bakılabilir.</a:t>
            </a:r>
            <a:endParaRPr lang="tr-TR" sz="3200" b="0" dirty="0" smtClean="0">
              <a:latin typeface="Constantia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>
                <a:latin typeface="Constantia" pitchFamily="18" charset="0"/>
              </a:rPr>
              <a:t>Hoca </a:t>
            </a:r>
            <a:r>
              <a:rPr lang="tr-TR" sz="3200" b="0" dirty="0" err="1">
                <a:latin typeface="Constantia" pitchFamily="18" charset="0"/>
              </a:rPr>
              <a:t>Saddeddin</a:t>
            </a:r>
            <a:r>
              <a:rPr lang="tr-TR" sz="3200" b="0" dirty="0">
                <a:latin typeface="Constantia" pitchFamily="18" charset="0"/>
              </a:rPr>
              <a:t> Efendi’nin (ö. 1599) </a:t>
            </a:r>
            <a:r>
              <a:rPr lang="tr-TR" sz="3200" b="0" dirty="0" err="1" smtClean="0">
                <a:latin typeface="Constantia" pitchFamily="18" charset="0"/>
              </a:rPr>
              <a:t>Tâcüt’t-Tevârîh</a:t>
            </a:r>
            <a:r>
              <a:rPr lang="tr-TR" sz="3200" b="0" dirty="0" smtClean="0">
                <a:latin typeface="Constantia" pitchFamily="18" charset="0"/>
              </a:rPr>
              <a:t> adı eseri.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0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352928" cy="4419829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Emîr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Şerefeddin</a:t>
            </a:r>
            <a:r>
              <a:rPr lang="tr-TR" sz="3200" b="0" dirty="0">
                <a:latin typeface="Constantia" pitchFamily="18" charset="0"/>
              </a:rPr>
              <a:t> Han b. Şemseddin b. Şeref Han’ın (</a:t>
            </a:r>
            <a:r>
              <a:rPr lang="tr-TR" sz="3200" b="0" dirty="0" smtClean="0">
                <a:latin typeface="Constantia" pitchFamily="18" charset="0"/>
              </a:rPr>
              <a:t>ö.1012/1603-1604</a:t>
            </a:r>
            <a:r>
              <a:rPr lang="tr-TR" sz="3200" b="0" dirty="0">
                <a:latin typeface="Constantia" pitchFamily="18" charset="0"/>
              </a:rPr>
              <a:t>), </a:t>
            </a:r>
            <a:r>
              <a:rPr lang="tr-TR" sz="3200" b="0" i="1" dirty="0" err="1">
                <a:latin typeface="Constantia" pitchFamily="18" charset="0"/>
              </a:rPr>
              <a:t>Şerefnâme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dirty="0">
                <a:latin typeface="Constantia" pitchFamily="18" charset="0"/>
              </a:rPr>
              <a:t>isimli çalışması Akkoyunlu ve Karakoyunlu siyasi </a:t>
            </a:r>
            <a:r>
              <a:rPr lang="tr-TR" sz="3200" b="0" dirty="0" smtClean="0">
                <a:latin typeface="Constantia" pitchFamily="18" charset="0"/>
              </a:rPr>
              <a:t>tarihi için </a:t>
            </a:r>
            <a:r>
              <a:rPr lang="tr-TR" sz="3200" b="0" dirty="0">
                <a:latin typeface="Constantia" pitchFamily="18" charset="0"/>
              </a:rPr>
              <a:t>önemli bilgiler ihtiva etmektedir.</a:t>
            </a:r>
            <a:endParaRPr lang="tr-TR" sz="3200" b="0" dirty="0" smtClean="0">
              <a:latin typeface="Constantia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tr-TR" sz="3200" b="0" dirty="0" err="1">
                <a:latin typeface="Constantia" pitchFamily="18" charset="0"/>
              </a:rPr>
              <a:t>Solakzâde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>
                <a:latin typeface="Constantia" pitchFamily="18" charset="0"/>
              </a:rPr>
              <a:t>Mehmed</a:t>
            </a:r>
            <a:r>
              <a:rPr lang="tr-TR" sz="3200" b="0" dirty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Hemdemi</a:t>
            </a:r>
            <a:r>
              <a:rPr lang="tr-TR" sz="3200" b="0" dirty="0" smtClean="0">
                <a:latin typeface="Constantia" pitchFamily="18" charset="0"/>
              </a:rPr>
              <a:t>,</a:t>
            </a:r>
            <a:r>
              <a:rPr lang="tr-TR" sz="3200" b="0" i="1" dirty="0">
                <a:latin typeface="Constantia" pitchFamily="18" charset="0"/>
              </a:rPr>
              <a:t> </a:t>
            </a:r>
            <a:r>
              <a:rPr lang="tr-TR" sz="3200" b="0" i="1" dirty="0" err="1">
                <a:latin typeface="Constantia" pitchFamily="18" charset="0"/>
              </a:rPr>
              <a:t>Târîh</a:t>
            </a:r>
            <a:r>
              <a:rPr lang="tr-TR" sz="3200" b="0" i="1" dirty="0">
                <a:latin typeface="Constantia" pitchFamily="18" charset="0"/>
              </a:rPr>
              <a:t>-i </a:t>
            </a:r>
            <a:r>
              <a:rPr lang="tr-TR" sz="3200" b="0" i="1" dirty="0" err="1" smtClean="0">
                <a:latin typeface="Constantia" pitchFamily="18" charset="0"/>
              </a:rPr>
              <a:t>Solakzâde</a:t>
            </a:r>
            <a:r>
              <a:rPr lang="tr-TR" sz="3200" b="0" i="1" dirty="0" smtClean="0">
                <a:latin typeface="Constantia" pitchFamily="18" charset="0"/>
              </a:rPr>
              <a:t> isimli eser. </a:t>
            </a:r>
            <a:r>
              <a:rPr lang="tr-TR" sz="3200" b="0" dirty="0" smtClean="0">
                <a:latin typeface="Constantia" pitchFamily="18" charset="0"/>
              </a:rPr>
              <a:t>Akkoyunlu tarihi ile ilgili bilgi verir.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05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230</Words>
  <Application>Microsoft Office PowerPoint</Application>
  <PresentationFormat>Ekran Gösterisi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KAYNAK TANITIMI 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KAYNAK TANITIMI I</dc:title>
  <dc:creator>Güzide</dc:creator>
  <cp:lastModifiedBy>Güzide</cp:lastModifiedBy>
  <cp:revision>5</cp:revision>
  <dcterms:created xsi:type="dcterms:W3CDTF">2020-05-07T22:49:54Z</dcterms:created>
  <dcterms:modified xsi:type="dcterms:W3CDTF">2020-05-08T00:02:55Z</dcterms:modified>
</cp:coreProperties>
</file>