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7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60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27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547913" y="1299507"/>
            <a:ext cx="105156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547913" y="370118"/>
            <a:ext cx="105156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257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08678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832360" cy="1219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2809" y="1981204"/>
            <a:ext cx="9832360" cy="4187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230157" y="6400800"/>
            <a:ext cx="1549063" cy="276228"/>
          </a:xfrm>
          <a:prstGeom prst="rect">
            <a:avLst/>
          </a:prstGeom>
        </p:spPr>
        <p:txBody>
          <a:bodyPr/>
          <a:lstStyle/>
          <a:p>
            <a:fld id="{D7305B69-F4B6-46CD-AF62-FD4ECA08B47D}" type="datetime1">
              <a:rPr lang="tr-TR">
                <a:solidFill>
                  <a:prstClr val="black"/>
                </a:solidFill>
              </a:rPr>
              <a:pPr/>
              <a:t>27.2.2020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522812" y="6400800"/>
            <a:ext cx="5956385" cy="276228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288091" y="6400800"/>
            <a:ext cx="1067080" cy="276228"/>
          </a:xfrm>
          <a:prstGeom prst="rect">
            <a:avLst/>
          </a:prstGeom>
        </p:spPr>
        <p:txBody>
          <a:bodyPr/>
          <a:lstStyle/>
          <a:p>
            <a:fld id="{2A013F82-EE5E-44EE-A61D-E31C6657F26F}" type="slidenum">
              <a:rPr lang="tr-TR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230157" y="6400800"/>
            <a:ext cx="1549063" cy="276228"/>
          </a:xfrm>
          <a:prstGeom prst="rect">
            <a:avLst/>
          </a:prstGeom>
        </p:spPr>
        <p:txBody>
          <a:bodyPr/>
          <a:lstStyle/>
          <a:p>
            <a:fld id="{7040B08B-C352-47BE-9B06-0A188FAADA31}" type="datetime1">
              <a:rPr lang="tr-TR">
                <a:solidFill>
                  <a:prstClr val="black"/>
                </a:solidFill>
              </a:rPr>
              <a:pPr/>
              <a:t>27.2.2020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522812" y="6400800"/>
            <a:ext cx="5956385" cy="276228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0288091" y="6400800"/>
            <a:ext cx="1067080" cy="276228"/>
          </a:xfrm>
          <a:prstGeom prst="rect">
            <a:avLst/>
          </a:prstGeom>
        </p:spPr>
        <p:txBody>
          <a:bodyPr/>
          <a:lstStyle/>
          <a:p>
            <a:fld id="{2A013F82-EE5E-44EE-A61D-E31C6657F26F}" type="slidenum">
              <a:rPr lang="tr-TR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832359" cy="1219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88556" y="1984248"/>
            <a:ext cx="4801851" cy="4187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53319" y="1984248"/>
            <a:ext cx="4801852" cy="4187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230157" y="6400800"/>
            <a:ext cx="1549063" cy="276228"/>
          </a:xfrm>
          <a:prstGeom prst="rect">
            <a:avLst/>
          </a:prstGeom>
        </p:spPr>
        <p:txBody>
          <a:bodyPr/>
          <a:lstStyle/>
          <a:p>
            <a:fld id="{20538472-C768-438E-A504-E09C6DD853BD}" type="datetime1">
              <a:rPr lang="tr-TR">
                <a:solidFill>
                  <a:prstClr val="black"/>
                </a:solidFill>
              </a:rPr>
              <a:pPr/>
              <a:t>27.2.2020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522812" y="6400800"/>
            <a:ext cx="5956385" cy="276228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288091" y="6400800"/>
            <a:ext cx="1067080" cy="276228"/>
          </a:xfrm>
          <a:prstGeom prst="rect">
            <a:avLst/>
          </a:prstGeom>
        </p:spPr>
        <p:txBody>
          <a:bodyPr/>
          <a:lstStyle/>
          <a:p>
            <a:fld id="{2A013F82-EE5E-44EE-A61D-E31C6657F26F}" type="slidenum">
              <a:rPr lang="tr-TR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7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92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21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90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6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96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17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5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4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9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PIMS programı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(Pazar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ayının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ar’a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tkisi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xmlns="" id="{0CE2D293-DF90-4493-931C-066172713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908" y="1749054"/>
            <a:ext cx="6955429" cy="40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98004" y="1860928"/>
            <a:ext cx="69923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bölümlere ayrılırken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olgu dikkate alınmalıdır. Pazar bölümü; </a:t>
            </a:r>
          </a:p>
          <a:p>
            <a:pPr algn="just"/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nitelikte olmalıdır,</a:t>
            </a:r>
          </a:p>
          <a:p>
            <a:pPr algn="just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İşletmenin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olanaklarını yöneltebileceği düzeyde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 edilebilir bir Pazar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olmalıdır, </a:t>
            </a:r>
          </a:p>
          <a:p>
            <a:pPr algn="just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İşletmenin uzun vadede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 etmesine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yaşamasına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imkan tanıyacak büyüklükte olmalıdır. 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98004" y="1860928"/>
            <a:ext cx="69923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bölümlere ayrılırken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olgu dikkate alınmalıdır. Pazar bölümü; </a:t>
            </a:r>
          </a:p>
          <a:p>
            <a:pPr algn="just"/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nitelikte olmalıdır,</a:t>
            </a:r>
          </a:p>
          <a:p>
            <a:pPr algn="just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İşletmenin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olanaklarını yöneltebileceği düzeyde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 edilebilir bir Pazar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olmalıdır, </a:t>
            </a:r>
          </a:p>
          <a:p>
            <a:pPr algn="just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İşletmenin uzun vadede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 etmesine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yaşamasına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imkan tanıyacak büyüklükte olmalıdır. 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2625" y="381000"/>
            <a:ext cx="9445466" cy="599728"/>
          </a:xfrm>
        </p:spPr>
        <p:txBody>
          <a:bodyPr>
            <a:no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Bölümleme yönteminin işletmeye sağladığı yararlar…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98004" y="1860928"/>
            <a:ext cx="69923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pazar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fırsatları ele geçirilir,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bölümünün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istek ve ihtiyaçları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iyi belirlenir,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ihtiyaçları daha iyi karşılanır,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etkin kullanılır,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Pazardaki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değişmeler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iyi izlenir,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karlı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cazip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 bölümlerine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yönelinir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bölümü seçmek, tüketicileri-rakipleri ve teknik-politik-sosyal çevre koşullarını seçmek demektir. Bu da, işletmenin daha bilinçli ve etkili olmasını sağlar.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1777" y="369983"/>
            <a:ext cx="9346314" cy="599728"/>
          </a:xfrm>
        </p:spPr>
        <p:txBody>
          <a:bodyPr>
            <a:no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Bölümleme yönteminin işletmeye sağladığı yararlar…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98004" y="1860928"/>
            <a:ext cx="69923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pazar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fırsatları ele geçirilir,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bölümünün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istek ve ihtiyaçları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iyi belirlenir,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ihtiyaçları daha iyi karşılanır,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etkin kullanılır,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Pazardaki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değişmeler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iyi izlenir,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karlı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cazip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 bölümlerine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yönelinir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bölümü seçmek, tüketicileri-rakipleri ve teknik-politik-sosyal çevre koşullarını seçmek demektir. Bu da, işletmenin daha bilinçli ve etkili olmasını sağlar.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bölümlemede kullanılan kriterler…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98004" y="1860928"/>
            <a:ext cx="6992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Coğrafi kriterler,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Sosyo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-ekonomik kriterler,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Satınalma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davranışı kriterleri,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Psikolojik kriterler.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bölümlendirmenin sakıncaları…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98004" y="1860928"/>
            <a:ext cx="6992377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Bölümlendirme masraflıdır,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maliyetlere neden olur,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 maliyetlerini artırır,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pazar bölümü için ayrı bir reklam aracının kullanılması ek maliyet getirir.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1413" y="467038"/>
            <a:ext cx="7374270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2018068" y="1408182"/>
            <a:ext cx="8270023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841BE76F-8D30-4BBE-8A5C-0A1424934755}"/>
              </a:ext>
            </a:extLst>
          </p:cNvPr>
          <p:cNvSpPr txBox="1">
            <a:spLocks/>
          </p:cNvSpPr>
          <p:nvPr/>
        </p:nvSpPr>
        <p:spPr>
          <a:xfrm>
            <a:off x="1237136" y="1662988"/>
            <a:ext cx="10118035" cy="3841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 Pazarlama, 2. Baskı. Birol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Tenekecioğlu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N.Figen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Ersoy, Birlik Ofset, Eskişehir, 2000.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İlkeleri,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Blythe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(Türkçesi: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Prof.Dr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Yavuz Odabaşı),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Prentice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Bilim-Teknik Kitabevi, Eskişehir, 2001.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İlkeleri, Türkiye Uygulamaları: Global Yönetimsel Yaklaşım, Ömer Baybars Tek, Beta, İstanbul, 1999.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Yönetimi,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B.Tenekecioğlu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F.Esoy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Birlik Ofset, Eskişehir, 2000.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Yönetimi, Philip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(Çeviri: Nejat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Muallimoğlu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Milenyum Baskısı, Beta Yayın Dağıtım A.Ş, İstanbul, 2000.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Pazarlama-İlkeler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Yönetim, Cemal Yükselen, Detay Yayıncılık Ankara, 2001.</a:t>
            </a:r>
          </a:p>
        </p:txBody>
      </p:sp>
    </p:spTree>
    <p:extLst>
      <p:ext uri="{BB962C8B-B14F-4D97-AF65-F5344CB8AC3E}">
        <p14:creationId xmlns:p14="http://schemas.microsoft.com/office/powerpoint/2010/main" val="37475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yönlü politika matrisi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116F353-C0C2-4C36-9AD7-6C235DAC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58" y="1721996"/>
            <a:ext cx="7441957" cy="40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planlama süreci…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xmlns="" id="{97CBDF7C-3688-4FA0-A52F-16BFF239C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726" y="1126264"/>
            <a:ext cx="6446565" cy="48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tr-T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xmlns="" id="{B43C713E-A985-444F-80BF-3843B2AE5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285" y="1852590"/>
            <a:ext cx="6202496" cy="37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analizinde göz önünde bulundurulmalı…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7" name="İçerik Yer Tutucusu 3">
            <a:extLst>
              <a:ext uri="{FF2B5EF4-FFF2-40B4-BE49-F238E27FC236}">
                <a16:creationId xmlns:a16="http://schemas.microsoft.com/office/drawing/2014/main" xmlns="" id="{2ED3BBE3-1E01-4D33-BE1E-581F45AEC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809" y="1693432"/>
            <a:ext cx="78867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analizinde göz önünde bulundurulmalı…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xmlns="" id="{D02F8B99-51B8-4E13-8DA0-ACD0B599A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298" y="1832633"/>
            <a:ext cx="7311209" cy="39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Afyon - AFİUM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7" name="İçerik Yer Tutucusu 3">
            <a:extLst>
              <a:ext uri="{FF2B5EF4-FFF2-40B4-BE49-F238E27FC236}">
                <a16:creationId xmlns:a16="http://schemas.microsoft.com/office/drawing/2014/main" xmlns="" id="{47C2CEE6-EF07-4289-82A9-68C8B3211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972" y="1842962"/>
            <a:ext cx="6300959" cy="35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Afyon - AFİUM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xmlns="" id="{0CD8796D-9684-47FA-A90F-86F25792D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451" y="1795112"/>
            <a:ext cx="7786480" cy="34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Bölümleme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18342" y="2841430"/>
            <a:ext cx="6992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Pazarı bölümlere ayırma yaklaşımı ilk olarak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yılında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Wendel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Smith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yazılan bir makalede önerilmiştir.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466</Words>
  <Application>Microsoft Office PowerPoint</Application>
  <PresentationFormat>Geniş ekran</PresentationFormat>
  <Paragraphs>80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Teması</vt:lpstr>
      <vt:lpstr>h.t.</vt:lpstr>
      <vt:lpstr>PIMS programı (Pazar Payının Kar’a Etkisi)</vt:lpstr>
      <vt:lpstr>Shell yönlü politika matrisi</vt:lpstr>
      <vt:lpstr>Pazarlama planlama süreci…</vt:lpstr>
      <vt:lpstr>SWOT Analizi</vt:lpstr>
      <vt:lpstr>SWOT analizinde göz önünde bulundurulmalı…</vt:lpstr>
      <vt:lpstr>SWOT analizinde göz önünde bulundurulmalı…</vt:lpstr>
      <vt:lpstr>Afyon - AFİUM</vt:lpstr>
      <vt:lpstr>Afyon - AFİUM</vt:lpstr>
      <vt:lpstr>Pazar Bölümleme</vt:lpstr>
      <vt:lpstr>Pazar Bölümleme</vt:lpstr>
      <vt:lpstr>Pazar Bölümleme</vt:lpstr>
      <vt:lpstr>Pazar Bölümleme yönteminin işletmeye sağladığı yararlar…</vt:lpstr>
      <vt:lpstr>Pazar Bölümleme yönteminin işletmeye sağladığı yararlar…</vt:lpstr>
      <vt:lpstr>Pazar bölümlemede kullanılan kriterler…</vt:lpstr>
      <vt:lpstr>Pazar bölümlendirmenin sakıncaları…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Taşınmaz</dc:creator>
  <cp:lastModifiedBy>arahmantursun@gmail.com</cp:lastModifiedBy>
  <cp:revision>18</cp:revision>
  <dcterms:created xsi:type="dcterms:W3CDTF">2020-02-26T08:47:32Z</dcterms:created>
  <dcterms:modified xsi:type="dcterms:W3CDTF">2020-02-27T12:51:22Z</dcterms:modified>
</cp:coreProperties>
</file>