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8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66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345" autoAdjust="0"/>
    <p:restoredTop sz="94660"/>
  </p:normalViewPr>
  <p:slideViewPr>
    <p:cSldViewPr snapToGrid="0">
      <p:cViewPr varScale="1">
        <p:scale>
          <a:sx n="87" d="100"/>
          <a:sy n="87" d="100"/>
        </p:scale>
        <p:origin x="1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8713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3606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52709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547913" y="1299507"/>
            <a:ext cx="105156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547913" y="370118"/>
            <a:ext cx="105156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625791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73086785"/>
      </p:ext>
    </p:extLst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22809" y="381000"/>
            <a:ext cx="9832360" cy="12192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tıklayın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22809" y="1981204"/>
            <a:ext cx="9832360" cy="41878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230157" y="6400800"/>
            <a:ext cx="1549063" cy="276228"/>
          </a:xfrm>
          <a:prstGeom prst="rect">
            <a:avLst/>
          </a:prstGeom>
        </p:spPr>
        <p:txBody>
          <a:bodyPr/>
          <a:lstStyle/>
          <a:p>
            <a:fld id="{D7305B69-F4B6-46CD-AF62-FD4ECA08B47D}" type="datetime1">
              <a:rPr lang="tr-TR">
                <a:solidFill>
                  <a:prstClr val="black"/>
                </a:solidFill>
              </a:rPr>
              <a:pPr/>
              <a:t>27.2.2020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1522812" y="6400800"/>
            <a:ext cx="5956385" cy="276228"/>
          </a:xfrm>
          <a:prstGeom prst="rect">
            <a:avLst/>
          </a:prstGeom>
        </p:spPr>
        <p:txBody>
          <a:bodyPr/>
          <a:lstStyle/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10288091" y="6400800"/>
            <a:ext cx="1067080" cy="276228"/>
          </a:xfrm>
          <a:prstGeom prst="rect">
            <a:avLst/>
          </a:prstGeom>
        </p:spPr>
        <p:txBody>
          <a:bodyPr/>
          <a:lstStyle/>
          <a:p>
            <a:fld id="{2A013F82-EE5E-44EE-A61D-E31C6657F26F}" type="slidenum">
              <a:rPr lang="tr-TR">
                <a:solidFill>
                  <a:prstClr val="black"/>
                </a:solidFill>
              </a:rPr>
              <a:pPr/>
              <a:t>‹#›</a:t>
            </a:fld>
            <a:endParaRPr lang="tr-TR" dirty="0">
              <a:solidFill>
                <a:prstClr val="black"/>
              </a:solidFill>
            </a:endParaRPr>
          </a:p>
        </p:txBody>
      </p:sp>
      <p:cxnSp>
        <p:nvCxnSpPr>
          <p:cNvPr id="7" name="Düz Bağlayıcı 6"/>
          <p:cNvCxnSpPr/>
          <p:nvPr/>
        </p:nvCxnSpPr>
        <p:spPr>
          <a:xfrm>
            <a:off x="1659368" y="1709058"/>
            <a:ext cx="9619581" cy="0"/>
          </a:xfrm>
          <a:prstGeom prst="line">
            <a:avLst/>
          </a:prstGeom>
          <a:ln w="12700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6328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8230157" y="6400800"/>
            <a:ext cx="1549063" cy="276228"/>
          </a:xfrm>
          <a:prstGeom prst="rect">
            <a:avLst/>
          </a:prstGeom>
        </p:spPr>
        <p:txBody>
          <a:bodyPr/>
          <a:lstStyle/>
          <a:p>
            <a:fld id="{7040B08B-C352-47BE-9B06-0A188FAADA31}" type="datetime1">
              <a:rPr lang="tr-TR">
                <a:solidFill>
                  <a:prstClr val="black"/>
                </a:solidFill>
              </a:rPr>
              <a:pPr/>
              <a:t>27.2.2020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>
          <a:xfrm>
            <a:off x="1522812" y="6400800"/>
            <a:ext cx="5956385" cy="276228"/>
          </a:xfrm>
          <a:prstGeom prst="rect">
            <a:avLst/>
          </a:prstGeom>
        </p:spPr>
        <p:txBody>
          <a:bodyPr/>
          <a:lstStyle/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10288091" y="6400800"/>
            <a:ext cx="1067080" cy="276228"/>
          </a:xfrm>
          <a:prstGeom prst="rect">
            <a:avLst/>
          </a:prstGeom>
        </p:spPr>
        <p:txBody>
          <a:bodyPr/>
          <a:lstStyle/>
          <a:p>
            <a:fld id="{2A013F82-EE5E-44EE-A61D-E31C6657F26F}" type="slidenum">
              <a:rPr lang="tr-TR">
                <a:solidFill>
                  <a:prstClr val="black"/>
                </a:solidFill>
              </a:rPr>
              <a:pPr/>
              <a:t>‹#›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454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22811" y="381000"/>
            <a:ext cx="9832359" cy="12192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tıklayın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488556" y="1984248"/>
            <a:ext cx="4801851" cy="41879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553319" y="1984248"/>
            <a:ext cx="4801852" cy="41879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TR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230157" y="6400800"/>
            <a:ext cx="1549063" cy="276228"/>
          </a:xfrm>
          <a:prstGeom prst="rect">
            <a:avLst/>
          </a:prstGeom>
        </p:spPr>
        <p:txBody>
          <a:bodyPr/>
          <a:lstStyle/>
          <a:p>
            <a:fld id="{20538472-C768-438E-A504-E09C6DD853BD}" type="datetime1">
              <a:rPr lang="tr-TR">
                <a:solidFill>
                  <a:prstClr val="black"/>
                </a:solidFill>
              </a:rPr>
              <a:pPr/>
              <a:t>27.2.2020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1522812" y="6400800"/>
            <a:ext cx="5956385" cy="276228"/>
          </a:xfrm>
          <a:prstGeom prst="rect">
            <a:avLst/>
          </a:prstGeom>
        </p:spPr>
        <p:txBody>
          <a:bodyPr/>
          <a:lstStyle/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10288091" y="6400800"/>
            <a:ext cx="1067080" cy="276228"/>
          </a:xfrm>
          <a:prstGeom prst="rect">
            <a:avLst/>
          </a:prstGeom>
        </p:spPr>
        <p:txBody>
          <a:bodyPr/>
          <a:lstStyle/>
          <a:p>
            <a:fld id="{2A013F82-EE5E-44EE-A61D-E31C6657F26F}" type="slidenum">
              <a:rPr lang="tr-TR">
                <a:solidFill>
                  <a:prstClr val="black"/>
                </a:solidFill>
              </a:rPr>
              <a:pPr/>
              <a:t>‹#›</a:t>
            </a:fld>
            <a:endParaRPr lang="tr-TR" dirty="0">
              <a:solidFill>
                <a:prstClr val="black"/>
              </a:solidFill>
            </a:endParaRPr>
          </a:p>
        </p:txBody>
      </p:sp>
      <p:cxnSp>
        <p:nvCxnSpPr>
          <p:cNvPr id="8" name="Düz Bağlayıcı 7"/>
          <p:cNvCxnSpPr/>
          <p:nvPr/>
        </p:nvCxnSpPr>
        <p:spPr>
          <a:xfrm>
            <a:off x="1659368" y="1709058"/>
            <a:ext cx="9619581" cy="0"/>
          </a:xfrm>
          <a:prstGeom prst="line">
            <a:avLst/>
          </a:prstGeom>
          <a:ln w="12700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1240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8714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4920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6218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3902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2681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1964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0171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758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7487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"/>
            <a:ext cx="12192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4998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algn="ctr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PIMS programı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(Pazar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ayının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ar’a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tkisi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1</a:t>
            </a:fld>
            <a:endParaRPr lang="tr-TR" dirty="0">
              <a:solidFill>
                <a:prstClr val="black"/>
              </a:solidFill>
            </a:endParaRPr>
          </a:p>
        </p:txBody>
      </p:sp>
      <p:pic>
        <p:nvPicPr>
          <p:cNvPr id="6" name="İçerik Yer Tutucusu 3">
            <a:extLst>
              <a:ext uri="{FF2B5EF4-FFF2-40B4-BE49-F238E27FC236}">
                <a16:creationId xmlns:a16="http://schemas.microsoft.com/office/drawing/2014/main" xmlns="" id="{0CE2D293-DF90-4493-931C-0661727139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08908" y="1749054"/>
            <a:ext cx="6955429" cy="4028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761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algn="ctr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 Bölümleme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10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2398004" y="1860928"/>
            <a:ext cx="699237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 bölümlere ayrılırken </a:t>
            </a: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olgu dikkate alınmalıdır. Pazar bölümü; </a:t>
            </a:r>
          </a:p>
          <a:p>
            <a:pPr algn="just"/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Ölçülebilir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nitelikte olmalıdır,</a:t>
            </a:r>
          </a:p>
          <a:p>
            <a:pPr algn="just"/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İşletmenin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olanaklarını yöneltebileceği düzeyde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kabul edilebilir bir Pazar</a:t>
            </a:r>
          </a:p>
          <a:p>
            <a:pPr algn="just"/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olmalıdır, </a:t>
            </a:r>
          </a:p>
          <a:p>
            <a:pPr algn="just"/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İşletmenin uzun vadede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 etmesine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yaşamasına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imkan tanıyacak büyüklükte olmalıdır.  </a:t>
            </a: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9606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algn="ctr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 Bölümleme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11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2398004" y="1860928"/>
            <a:ext cx="699237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 bölümlere ayrılırken </a:t>
            </a: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olgu dikkate alınmalıdır. Pazar bölümü; </a:t>
            </a:r>
          </a:p>
          <a:p>
            <a:pPr algn="just"/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Ölçülebilir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nitelikte olmalıdır,</a:t>
            </a:r>
          </a:p>
          <a:p>
            <a:pPr algn="just"/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İşletmenin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olanaklarını yöneltebileceği düzeyde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kabul edilebilir bir Pazar</a:t>
            </a:r>
          </a:p>
          <a:p>
            <a:pPr algn="just"/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olmalıdır, </a:t>
            </a:r>
          </a:p>
          <a:p>
            <a:pPr algn="just"/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İşletmenin uzun vadede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 etmesine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yaşamasına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imkan tanıyacak büyüklükte olmalıdır.  </a:t>
            </a: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0793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2625" y="381000"/>
            <a:ext cx="9445466" cy="599728"/>
          </a:xfrm>
        </p:spPr>
        <p:txBody>
          <a:bodyPr>
            <a:noAutofit/>
          </a:bodyPr>
          <a:lstStyle/>
          <a:p>
            <a:pPr algn="ctr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 Bölümleme yönteminin işletmeye sağladığı yararlar…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12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2398004" y="1860928"/>
            <a:ext cx="699237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Yeni pazar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fırsatları ele geçirilir,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 bölümünün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istek ve ihtiyaçları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daha iyi belirlenir,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Tüketici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ihtiyaçları daha iyi karşılanır,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Kaynaklar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daha etkin kullanılır,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Pazardaki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değişmeler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daha iyi izlenir,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karlı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en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cazip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pazar bölümlerine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yönelinir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 bölümü seçmek, tüketicileri-rakipleri ve teknik-politik-sosyal çevre koşullarını seçmek demektir. Bu da, işletmenin daha bilinçli ve etkili olmasını sağlar.</a:t>
            </a: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7352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41777" y="369983"/>
            <a:ext cx="9346314" cy="599728"/>
          </a:xfrm>
        </p:spPr>
        <p:txBody>
          <a:bodyPr>
            <a:noAutofit/>
          </a:bodyPr>
          <a:lstStyle/>
          <a:p>
            <a:pPr algn="ctr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 Bölümleme yönteminin işletmeye sağladığı yararlar…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13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2398004" y="1860928"/>
            <a:ext cx="699237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Yeni pazar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fırsatları ele geçirilir,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 bölümünün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istek ve ihtiyaçları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daha iyi belirlenir,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Tüketici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ihtiyaçları daha iyi karşılanır,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Kaynaklar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daha etkin kullanılır,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Pazardaki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değişmeler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daha iyi izlenir,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karlı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en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cazip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pazar bölümlerine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yönelinir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 bölümü seçmek, tüketicileri-rakipleri ve teknik-politik-sosyal çevre koşullarını seçmek demektir. Bu da, işletmenin daha bilinçli ve etkili olmasını sağlar.</a:t>
            </a: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648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algn="ctr"/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Pazar bölümlemede kullanılan kriterler…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14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2398004" y="1860928"/>
            <a:ext cx="699237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Coğrafi kriterler,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Sosyo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-ekonomik kriterler,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Satınalma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davranışı kriterleri,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 Psikolojik kriterler.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8443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algn="ctr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 bölümlendirmenin sakıncaları…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15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2398004" y="1860928"/>
            <a:ext cx="6992377" cy="1988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Bölümlendirme masraflıdır,</a:t>
            </a:r>
          </a:p>
          <a:p>
            <a:pPr lvl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Yüksek maliyetlere neden olur,</a:t>
            </a:r>
          </a:p>
          <a:p>
            <a:pPr lvl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Stok maliyetlerini artırır,</a:t>
            </a:r>
          </a:p>
          <a:p>
            <a:pPr lvl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pazar bölümü için ayrı bir reklam aracının kullanılması ek maliyet getirir.</a:t>
            </a:r>
            <a:endParaRPr lang="tr-TR" alt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097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1413" y="467038"/>
            <a:ext cx="7374270" cy="599728"/>
          </a:xfrm>
        </p:spPr>
        <p:txBody>
          <a:bodyPr>
            <a:normAutofit/>
          </a:bodyPr>
          <a:lstStyle/>
          <a:p>
            <a:pPr algn="ctr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Kaynaklar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16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6" name="İçerik Yer Tutucusu 2"/>
          <p:cNvSpPr>
            <a:spLocks noGrp="1"/>
          </p:cNvSpPr>
          <p:nvPr>
            <p:ph idx="1"/>
          </p:nvPr>
        </p:nvSpPr>
        <p:spPr>
          <a:xfrm>
            <a:off x="2018068" y="1408182"/>
            <a:ext cx="8270023" cy="4351338"/>
          </a:xfrm>
        </p:spPr>
        <p:txBody>
          <a:bodyPr>
            <a:normAutofit/>
          </a:bodyPr>
          <a:lstStyle/>
          <a:p>
            <a:endParaRPr lang="tr-TR" dirty="0"/>
          </a:p>
          <a:p>
            <a:endParaRPr lang="tr-TR" dirty="0"/>
          </a:p>
          <a:p>
            <a:r>
              <a:rPr lang="tr-TR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</a:t>
            </a:r>
          </a:p>
        </p:txBody>
      </p:sp>
      <p:sp>
        <p:nvSpPr>
          <p:cNvPr id="12" name="İçerik Yer Tutucusu 2">
            <a:extLst>
              <a:ext uri="{FF2B5EF4-FFF2-40B4-BE49-F238E27FC236}">
                <a16:creationId xmlns:a16="http://schemas.microsoft.com/office/drawing/2014/main" xmlns="" id="{841BE76F-8D30-4BBE-8A5C-0A1424934755}"/>
              </a:ext>
            </a:extLst>
          </p:cNvPr>
          <p:cNvSpPr txBox="1">
            <a:spLocks/>
          </p:cNvSpPr>
          <p:nvPr/>
        </p:nvSpPr>
        <p:spPr>
          <a:xfrm>
            <a:off x="1237136" y="1662988"/>
            <a:ext cx="10118035" cy="384172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Makro Pazarlama, 2. Baskı. Birol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Tenekecioğlu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N.Figen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Ersoy, Birlik Ofset, Eskişehir, 2000.</a:t>
            </a:r>
          </a:p>
          <a:p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İlkeleri,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Jim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Blythe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(Türkçesi: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Prof.Dr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Yavuz Odabaşı),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Prentice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Hall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Bilim-Teknik Kitabevi, Eskişehir, 2001.</a:t>
            </a:r>
          </a:p>
          <a:p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İlkeleri, Türkiye Uygulamaları: Global Yönetimsel Yaklaşım, Ömer Baybars Tek, Beta, İstanbul, 1999.</a:t>
            </a:r>
          </a:p>
          <a:p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Yönetimi,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B.Tenekecioğlu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F.Esoy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Birlik Ofset, Eskişehir, 2000.</a:t>
            </a:r>
          </a:p>
          <a:p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Yönetimi, Philip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Kotler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(Çeviri: Nejat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Muallimoğlu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Milenyum Baskısı, Beta Yayın Dağıtım A.Ş, İstanbul, 2000.</a:t>
            </a:r>
          </a:p>
          <a:p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Pazarlama-İlkeler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Yönetim, Cemal Yükselen, Detay Yayıncılık Ankara, 2001.</a:t>
            </a:r>
          </a:p>
        </p:txBody>
      </p:sp>
    </p:spTree>
    <p:extLst>
      <p:ext uri="{BB962C8B-B14F-4D97-AF65-F5344CB8AC3E}">
        <p14:creationId xmlns:p14="http://schemas.microsoft.com/office/powerpoint/2010/main" val="3747580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algn="ctr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Shell yönlü politika matrisi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2</a:t>
            </a:fld>
            <a:endParaRPr lang="tr-TR" dirty="0">
              <a:solidFill>
                <a:prstClr val="black"/>
              </a:solidFill>
            </a:endParaRP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xmlns="" id="{D116F353-C0C2-4C36-9AD7-6C235DAC3D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5258" y="1721996"/>
            <a:ext cx="7441957" cy="4013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828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algn="ctr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planlama süreci…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3</a:t>
            </a:fld>
            <a:endParaRPr lang="tr-TR" dirty="0">
              <a:solidFill>
                <a:prstClr val="black"/>
              </a:solidFill>
            </a:endParaRPr>
          </a:p>
        </p:txBody>
      </p:sp>
      <p:pic>
        <p:nvPicPr>
          <p:cNvPr id="5" name="İçerik Yer Tutucusu 3">
            <a:extLst>
              <a:ext uri="{FF2B5EF4-FFF2-40B4-BE49-F238E27FC236}">
                <a16:creationId xmlns:a16="http://schemas.microsoft.com/office/drawing/2014/main" xmlns="" id="{97CBDF7C-3688-4FA0-A52F-16BFF239C9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34726" y="1126264"/>
            <a:ext cx="6446565" cy="482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255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algn="ctr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SWOT</a:t>
            </a:r>
            <a:r>
              <a:rPr lang="tr-TR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Analizi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4</a:t>
            </a:fld>
            <a:endParaRPr lang="tr-TR" dirty="0">
              <a:solidFill>
                <a:prstClr val="black"/>
              </a:solidFill>
            </a:endParaRPr>
          </a:p>
        </p:txBody>
      </p:sp>
      <p:pic>
        <p:nvPicPr>
          <p:cNvPr id="6" name="İçerik Yer Tutucusu 3">
            <a:extLst>
              <a:ext uri="{FF2B5EF4-FFF2-40B4-BE49-F238E27FC236}">
                <a16:creationId xmlns:a16="http://schemas.microsoft.com/office/drawing/2014/main" xmlns="" id="{B43C713E-A985-444F-80BF-3843B2AE58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98285" y="1852590"/>
            <a:ext cx="6202496" cy="3731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413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algn="ctr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SWOT analizinde göz önünde bulundurulmalı…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5</a:t>
            </a:fld>
            <a:endParaRPr lang="tr-TR" dirty="0">
              <a:solidFill>
                <a:prstClr val="black"/>
              </a:solidFill>
            </a:endParaRPr>
          </a:p>
        </p:txBody>
      </p:sp>
      <p:pic>
        <p:nvPicPr>
          <p:cNvPr id="7" name="İçerik Yer Tutucusu 3">
            <a:extLst>
              <a:ext uri="{FF2B5EF4-FFF2-40B4-BE49-F238E27FC236}">
                <a16:creationId xmlns:a16="http://schemas.microsoft.com/office/drawing/2014/main" xmlns="" id="{2ED3BBE3-1E01-4D33-BE1E-581F45AEC1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38809" y="1693432"/>
            <a:ext cx="7886700" cy="380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915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algn="ctr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SWOT analizinde göz önünde bulundurulmalı…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6</a:t>
            </a:fld>
            <a:endParaRPr lang="tr-TR" dirty="0">
              <a:solidFill>
                <a:prstClr val="black"/>
              </a:solidFill>
            </a:endParaRPr>
          </a:p>
        </p:txBody>
      </p:sp>
      <p:pic>
        <p:nvPicPr>
          <p:cNvPr id="6" name="İçerik Yer Tutucusu 3">
            <a:extLst>
              <a:ext uri="{FF2B5EF4-FFF2-40B4-BE49-F238E27FC236}">
                <a16:creationId xmlns:a16="http://schemas.microsoft.com/office/drawing/2014/main" xmlns="" id="{D02F8B99-51B8-4E13-8DA0-ACD0B599AF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63298" y="1832633"/>
            <a:ext cx="7311209" cy="3929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03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algn="ctr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Afyon - AFİUM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7</a:t>
            </a:fld>
            <a:endParaRPr lang="tr-TR" dirty="0">
              <a:solidFill>
                <a:prstClr val="black"/>
              </a:solidFill>
            </a:endParaRPr>
          </a:p>
        </p:txBody>
      </p:sp>
      <p:pic>
        <p:nvPicPr>
          <p:cNvPr id="7" name="İçerik Yer Tutucusu 3">
            <a:extLst>
              <a:ext uri="{FF2B5EF4-FFF2-40B4-BE49-F238E27FC236}">
                <a16:creationId xmlns:a16="http://schemas.microsoft.com/office/drawing/2014/main" xmlns="" id="{47C2CEE6-EF07-4289-82A9-68C8B32118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98972" y="1842962"/>
            <a:ext cx="6300959" cy="3548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49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algn="ctr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Afyon - AFİUM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8</a:t>
            </a:fld>
            <a:endParaRPr lang="tr-TR" dirty="0">
              <a:solidFill>
                <a:prstClr val="black"/>
              </a:solidFill>
            </a:endParaRPr>
          </a:p>
        </p:txBody>
      </p:sp>
      <p:pic>
        <p:nvPicPr>
          <p:cNvPr id="6" name="İçerik Yer Tutucusu 3">
            <a:extLst>
              <a:ext uri="{FF2B5EF4-FFF2-40B4-BE49-F238E27FC236}">
                <a16:creationId xmlns:a16="http://schemas.microsoft.com/office/drawing/2014/main" xmlns="" id="{0CD8796D-9684-47FA-A90F-86F25792D8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14451" y="1795112"/>
            <a:ext cx="7786480" cy="3405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73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algn="ctr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 Bölümleme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9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2618342" y="2841430"/>
            <a:ext cx="699237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Pazarı bölümlere ayırma yaklaşımı ilk olarak </a:t>
            </a: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1956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yılında </a:t>
            </a:r>
            <a:r>
              <a:rPr lang="tr-TR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Wendel</a:t>
            </a: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Smith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tarafından yazılan bir makalede önerilmiştir.</a:t>
            </a: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3210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466</Words>
  <Application>Microsoft Office PowerPoint</Application>
  <PresentationFormat>Geniş ekran</PresentationFormat>
  <Paragraphs>80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16</vt:i4>
      </vt:variant>
    </vt:vector>
  </HeadingPairs>
  <TitlesOfParts>
    <vt:vector size="24" baseType="lpstr">
      <vt:lpstr>ＭＳ Ｐゴシック</vt:lpstr>
      <vt:lpstr>Arial</vt:lpstr>
      <vt:lpstr>Calibri</vt:lpstr>
      <vt:lpstr>Calibri Light</vt:lpstr>
      <vt:lpstr>Times New Roman</vt:lpstr>
      <vt:lpstr>Wingdings</vt:lpstr>
      <vt:lpstr>Office Teması</vt:lpstr>
      <vt:lpstr>h.t.</vt:lpstr>
      <vt:lpstr>PIMS programı (Pazar Payının Kar’a Etkisi)</vt:lpstr>
      <vt:lpstr>Shell yönlü politika matrisi</vt:lpstr>
      <vt:lpstr>Pazarlama planlama süreci…</vt:lpstr>
      <vt:lpstr>SWOT Analizi</vt:lpstr>
      <vt:lpstr>SWOT analizinde göz önünde bulundurulmalı…</vt:lpstr>
      <vt:lpstr>SWOT analizinde göz önünde bulundurulmalı…</vt:lpstr>
      <vt:lpstr>Afyon - AFİUM</vt:lpstr>
      <vt:lpstr>Afyon - AFİUM</vt:lpstr>
      <vt:lpstr>Pazar Bölümleme</vt:lpstr>
      <vt:lpstr>Pazar Bölümleme</vt:lpstr>
      <vt:lpstr>Pazar Bölümleme</vt:lpstr>
      <vt:lpstr>Pazar Bölümleme yönteminin işletmeye sağladığı yararlar…</vt:lpstr>
      <vt:lpstr>Pazar Bölümleme yönteminin işletmeye sağladığı yararlar…</vt:lpstr>
      <vt:lpstr>Pazar bölümlemede kullanılan kriterler…</vt:lpstr>
      <vt:lpstr>Pazar bölümlendirmenin sakıncaları…</vt:lpstr>
      <vt:lpstr>Kaynaklar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Taşınmaz</dc:creator>
  <cp:lastModifiedBy>arahmantursun@gmail.com</cp:lastModifiedBy>
  <cp:revision>18</cp:revision>
  <dcterms:created xsi:type="dcterms:W3CDTF">2020-02-26T08:47:32Z</dcterms:created>
  <dcterms:modified xsi:type="dcterms:W3CDTF">2020-02-27T12:51:22Z</dcterms:modified>
</cp:coreProperties>
</file>