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22092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63918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81804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7225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20818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60083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04442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2334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45691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35103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1153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13756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937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209052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69258" y="776753"/>
            <a:ext cx="10515600" cy="5556811"/>
          </a:xfrm>
        </p:spPr>
        <p:txBody>
          <a:bodyPr>
            <a:normAutofit fontScale="92500" lnSpcReduction="10000"/>
          </a:bodyPr>
          <a:lstStyle/>
          <a:p>
            <a:pPr marL="0" indent="0" algn="just">
              <a:spcAft>
                <a:spcPts val="0"/>
              </a:spcAft>
              <a:buNone/>
            </a:pPr>
            <a:r>
              <a:rPr lang="tr-TR" b="1" dirty="0" smtClean="0">
                <a:latin typeface="Times New Roman" panose="02020603050405020304" pitchFamily="18" charset="0"/>
                <a:ea typeface="Times New Roman" panose="02020603050405020304" pitchFamily="18" charset="0"/>
              </a:rPr>
              <a:t>9-10. HİPERSTATİK YAPI SİSTEMLERİ </a:t>
            </a:r>
          </a:p>
          <a:p>
            <a:pPr marL="0" indent="0" algn="just">
              <a:spcAft>
                <a:spcPts val="0"/>
              </a:spcAft>
              <a:buNone/>
              <a:tabLst>
                <a:tab pos="228600" algn="l"/>
              </a:tabLst>
            </a:pPr>
            <a:r>
              <a:rPr lang="tr-TR" sz="3200" dirty="0" smtClean="0">
                <a:latin typeface="Times New Roman" panose="02020603050405020304" pitchFamily="18" charset="0"/>
                <a:ea typeface="Times New Roman" panose="02020603050405020304" pitchFamily="18" charset="0"/>
              </a:rPr>
              <a:t>Mesnetlerinden </a:t>
            </a:r>
            <a:r>
              <a:rPr lang="tr-TR" sz="3200" dirty="0">
                <a:latin typeface="Times New Roman" panose="02020603050405020304" pitchFamily="18" charset="0"/>
                <a:ea typeface="Times New Roman" panose="02020603050405020304" pitchFamily="18" charset="0"/>
              </a:rPr>
              <a:t>birisi ankastre diğeri hareketli veya her iki mesnedi de ankastre olan kirişler ile sürekli kirişler ve çerçeveler </a:t>
            </a:r>
            <a:r>
              <a:rPr lang="tr-TR" sz="3200" dirty="0" err="1">
                <a:latin typeface="Times New Roman" panose="02020603050405020304" pitchFamily="18" charset="0"/>
                <a:ea typeface="Times New Roman" panose="02020603050405020304" pitchFamily="18" charset="0"/>
              </a:rPr>
              <a:t>hiperstatik</a:t>
            </a:r>
            <a:r>
              <a:rPr lang="tr-TR" sz="3200" dirty="0">
                <a:latin typeface="Times New Roman" panose="02020603050405020304" pitchFamily="18" charset="0"/>
                <a:ea typeface="Times New Roman" panose="02020603050405020304" pitchFamily="18" charset="0"/>
              </a:rPr>
              <a:t> sistemlerdir. Bu tip yapı sistemlerinde bilinmeyen sayısı üçten fazla olduğundan </a:t>
            </a:r>
            <a:r>
              <a:rPr lang="tr-TR" sz="3200" dirty="0" err="1">
                <a:latin typeface="Times New Roman" panose="02020603050405020304" pitchFamily="18" charset="0"/>
                <a:ea typeface="Times New Roman" panose="02020603050405020304" pitchFamily="18" charset="0"/>
              </a:rPr>
              <a:t>izostatik</a:t>
            </a:r>
            <a:r>
              <a:rPr lang="tr-TR" sz="3200" dirty="0">
                <a:latin typeface="Times New Roman" panose="02020603050405020304" pitchFamily="18" charset="0"/>
                <a:ea typeface="Times New Roman" panose="02020603050405020304" pitchFamily="18" charset="0"/>
              </a:rPr>
              <a:t> yöntemlerle çözülemezler. </a:t>
            </a:r>
            <a:r>
              <a:rPr lang="tr-TR" sz="3200" dirty="0" err="1">
                <a:latin typeface="Times New Roman" panose="02020603050405020304" pitchFamily="18" charset="0"/>
                <a:ea typeface="Times New Roman" panose="02020603050405020304" pitchFamily="18" charset="0"/>
              </a:rPr>
              <a:t>Hiperstatik</a:t>
            </a:r>
            <a:r>
              <a:rPr lang="tr-TR" sz="3200" dirty="0">
                <a:latin typeface="Times New Roman" panose="02020603050405020304" pitchFamily="18" charset="0"/>
                <a:ea typeface="Times New Roman" panose="02020603050405020304" pitchFamily="18" charset="0"/>
              </a:rPr>
              <a:t> yollarla çözülmeleri gerekir.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r>
              <a:rPr lang="tr-TR" sz="3200" dirty="0" err="1" smtClean="0">
                <a:latin typeface="Times New Roman" panose="02020603050405020304" pitchFamily="18" charset="0"/>
                <a:ea typeface="Times New Roman" panose="02020603050405020304" pitchFamily="18" charset="0"/>
              </a:rPr>
              <a:t>Hiperstatik</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sistemlerde; mesnet tepkilerinin sayısı (n) ile gösterilirse, (n – 3) çözülecek sistemin </a:t>
            </a:r>
            <a:r>
              <a:rPr lang="tr-TR" sz="3200" dirty="0" err="1">
                <a:latin typeface="Times New Roman" panose="02020603050405020304" pitchFamily="18" charset="0"/>
                <a:ea typeface="Times New Roman" panose="02020603050405020304" pitchFamily="18" charset="0"/>
              </a:rPr>
              <a:t>hiperstatiklik</a:t>
            </a:r>
            <a:r>
              <a:rPr lang="tr-TR" sz="3200" dirty="0">
                <a:latin typeface="Times New Roman" panose="02020603050405020304" pitchFamily="18" charset="0"/>
                <a:ea typeface="Times New Roman" panose="02020603050405020304" pitchFamily="18" charset="0"/>
              </a:rPr>
              <a:t> derecesini verir. Örneğin bir ucu ankastre diğer ucu makaralı </a:t>
            </a:r>
            <a:r>
              <a:rPr lang="tr-TR" sz="3200" dirty="0" err="1">
                <a:latin typeface="Times New Roman" panose="02020603050405020304" pitchFamily="18" charset="0"/>
                <a:ea typeface="Times New Roman" panose="02020603050405020304" pitchFamily="18" charset="0"/>
              </a:rPr>
              <a:t>mesnete</a:t>
            </a:r>
            <a:r>
              <a:rPr lang="tr-TR" sz="3200" dirty="0">
                <a:latin typeface="Times New Roman" panose="02020603050405020304" pitchFamily="18" charset="0"/>
                <a:ea typeface="Times New Roman" panose="02020603050405020304" pitchFamily="18" charset="0"/>
              </a:rPr>
              <a:t> sahip bir kiriş, 4 – 3 = 1’inci dereceden, iki ucu ankastre mesnede sahip bir kiriş 6 – 3 = 3’üncü dereceden, bir ucu sabit diğer mesnetleri hareketli olan üç açıklıklı bir sürekli kiriş 5 – 3 = 2’inci dereceden </a:t>
            </a:r>
            <a:r>
              <a:rPr lang="tr-TR" sz="3200" dirty="0" err="1">
                <a:latin typeface="Times New Roman" panose="02020603050405020304" pitchFamily="18" charset="0"/>
                <a:ea typeface="Times New Roman" panose="02020603050405020304" pitchFamily="18" charset="0"/>
              </a:rPr>
              <a:t>hiperstatiktir</a:t>
            </a:r>
            <a:r>
              <a:rPr lang="tr-TR" sz="3200" dirty="0">
                <a:latin typeface="Times New Roman" panose="02020603050405020304" pitchFamily="18" charset="0"/>
                <a:ea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rPr>
              <a:t>Hiperstatiklik</a:t>
            </a:r>
            <a:r>
              <a:rPr lang="tr-TR" sz="3200" dirty="0">
                <a:latin typeface="Times New Roman" panose="02020603050405020304" pitchFamily="18" charset="0"/>
                <a:ea typeface="Times New Roman" panose="02020603050405020304" pitchFamily="18" charset="0"/>
              </a:rPr>
              <a:t> derecesi, sistemin çözümü için gerekli ilave denklem sayısını gösterir.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000" dirty="0"/>
          </a:p>
        </p:txBody>
      </p:sp>
    </p:spTree>
    <p:extLst>
      <p:ext uri="{BB962C8B-B14F-4D97-AF65-F5344CB8AC3E}">
        <p14:creationId xmlns:p14="http://schemas.microsoft.com/office/powerpoint/2010/main" val="1389310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1" y="1045696"/>
            <a:ext cx="10515600" cy="5381998"/>
          </a:xfrm>
        </p:spPr>
        <p:txBody>
          <a:bodyPr>
            <a:normAutofit fontScale="925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CROSS </a:t>
            </a:r>
            <a:r>
              <a:rPr lang="tr-TR" b="1" dirty="0" smtClean="0">
                <a:latin typeface="Times New Roman" panose="02020603050405020304" pitchFamily="18" charset="0"/>
                <a:ea typeface="Times New Roman" panose="02020603050405020304" pitchFamily="18" charset="0"/>
              </a:rPr>
              <a:t>YÖNTEMİ</a:t>
            </a:r>
          </a:p>
          <a:p>
            <a:pPr marL="0" indent="0" algn="just">
              <a:spcAft>
                <a:spcPts val="0"/>
              </a:spcAft>
              <a:buNone/>
            </a:pPr>
            <a:r>
              <a:rPr lang="tr-TR" dirty="0" err="1" smtClean="0">
                <a:latin typeface="Times New Roman" panose="02020603050405020304" pitchFamily="18" charset="0"/>
                <a:ea typeface="Times New Roman" panose="02020603050405020304" pitchFamily="18" charset="0"/>
              </a:rPr>
              <a:t>Hiperstatik</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sistemlerin çözümünde kullanılan farklı yöntemler bulunmaktadır. Bunlar arasında Cross yöntemi, Kani yöntemi, Kuvvet (enerji) yöntemi ve açı yöntemi belirtilebilir. Bu yöntemler arasında en çok bilinen ve kolayca uygulanabilen yöntem olması nedeniyle burada </a:t>
            </a:r>
            <a:r>
              <a:rPr lang="tr-TR" b="1" i="1" dirty="0">
                <a:latin typeface="Times New Roman" panose="02020603050405020304" pitchFamily="18" charset="0"/>
                <a:ea typeface="Times New Roman" panose="02020603050405020304" pitchFamily="18" charset="0"/>
              </a:rPr>
              <a:t>Cross yöntemi</a:t>
            </a:r>
            <a:r>
              <a:rPr lang="tr-TR" dirty="0">
                <a:latin typeface="Times New Roman" panose="02020603050405020304" pitchFamily="18" charset="0"/>
                <a:ea typeface="Times New Roman" panose="02020603050405020304" pitchFamily="18" charset="0"/>
              </a:rPr>
              <a:t> üzerinde durulmuştur. Bu yöntem, </a:t>
            </a:r>
            <a:r>
              <a:rPr lang="tr-TR" b="1" i="1" dirty="0">
                <a:latin typeface="Times New Roman" panose="02020603050405020304" pitchFamily="18" charset="0"/>
                <a:ea typeface="Times New Roman" panose="02020603050405020304" pitchFamily="18" charset="0"/>
              </a:rPr>
              <a:t>moment dağıtma yöntemi </a:t>
            </a:r>
            <a:r>
              <a:rPr lang="tr-TR" dirty="0">
                <a:latin typeface="Times New Roman" panose="02020603050405020304" pitchFamily="18" charset="0"/>
                <a:ea typeface="Times New Roman" panose="02020603050405020304" pitchFamily="18" charset="0"/>
              </a:rPr>
              <a:t>olarak da bilinmektedir.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Moment </a:t>
            </a:r>
            <a:r>
              <a:rPr lang="tr-TR" dirty="0">
                <a:latin typeface="Times New Roman" panose="02020603050405020304" pitchFamily="18" charset="0"/>
                <a:ea typeface="Times New Roman" panose="02020603050405020304" pitchFamily="18" charset="0"/>
              </a:rPr>
              <a:t>dağıtma yöntemi, Prof. </a:t>
            </a:r>
            <a:r>
              <a:rPr lang="tr-TR" dirty="0" err="1">
                <a:latin typeface="Times New Roman" panose="02020603050405020304" pitchFamily="18" charset="0"/>
                <a:ea typeface="Times New Roman" panose="02020603050405020304" pitchFamily="18" charset="0"/>
              </a:rPr>
              <a:t>Hardy</a:t>
            </a:r>
            <a:r>
              <a:rPr lang="tr-TR" dirty="0">
                <a:latin typeface="Times New Roman" panose="02020603050405020304" pitchFamily="18" charset="0"/>
                <a:ea typeface="Times New Roman" panose="02020603050405020304" pitchFamily="18" charset="0"/>
              </a:rPr>
              <a:t> Cross tarafından 1924 yılında geliştirilmiş, daha sonra farklı araştırıcılar tarafından çeşitli katkılar yapılmıştır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tabLst>
                <a:tab pos="228600" algn="l"/>
              </a:tabLst>
            </a:pPr>
            <a:r>
              <a:rPr lang="tr-TR" sz="3200" dirty="0">
                <a:latin typeface="Times New Roman" panose="02020603050405020304" pitchFamily="18" charset="0"/>
                <a:ea typeface="Times New Roman" panose="02020603050405020304" pitchFamily="18" charset="0"/>
              </a:rPr>
              <a:t>Cross yönteminin esası, dış yükler nedeniyle bir çubuğun iki ucunda oluşan momentlerin ardışık yaklaşımlarla bulunması ve daha sonra çubuğun herhangi bir kesitinde oluşan eğilme momentinin belirlenmesidir.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22114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1086037"/>
            <a:ext cx="10515600" cy="5449234"/>
          </a:xfrm>
        </p:spPr>
        <p:txBody>
          <a:bodyPr>
            <a:normAutofit lnSpcReduction="10000"/>
          </a:bodyPr>
          <a:lstStyle/>
          <a:p>
            <a:pPr marL="0" indent="0" algn="just">
              <a:spcAft>
                <a:spcPts val="0"/>
              </a:spcAft>
              <a:buNone/>
              <a:tabLst>
                <a:tab pos="228600" algn="l"/>
              </a:tabLst>
            </a:pPr>
            <a:r>
              <a:rPr lang="tr-TR" dirty="0">
                <a:latin typeface="Times New Roman" panose="02020603050405020304" pitchFamily="18" charset="0"/>
                <a:ea typeface="Times New Roman" panose="02020603050405020304" pitchFamily="18" charset="0"/>
              </a:rPr>
              <a:t>Bir yapı sistemi yük etkisi altında iki şekilde hareket etme eğilimindedir:</a:t>
            </a:r>
            <a:endParaRPr lang="tr-TR" sz="3200"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Düğüm noktaları dönme etkisinde kalmakla birlikte hareket etmezler. Böyle sistemlere </a:t>
            </a:r>
            <a:r>
              <a:rPr lang="tr-TR" b="1" i="1" dirty="0">
                <a:latin typeface="Times New Roman" panose="02020603050405020304" pitchFamily="18" charset="0"/>
                <a:ea typeface="Times New Roman" panose="02020603050405020304" pitchFamily="18" charset="0"/>
              </a:rPr>
              <a:t>düğüm noktaları sabit sistemler</a:t>
            </a:r>
            <a:r>
              <a:rPr lang="tr-TR" dirty="0">
                <a:latin typeface="Times New Roman" panose="02020603050405020304" pitchFamily="18" charset="0"/>
                <a:ea typeface="Times New Roman" panose="02020603050405020304" pitchFamily="18" charset="0"/>
              </a:rPr>
              <a:t> adı </a:t>
            </a:r>
            <a:r>
              <a:rPr lang="tr-TR" dirty="0" smtClean="0">
                <a:latin typeface="Times New Roman" panose="02020603050405020304" pitchFamily="18" charset="0"/>
                <a:ea typeface="Times New Roman" panose="02020603050405020304" pitchFamily="18" charset="0"/>
              </a:rPr>
              <a:t>verilir.</a:t>
            </a:r>
          </a:p>
          <a:p>
            <a:pPr algn="just"/>
            <a:r>
              <a:rPr lang="tr-TR" dirty="0">
                <a:latin typeface="Times New Roman" panose="02020603050405020304" pitchFamily="18" charset="0"/>
                <a:ea typeface="Times New Roman" panose="02020603050405020304" pitchFamily="18" charset="0"/>
              </a:rPr>
              <a:t>Düğüm noktaları dönme etkisi yanında yatay ve düşey yönde hareket etme </a:t>
            </a:r>
            <a:r>
              <a:rPr lang="tr-TR" dirty="0" smtClean="0">
                <a:latin typeface="Times New Roman" panose="02020603050405020304" pitchFamily="18" charset="0"/>
                <a:ea typeface="Times New Roman" panose="02020603050405020304" pitchFamily="18" charset="0"/>
              </a:rPr>
              <a:t>eğilimindedirler. </a:t>
            </a:r>
            <a:r>
              <a:rPr lang="tr-TR" dirty="0">
                <a:latin typeface="Times New Roman" panose="02020603050405020304" pitchFamily="18" charset="0"/>
                <a:ea typeface="Times New Roman" panose="02020603050405020304" pitchFamily="18" charset="0"/>
              </a:rPr>
              <a:t>Böyle sistemlere de </a:t>
            </a:r>
            <a:r>
              <a:rPr lang="tr-TR" b="1" i="1" dirty="0">
                <a:latin typeface="Times New Roman" panose="02020603050405020304" pitchFamily="18" charset="0"/>
                <a:ea typeface="Times New Roman" panose="02020603050405020304" pitchFamily="18" charset="0"/>
              </a:rPr>
              <a:t>düğüm noktaları deplasman yapan sistemler </a:t>
            </a:r>
            <a:r>
              <a:rPr lang="tr-TR" dirty="0">
                <a:latin typeface="Times New Roman" panose="02020603050405020304" pitchFamily="18" charset="0"/>
                <a:ea typeface="Times New Roman" panose="02020603050405020304" pitchFamily="18" charset="0"/>
              </a:rPr>
              <a:t>denir.</a:t>
            </a:r>
            <a:r>
              <a:rPr lang="tr-TR" dirty="0" smtClean="0">
                <a:latin typeface="Times New Roman" panose="02020603050405020304" pitchFamily="18" charset="0"/>
                <a:ea typeface="Times New Roman" panose="02020603050405020304" pitchFamily="18" charset="0"/>
              </a:rPr>
              <a:t> </a:t>
            </a:r>
          </a:p>
          <a:p>
            <a:pPr marL="0" indent="0" algn="just">
              <a:buNone/>
            </a:pPr>
            <a:r>
              <a:rPr lang="tr-TR" b="1" dirty="0" smtClean="0">
                <a:latin typeface="Times New Roman" panose="02020603050405020304" pitchFamily="18" charset="0"/>
                <a:ea typeface="Times New Roman" panose="02020603050405020304" pitchFamily="18" charset="0"/>
              </a:rPr>
              <a:t>İşaret Kuralı</a:t>
            </a:r>
          </a:p>
          <a:p>
            <a:pPr marL="0" indent="0" algn="just">
              <a:buNone/>
            </a:pPr>
            <a:r>
              <a:rPr lang="tr-TR" dirty="0" smtClean="0">
                <a:latin typeface="Times New Roman" panose="02020603050405020304" pitchFamily="18" charset="0"/>
                <a:ea typeface="Times New Roman" panose="02020603050405020304" pitchFamily="18" charset="0"/>
              </a:rPr>
              <a:t>İki </a:t>
            </a:r>
            <a:r>
              <a:rPr lang="tr-TR" dirty="0">
                <a:latin typeface="Times New Roman" panose="02020603050405020304" pitchFamily="18" charset="0"/>
                <a:ea typeface="Times New Roman" panose="02020603050405020304" pitchFamily="18" charset="0"/>
              </a:rPr>
              <a:t>ucu ya da bir ucu ankastre olan kirişlerde mesnetlerde oluşan momentler çubuktan düğüm noktasına gelen momenttir. Cross yönteminde ise, düğüm noktasından çubuğa aktarılan momentler dikkate alınır. Bu nedenle mukavemette alınan momentlerle Cross yönteminde bulunan momentler mutlak değer olarak birbirlerine eşit, ancak işaretleri terstir.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890554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857436"/>
            <a:ext cx="10515600" cy="5462681"/>
          </a:xfrm>
        </p:spPr>
        <p:txBody>
          <a:bodyPr/>
          <a:lstStyle/>
          <a:p>
            <a:pPr marL="0" indent="0" algn="just">
              <a:spcAft>
                <a:spcPts val="0"/>
              </a:spcAft>
              <a:buNone/>
            </a:pPr>
            <a:r>
              <a:rPr lang="tr-TR" b="1" dirty="0">
                <a:latin typeface="Times New Roman" panose="02020603050405020304" pitchFamily="18" charset="0"/>
                <a:cs typeface="Times New Roman" panose="02020603050405020304" pitchFamily="18" charset="0"/>
              </a:rPr>
              <a:t>Yöntemin Uygulanma Aşamaları ve Kullanılan </a:t>
            </a:r>
            <a:r>
              <a:rPr lang="tr-TR" b="1" dirty="0" smtClean="0">
                <a:latin typeface="Times New Roman" panose="02020603050405020304" pitchFamily="18" charset="0"/>
                <a:cs typeface="Times New Roman" panose="02020603050405020304" pitchFamily="18" charset="0"/>
              </a:rPr>
              <a:t>Eşitlikler</a:t>
            </a:r>
          </a:p>
          <a:p>
            <a:pPr algn="just">
              <a:spcAft>
                <a:spcPts val="0"/>
              </a:spcAft>
            </a:pPr>
            <a:r>
              <a:rPr lang="tr-TR" dirty="0">
                <a:latin typeface="Times New Roman" panose="02020603050405020304" pitchFamily="18" charset="0"/>
                <a:cs typeface="Times New Roman" panose="02020603050405020304" pitchFamily="18" charset="0"/>
              </a:rPr>
              <a:t>Ö</a:t>
            </a:r>
            <a:r>
              <a:rPr lang="tr-TR" dirty="0" smtClean="0">
                <a:latin typeface="Times New Roman" panose="02020603050405020304" pitchFamily="18" charset="0"/>
                <a:cs typeface="Times New Roman" panose="02020603050405020304" pitchFamily="18" charset="0"/>
              </a:rPr>
              <a:t>ncelikle </a:t>
            </a:r>
            <a:r>
              <a:rPr lang="tr-TR" dirty="0">
                <a:latin typeface="Times New Roman" panose="02020603050405020304" pitchFamily="18" charset="0"/>
                <a:cs typeface="Times New Roman" panose="02020603050405020304" pitchFamily="18" charset="0"/>
              </a:rPr>
              <a:t>kirişi oluşturan çubukların ayrı ayrı </a:t>
            </a:r>
            <a:r>
              <a:rPr lang="tr-TR" dirty="0" err="1">
                <a:latin typeface="Times New Roman" panose="02020603050405020304" pitchFamily="18" charset="0"/>
                <a:cs typeface="Times New Roman" panose="02020603050405020304" pitchFamily="18" charset="0"/>
              </a:rPr>
              <a:t>redörleri</a:t>
            </a:r>
            <a:r>
              <a:rPr lang="tr-TR" dirty="0">
                <a:latin typeface="Times New Roman" panose="02020603050405020304" pitchFamily="18" charset="0"/>
                <a:cs typeface="Times New Roman" panose="02020603050405020304" pitchFamily="18" charset="0"/>
              </a:rPr>
              <a:t> hesaplanır. Bir çubuğun </a:t>
            </a:r>
            <a:r>
              <a:rPr lang="tr-TR" dirty="0" err="1">
                <a:latin typeface="Times New Roman" panose="02020603050405020304" pitchFamily="18" charset="0"/>
                <a:cs typeface="Times New Roman" panose="02020603050405020304" pitchFamily="18" charset="0"/>
              </a:rPr>
              <a:t>redörü</a:t>
            </a:r>
            <a:r>
              <a:rPr lang="tr-TR" dirty="0">
                <a:latin typeface="Times New Roman" panose="02020603050405020304" pitchFamily="18" charset="0"/>
                <a:cs typeface="Times New Roman" panose="02020603050405020304" pitchFamily="18" charset="0"/>
              </a:rPr>
              <a:t>, mesnet koşullarına göre farklılık gösterir. İki ucu ankastre olan bir çubuğun </a:t>
            </a:r>
            <a:r>
              <a:rPr lang="tr-TR" dirty="0" err="1">
                <a:latin typeface="Times New Roman" panose="02020603050405020304" pitchFamily="18" charset="0"/>
                <a:cs typeface="Times New Roman" panose="02020603050405020304" pitchFamily="18" charset="0"/>
              </a:rPr>
              <a:t>redörü</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bir ucu ankastre diğer ucu mafsallı olan bir çubuğun </a:t>
            </a:r>
            <a:r>
              <a:rPr lang="tr-TR" dirty="0" smtClean="0">
                <a:latin typeface="Times New Roman" panose="02020603050405020304" pitchFamily="18" charset="0"/>
                <a:cs typeface="Times New Roman" panose="02020603050405020304" pitchFamily="18" charset="0"/>
              </a:rPr>
              <a:t>ise            </a:t>
            </a:r>
            <a:r>
              <a:rPr lang="tr-TR" dirty="0">
                <a:latin typeface="Times New Roman" panose="02020603050405020304" pitchFamily="18" charset="0"/>
                <a:cs typeface="Times New Roman" panose="02020603050405020304" pitchFamily="18" charset="0"/>
              </a:rPr>
              <a:t>eşitliği ile hesaplanır. Burada I değeri çubuk kesitinin atalet momentini, L ise kiriş açıklığını veya çubuk uzunluğunu gösterir. Sürekli kirişlerde ara mesnetler mafsallı bile olsa ankastre olarak kabul edilirler</a:t>
            </a:r>
            <a:r>
              <a:rPr lang="tr-TR" dirty="0" smtClean="0">
                <a:latin typeface="Times New Roman" panose="02020603050405020304" pitchFamily="18" charset="0"/>
                <a:cs typeface="Times New Roman" panose="02020603050405020304" pitchFamily="18" charset="0"/>
              </a:rPr>
              <a:t>.</a:t>
            </a:r>
          </a:p>
          <a:p>
            <a:pPr algn="just">
              <a:spcAft>
                <a:spcPts val="0"/>
              </a:spcAft>
            </a:pPr>
            <a:r>
              <a:rPr lang="tr-TR" dirty="0">
                <a:latin typeface="Times New Roman" panose="02020603050405020304" pitchFamily="18" charset="0"/>
                <a:ea typeface="Times New Roman" panose="02020603050405020304" pitchFamily="18" charset="0"/>
              </a:rPr>
              <a:t>Düğüm noktaları ya da sürekli kirişlerde ara mesnetler için </a:t>
            </a:r>
            <a:r>
              <a:rPr lang="tr-TR" b="1" i="1" dirty="0">
                <a:latin typeface="Times New Roman" panose="02020603050405020304" pitchFamily="18" charset="0"/>
                <a:ea typeface="Times New Roman" panose="02020603050405020304" pitchFamily="18" charset="0"/>
              </a:rPr>
              <a:t>dağıtma katsayıları</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hesaplanır. Dağıtma katsayıları, bir düğüme etki eden toplam momentin, bu düğüme bağlanan çubuklar tarafından hangi oranlarda karşılanabileceğini gösterirler.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dirty="0">
              <a:latin typeface="Times New Roman" panose="02020603050405020304" pitchFamily="18" charset="0"/>
              <a:cs typeface="Times New Roman" panose="02020603050405020304" pitchFamily="18" charset="0"/>
            </a:endParaRPr>
          </a:p>
          <a:p>
            <a:pPr marL="0" indent="0" algn="just">
              <a:spcAft>
                <a:spcPts val="0"/>
              </a:spcAft>
              <a:buNone/>
            </a:pPr>
            <a:endParaRPr lang="tr-TR" dirty="0"/>
          </a:p>
        </p:txBody>
      </p:sp>
      <p:pic>
        <p:nvPicPr>
          <p:cNvPr id="8" name="Resim 7"/>
          <p:cNvPicPr>
            <a:picLocks noChangeAspect="1"/>
          </p:cNvPicPr>
          <p:nvPr/>
        </p:nvPicPr>
        <p:blipFill>
          <a:blip r:embed="rId2"/>
          <a:stretch>
            <a:fillRect/>
          </a:stretch>
        </p:blipFill>
        <p:spPr>
          <a:xfrm>
            <a:off x="5548945" y="2247053"/>
            <a:ext cx="466667" cy="285714"/>
          </a:xfrm>
          <a:prstGeom prst="rect">
            <a:avLst/>
          </a:prstGeom>
        </p:spPr>
      </p:pic>
      <p:pic>
        <p:nvPicPr>
          <p:cNvPr id="9" name="Resim 8"/>
          <p:cNvPicPr>
            <a:picLocks noChangeAspect="1"/>
          </p:cNvPicPr>
          <p:nvPr/>
        </p:nvPicPr>
        <p:blipFill>
          <a:blip r:embed="rId3"/>
          <a:stretch>
            <a:fillRect/>
          </a:stretch>
        </p:blipFill>
        <p:spPr>
          <a:xfrm>
            <a:off x="3939069" y="2662689"/>
            <a:ext cx="780952" cy="285714"/>
          </a:xfrm>
          <a:prstGeom prst="rect">
            <a:avLst/>
          </a:prstGeom>
        </p:spPr>
      </p:pic>
    </p:spTree>
    <p:extLst>
      <p:ext uri="{BB962C8B-B14F-4D97-AF65-F5344CB8AC3E}">
        <p14:creationId xmlns:p14="http://schemas.microsoft.com/office/powerpoint/2010/main" val="380996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42364" y="440577"/>
            <a:ext cx="10515600" cy="5664387"/>
          </a:xfrm>
        </p:spPr>
        <p:txBody>
          <a:bodyPr>
            <a:normAutofit fontScale="70000" lnSpcReduction="20000"/>
          </a:bodyPr>
          <a:lstStyle/>
          <a:p>
            <a:pPr marL="0" indent="0" algn="just">
              <a:spcAft>
                <a:spcPts val="0"/>
              </a:spcAft>
              <a:buNone/>
            </a:pPr>
            <a:r>
              <a:rPr lang="tr-TR" dirty="0" smtClean="0">
                <a:latin typeface="Times New Roman" panose="02020603050405020304" pitchFamily="18" charset="0"/>
                <a:ea typeface="Times New Roman" panose="02020603050405020304" pitchFamily="18" charset="0"/>
              </a:rPr>
              <a:t>Dağıtma </a:t>
            </a:r>
            <a:r>
              <a:rPr lang="tr-TR" dirty="0">
                <a:latin typeface="Times New Roman" panose="02020603050405020304" pitchFamily="18" charset="0"/>
                <a:ea typeface="Times New Roman" panose="02020603050405020304" pitchFamily="18" charset="0"/>
              </a:rPr>
              <a:t>katsayısı; dikkate alınan çubuğun </a:t>
            </a:r>
            <a:r>
              <a:rPr lang="tr-TR" dirty="0" err="1">
                <a:latin typeface="Times New Roman" panose="02020603050405020304" pitchFamily="18" charset="0"/>
                <a:ea typeface="Times New Roman" panose="02020603050405020304" pitchFamily="18" charset="0"/>
              </a:rPr>
              <a:t>redörünün</a:t>
            </a:r>
            <a:r>
              <a:rPr lang="tr-TR" dirty="0">
                <a:latin typeface="Times New Roman" panose="02020603050405020304" pitchFamily="18" charset="0"/>
                <a:ea typeface="Times New Roman" panose="02020603050405020304" pitchFamily="18" charset="0"/>
              </a:rPr>
              <a:t>, o çubuğun bağlı olduğu düğümdeki tüm çubukların </a:t>
            </a:r>
            <a:r>
              <a:rPr lang="tr-TR" dirty="0" err="1">
                <a:latin typeface="Times New Roman" panose="02020603050405020304" pitchFamily="18" charset="0"/>
                <a:ea typeface="Times New Roman" panose="02020603050405020304" pitchFamily="18" charset="0"/>
              </a:rPr>
              <a:t>redörlerinin</a:t>
            </a:r>
            <a:r>
              <a:rPr lang="tr-TR" dirty="0">
                <a:latin typeface="Times New Roman" panose="02020603050405020304" pitchFamily="18" charset="0"/>
                <a:ea typeface="Times New Roman" panose="02020603050405020304" pitchFamily="18" charset="0"/>
              </a:rPr>
              <a:t> toplamına oranı olarak tanımlanır. Bu tanım eşitlik halinde ifade edilirse dağıtma katsayısı (C</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dirty="0">
              <a:latin typeface="Times New Roman" panose="02020603050405020304" pitchFamily="18" charset="0"/>
            </a:endParaRPr>
          </a:p>
          <a:p>
            <a:pPr marL="0" indent="0" algn="just">
              <a:spcAft>
                <a:spcPts val="0"/>
              </a:spcAft>
              <a:buNone/>
            </a:pP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şeklinde </a:t>
            </a:r>
            <a:r>
              <a:rPr lang="tr-TR" dirty="0">
                <a:latin typeface="Times New Roman" panose="02020603050405020304" pitchFamily="18" charset="0"/>
                <a:ea typeface="Times New Roman" panose="02020603050405020304" pitchFamily="18" charset="0"/>
              </a:rPr>
              <a:t>gösterilebilir</a:t>
            </a:r>
            <a:r>
              <a:rPr lang="tr-TR" dirty="0" smtClean="0">
                <a:latin typeface="Times New Roman" panose="02020603050405020304" pitchFamily="18" charset="0"/>
                <a:ea typeface="Times New Roman" panose="02020603050405020304" pitchFamily="18" charset="0"/>
              </a:rPr>
              <a:t>.</a:t>
            </a:r>
          </a:p>
          <a:p>
            <a:pPr algn="just">
              <a:spcAft>
                <a:spcPts val="0"/>
              </a:spcAft>
            </a:pPr>
            <a:r>
              <a:rPr lang="tr-TR" sz="3200" dirty="0">
                <a:latin typeface="Times New Roman" panose="02020603050405020304" pitchFamily="18" charset="0"/>
                <a:ea typeface="Times New Roman" panose="02020603050405020304" pitchFamily="18" charset="0"/>
              </a:rPr>
              <a:t>Sistemdeki çubukların </a:t>
            </a:r>
            <a:r>
              <a:rPr lang="tr-TR" sz="3200" dirty="0" err="1">
                <a:latin typeface="Times New Roman" panose="02020603050405020304" pitchFamily="18" charset="0"/>
                <a:ea typeface="Times New Roman" panose="02020603050405020304" pitchFamily="18" charset="0"/>
              </a:rPr>
              <a:t>ankastrelik</a:t>
            </a:r>
            <a:r>
              <a:rPr lang="tr-TR" sz="3200" dirty="0">
                <a:latin typeface="Times New Roman" panose="02020603050405020304" pitchFamily="18" charset="0"/>
                <a:ea typeface="Times New Roman" panose="02020603050405020304" pitchFamily="18" charset="0"/>
              </a:rPr>
              <a:t> momentleri hesaplanır. Mesnetlerde oluşan </a:t>
            </a:r>
            <a:r>
              <a:rPr lang="tr-TR" sz="3200" dirty="0" err="1">
                <a:latin typeface="Times New Roman" panose="02020603050405020304" pitchFamily="18" charset="0"/>
                <a:ea typeface="Times New Roman" panose="02020603050405020304" pitchFamily="18" charset="0"/>
              </a:rPr>
              <a:t>ankastrelik</a:t>
            </a:r>
            <a:r>
              <a:rPr lang="tr-TR" sz="3200" dirty="0">
                <a:latin typeface="Times New Roman" panose="02020603050405020304" pitchFamily="18" charset="0"/>
                <a:ea typeface="Times New Roman" panose="02020603050405020304" pitchFamily="18" charset="0"/>
              </a:rPr>
              <a:t> momentleri, mesnet tipine ve yükleme durumuna bağlı olarak değişir</a:t>
            </a:r>
            <a:r>
              <a:rPr lang="tr-TR" sz="3200" dirty="0" smtClean="0">
                <a:latin typeface="Times New Roman" panose="02020603050405020304" pitchFamily="18" charset="0"/>
                <a:ea typeface="Times New Roman" panose="02020603050405020304" pitchFamily="18" charset="0"/>
              </a:rPr>
              <a:t>.</a:t>
            </a:r>
          </a:p>
          <a:p>
            <a:pPr lvl="0" algn="just">
              <a:spcAft>
                <a:spcPts val="0"/>
              </a:spcAft>
              <a:tabLst>
                <a:tab pos="457200" algn="l"/>
              </a:tabLst>
            </a:pPr>
            <a:r>
              <a:rPr lang="tr-TR" sz="3200" dirty="0">
                <a:latin typeface="Times New Roman" panose="02020603050405020304" pitchFamily="18" charset="0"/>
                <a:ea typeface="Times New Roman" panose="02020603050405020304" pitchFamily="18" charset="0"/>
              </a:rPr>
              <a:t>Cross tablosu hazırlanır. Bu tablonun ilk satırına mesnet (düğüm) noktaları, ikinci satırına her mesnet noktasına bağlanan çubuklar, üçüncü sıraya her çubuğa ait dağıtma katsayıları, dördüncü satıra da her çubuk için hesaplanan ankastre momentler yazılır.</a:t>
            </a:r>
            <a:endParaRPr lang="tr-TR" sz="3600" dirty="0">
              <a:latin typeface="Times New Roman" panose="02020603050405020304" pitchFamily="18" charset="0"/>
              <a:ea typeface="Times New Roman" panose="02020603050405020304" pitchFamily="18" charset="0"/>
            </a:endParaRPr>
          </a:p>
          <a:p>
            <a:pPr algn="just">
              <a:spcAft>
                <a:spcPts val="0"/>
              </a:spcAft>
            </a:pPr>
            <a:r>
              <a:rPr lang="tr-TR" sz="3200" dirty="0" smtClean="0">
                <a:latin typeface="Times New Roman" panose="02020603050405020304" pitchFamily="18" charset="0"/>
                <a:ea typeface="Times New Roman" panose="02020603050405020304" pitchFamily="18" charset="0"/>
              </a:rPr>
              <a:t>Daha </a:t>
            </a:r>
            <a:r>
              <a:rPr lang="tr-TR" sz="3200" dirty="0">
                <a:latin typeface="Times New Roman" panose="02020603050405020304" pitchFamily="18" charset="0"/>
                <a:ea typeface="Times New Roman" panose="02020603050405020304" pitchFamily="18" charset="0"/>
              </a:rPr>
              <a:t>sonra ara mesnetler sırasıyla serbest bırakılır. Serbest bırakılan mesnette oluşan toplam moment (mesnette birleşen çubuklara ait momentlerin cebirsel toplamı) dağıtma katsayıları ile çarpılarak ters işaretli olarak ilgili çubuklara yazılır. Böylece dikkate alınan mesnet dengeye getirilmiş olur. Bu mesnede bağlanan çubukların diğer uçlarında bulunan mesnetlerin de ankastre mesnet olmaları durumunda hesaplanan momentlerin yarısı bu mesnetlere aktarılır</a:t>
            </a:r>
            <a:r>
              <a:rPr lang="tr-TR" sz="3200" dirty="0" smtClean="0">
                <a:latin typeface="Times New Roman" panose="02020603050405020304" pitchFamily="18" charset="0"/>
                <a:ea typeface="Times New Roman" panose="02020603050405020304" pitchFamily="18" charset="0"/>
              </a:rPr>
              <a:t>.</a:t>
            </a:r>
            <a:r>
              <a:rPr lang="tr-TR" sz="3200" dirty="0">
                <a:latin typeface="Times New Roman" panose="02020603050405020304" pitchFamily="18" charset="0"/>
                <a:ea typeface="Times New Roman" panose="02020603050405020304" pitchFamily="18" charset="0"/>
              </a:rPr>
              <a:t> Bu işlem tüm ara mesnetler için tekrarlanarak moment aktarımı yapılır. Birinci tur sonunda tekrar ilk mesnetten başlanarak yukarıdaki işlemler tekrarlanır. Böylece her tur sonunda aktarılan momentler giderek azalır ve yeteri kadar sıfıra yaklaşıldığında bu işleme son verilir. </a:t>
            </a:r>
            <a:endParaRPr lang="tr-TR" sz="3600" dirty="0">
              <a:latin typeface="Times New Roman" panose="02020603050405020304" pitchFamily="18" charset="0"/>
              <a:ea typeface="Times New Roman" panose="02020603050405020304" pitchFamily="18" charset="0"/>
            </a:endParaRPr>
          </a:p>
          <a:p>
            <a:pPr marL="0" indent="0" algn="jus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752486" y="1059901"/>
            <a:ext cx="1159939" cy="898018"/>
          </a:xfrm>
          <a:prstGeom prst="rect">
            <a:avLst/>
          </a:prstGeom>
        </p:spPr>
      </p:pic>
    </p:spTree>
    <p:extLst>
      <p:ext uri="{BB962C8B-B14F-4D97-AF65-F5344CB8AC3E}">
        <p14:creationId xmlns:p14="http://schemas.microsoft.com/office/powerpoint/2010/main" val="3893996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3388" y="548153"/>
            <a:ext cx="10515600" cy="5839199"/>
          </a:xfrm>
        </p:spPr>
        <p:txBody>
          <a:bodyPr>
            <a:normAutofit fontScale="85000" lnSpcReduction="20000"/>
          </a:bodyPr>
          <a:lstStyle/>
          <a:p>
            <a:pPr algn="just">
              <a:spcAft>
                <a:spcPts val="0"/>
              </a:spcAft>
            </a:pPr>
            <a:r>
              <a:rPr lang="tr-TR" dirty="0">
                <a:latin typeface="Times New Roman" panose="02020603050405020304" pitchFamily="18" charset="0"/>
                <a:ea typeface="Times New Roman" panose="02020603050405020304" pitchFamily="18" charset="0"/>
              </a:rPr>
              <a:t>Bundan sonra her kolonda yazılı momentlerin cebirsel toplamı alınarak, o mesnet noktasından söz konusu çubuğa aktarılan gerçek momentler elde edilir. Bu momentler </a:t>
            </a:r>
            <a:r>
              <a:rPr lang="tr-TR" b="1" i="1" dirty="0">
                <a:latin typeface="Times New Roman" panose="02020603050405020304" pitchFamily="18" charset="0"/>
                <a:ea typeface="Times New Roman" panose="02020603050405020304" pitchFamily="18" charset="0"/>
              </a:rPr>
              <a:t>Cross momentleri</a:t>
            </a:r>
            <a:r>
              <a:rPr lang="tr-TR" dirty="0">
                <a:latin typeface="Times New Roman" panose="02020603050405020304" pitchFamily="18" charset="0"/>
                <a:ea typeface="Times New Roman" panose="02020603050405020304" pitchFamily="18" charset="0"/>
              </a:rPr>
              <a:t> olarak adlandırılır.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Her çubuğun iki ucunda oluşan gerçek momentler belirlendiğinden çubuklardaki kesit tesirleri hesaplanabilir. Kirişin herhangi bir noktasındaki momentin hesaplanmasında;</a:t>
            </a: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smtClean="0">
              <a:effectLst/>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eşitliği kullanılır. Kesme kuvvetleri ise moment eşitliğinin türevi olup</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eşitliği </a:t>
            </a:r>
            <a:r>
              <a:rPr lang="tr-TR" sz="3200" dirty="0">
                <a:latin typeface="Times New Roman" panose="02020603050405020304" pitchFamily="18" charset="0"/>
                <a:ea typeface="Times New Roman" panose="02020603050405020304" pitchFamily="18" charset="0"/>
              </a:rPr>
              <a:t>ile belirlenir. Eşitliklerde; </a:t>
            </a:r>
            <a:r>
              <a:rPr lang="tr-TR" sz="3200" dirty="0" err="1">
                <a:latin typeface="Times New Roman" panose="02020603050405020304" pitchFamily="18" charset="0"/>
                <a:ea typeface="Times New Roman" panose="02020603050405020304" pitchFamily="18" charset="0"/>
              </a:rPr>
              <a:t>M</a:t>
            </a:r>
            <a:r>
              <a:rPr lang="tr-TR" sz="3200" baseline="-25000" dirty="0" err="1">
                <a:latin typeface="Times New Roman" panose="02020603050405020304" pitchFamily="18" charset="0"/>
                <a:ea typeface="Times New Roman" panose="02020603050405020304" pitchFamily="18" charset="0"/>
              </a:rPr>
              <a:t>x</a:t>
            </a:r>
            <a:r>
              <a:rPr lang="tr-TR" sz="3200" dirty="0">
                <a:latin typeface="Times New Roman" panose="02020603050405020304" pitchFamily="18" charset="0"/>
                <a:ea typeface="Times New Roman" panose="02020603050405020304" pitchFamily="18" charset="0"/>
              </a:rPr>
              <a:t> = Kiriş kesitinin herhangi bir noktasındaki eğilme momentini, T = Kiriş kesitinin herhangi bir noktasındaki kesme kuvvetini, </a:t>
            </a:r>
            <a:r>
              <a:rPr lang="tr-TR" sz="3200" dirty="0" err="1">
                <a:latin typeface="Times New Roman" panose="02020603050405020304" pitchFamily="18" charset="0"/>
                <a:ea typeface="Times New Roman" panose="02020603050405020304" pitchFamily="18" charset="0"/>
              </a:rPr>
              <a:t>M</a:t>
            </a:r>
            <a:r>
              <a:rPr lang="tr-TR" sz="3200" baseline="-25000" dirty="0" err="1">
                <a:latin typeface="Times New Roman" panose="02020603050405020304" pitchFamily="18" charset="0"/>
                <a:ea typeface="Times New Roman" panose="02020603050405020304" pitchFamily="18" charset="0"/>
              </a:rPr>
              <a:t>ox</a:t>
            </a:r>
            <a:r>
              <a:rPr lang="tr-TR" sz="3200" dirty="0">
                <a:latin typeface="Times New Roman" panose="02020603050405020304" pitchFamily="18" charset="0"/>
                <a:ea typeface="Times New Roman" panose="02020603050405020304" pitchFamily="18" charset="0"/>
              </a:rPr>
              <a:t> = Kirişin serbestçe oturması durumunda herhangi bir kesitteki eğilme momentini,  </a:t>
            </a:r>
            <a:r>
              <a:rPr lang="tr-TR" sz="3200" dirty="0" err="1">
                <a:latin typeface="Times New Roman" panose="02020603050405020304" pitchFamily="18" charset="0"/>
                <a:ea typeface="Times New Roman" panose="02020603050405020304" pitchFamily="18" charset="0"/>
              </a:rPr>
              <a:t>T</a:t>
            </a:r>
            <a:r>
              <a:rPr lang="tr-TR" sz="3200" baseline="-25000" dirty="0" err="1">
                <a:latin typeface="Times New Roman" panose="02020603050405020304" pitchFamily="18" charset="0"/>
                <a:ea typeface="Times New Roman" panose="02020603050405020304" pitchFamily="18" charset="0"/>
              </a:rPr>
              <a:t>ox</a:t>
            </a:r>
            <a:r>
              <a:rPr lang="tr-TR" sz="3200" dirty="0">
                <a:latin typeface="Times New Roman" panose="02020603050405020304" pitchFamily="18" charset="0"/>
                <a:ea typeface="Times New Roman" panose="02020603050405020304" pitchFamily="18" charset="0"/>
              </a:rPr>
              <a:t>  =  Kirişin serbestçe oturması durumunda herhangi bir kesitteki kesme kuvvetini, M</a:t>
            </a:r>
            <a:r>
              <a:rPr lang="tr-TR" sz="3200" baseline="-25000" dirty="0">
                <a:latin typeface="Times New Roman" panose="02020603050405020304" pitchFamily="18" charset="0"/>
                <a:ea typeface="Times New Roman" panose="02020603050405020304" pitchFamily="18" charset="0"/>
              </a:rPr>
              <a:t>AB </a:t>
            </a:r>
            <a:r>
              <a:rPr lang="tr-TR" sz="3200" dirty="0">
                <a:latin typeface="Times New Roman" panose="02020603050405020304" pitchFamily="18" charset="0"/>
                <a:ea typeface="Times New Roman" panose="02020603050405020304" pitchFamily="18" charset="0"/>
              </a:rPr>
              <a:t>ve M</a:t>
            </a:r>
            <a:r>
              <a:rPr lang="tr-TR" sz="3200" baseline="-25000" dirty="0">
                <a:latin typeface="Times New Roman" panose="02020603050405020304" pitchFamily="18" charset="0"/>
                <a:ea typeface="Times New Roman" panose="02020603050405020304" pitchFamily="18" charset="0"/>
              </a:rPr>
              <a:t>BA </a:t>
            </a:r>
            <a:r>
              <a:rPr lang="tr-TR" sz="3200" dirty="0">
                <a:latin typeface="Times New Roman" panose="02020603050405020304" pitchFamily="18" charset="0"/>
                <a:ea typeface="Times New Roman" panose="02020603050405020304" pitchFamily="18" charset="0"/>
              </a:rPr>
              <a:t>= Kirişin uç noktalarında hesaplanan gerçek (Cross) momentlerini ve L = Kiriş açıklığını göstermektedir.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4753099" y="2087931"/>
            <a:ext cx="2323109" cy="738396"/>
          </a:xfrm>
          <a:prstGeom prst="rect">
            <a:avLst/>
          </a:prstGeom>
        </p:spPr>
      </p:pic>
      <p:pic>
        <p:nvPicPr>
          <p:cNvPr id="6" name="Resim 5"/>
          <p:cNvPicPr>
            <a:picLocks noChangeAspect="1"/>
          </p:cNvPicPr>
          <p:nvPr/>
        </p:nvPicPr>
        <p:blipFill>
          <a:blip r:embed="rId3"/>
          <a:stretch>
            <a:fillRect/>
          </a:stretch>
        </p:blipFill>
        <p:spPr>
          <a:xfrm>
            <a:off x="5021035" y="3362822"/>
            <a:ext cx="2026226" cy="689633"/>
          </a:xfrm>
          <a:prstGeom prst="rect">
            <a:avLst/>
          </a:prstGeom>
        </p:spPr>
      </p:pic>
    </p:spTree>
    <p:extLst>
      <p:ext uri="{BB962C8B-B14F-4D97-AF65-F5344CB8AC3E}">
        <p14:creationId xmlns:p14="http://schemas.microsoft.com/office/powerpoint/2010/main" val="333994053"/>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908</Words>
  <Application>Microsoft Office PowerPoint</Application>
  <PresentationFormat>Geniş ekran</PresentationFormat>
  <Paragraphs>66</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2020-01-09T13:39:10Z</dcterms:created>
  <dcterms:modified xsi:type="dcterms:W3CDTF">2023-01-03T14:24:36Z</dcterms:modified>
</cp:coreProperties>
</file>