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0" r:id="rId6"/>
    <p:sldId id="263" r:id="rId7"/>
    <p:sldId id="262" r:id="rId8"/>
    <p:sldId id="259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7" autoAdjust="0"/>
    <p:restoredTop sz="94660"/>
  </p:normalViewPr>
  <p:slideViewPr>
    <p:cSldViewPr snapToGrid="0">
      <p:cViewPr varScale="1">
        <p:scale>
          <a:sx n="83" d="100"/>
          <a:sy n="83" d="100"/>
        </p:scale>
        <p:origin x="96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448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266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2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39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2919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564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503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094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092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638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58D2B-7FDA-4E7C-AA55-E247D4E9C95E}" type="datetimeFigureOut">
              <a:rPr lang="tr-TR" smtClean="0"/>
              <a:t>24.2.2019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345D9-E63C-4FE0-AC0F-361725C371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152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4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dirty="0" err="1" smtClean="0"/>
              <a:t>Stereotaktik</a:t>
            </a:r>
            <a:r>
              <a:rPr lang="tr-TR" altLang="tr-TR" dirty="0" smtClean="0"/>
              <a:t> Radyoterapi</a:t>
            </a:r>
          </a:p>
        </p:txBody>
      </p:sp>
    </p:spTree>
    <p:extLst>
      <p:ext uri="{BB962C8B-B14F-4D97-AF65-F5344CB8AC3E}">
        <p14:creationId xmlns:p14="http://schemas.microsoft.com/office/powerpoint/2010/main" val="3472391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/>
              <a:t>Stereotaktik</a:t>
            </a:r>
            <a:r>
              <a:rPr lang="tr-TR" altLang="tr-TR" dirty="0" smtClean="0"/>
              <a:t> Radyoterapi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838200" y="1764145"/>
            <a:ext cx="10515600" cy="4412818"/>
          </a:xfrm>
        </p:spPr>
        <p:txBody>
          <a:bodyPr>
            <a:normAutofit/>
          </a:bodyPr>
          <a:lstStyle/>
          <a:p>
            <a:r>
              <a:rPr lang="tr-TR" b="1" dirty="0" smtClean="0"/>
              <a:t>STEREOTAKTİK RADYOCERRAHİ (SRS): </a:t>
            </a:r>
          </a:p>
          <a:p>
            <a:pPr lvl="1"/>
            <a:r>
              <a:rPr lang="tr-TR" b="1" dirty="0" smtClean="0"/>
              <a:t>Tek yüksek doz, cerrahiyle benzer etki oluşturan radyoterapi. 1960’da Dr. </a:t>
            </a:r>
            <a:r>
              <a:rPr lang="tr-TR" b="1" dirty="0" err="1" smtClean="0"/>
              <a:t>Leksel</a:t>
            </a:r>
            <a:r>
              <a:rPr lang="tr-TR" b="1" dirty="0" smtClean="0"/>
              <a:t> tanımlamış</a:t>
            </a:r>
            <a:endParaRPr lang="tr-TR" dirty="0" smtClean="0"/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smtClean="0"/>
              <a:t> </a:t>
            </a:r>
            <a:r>
              <a:rPr lang="tr-TR" b="1" dirty="0" smtClean="0"/>
              <a:t>STEREOTAKTİK RADYOTERAPİ: </a:t>
            </a:r>
            <a:endParaRPr lang="tr-TR" b="1" dirty="0" smtClean="0"/>
          </a:p>
          <a:p>
            <a:pPr lvl="1">
              <a:defRPr/>
            </a:pPr>
            <a:r>
              <a:rPr lang="tr-TR" b="1" dirty="0" err="1" smtClean="0"/>
              <a:t>Fraksiyone</a:t>
            </a:r>
            <a:r>
              <a:rPr lang="tr-TR" b="1" dirty="0" smtClean="0"/>
              <a:t> </a:t>
            </a:r>
            <a:r>
              <a:rPr lang="tr-TR" b="1" dirty="0" err="1" smtClean="0"/>
              <a:t>stereotaktik</a:t>
            </a:r>
            <a:r>
              <a:rPr lang="tr-TR" b="1" dirty="0" smtClean="0"/>
              <a:t> </a:t>
            </a:r>
            <a:r>
              <a:rPr lang="tr-TR" b="1" dirty="0" err="1" smtClean="0"/>
              <a:t>radyocerrahi</a:t>
            </a:r>
            <a:r>
              <a:rPr lang="tr-TR" b="1" dirty="0" smtClean="0"/>
              <a:t>, birkaç fraksiyonda yüksek doz uygulaması 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smtClean="0"/>
              <a:t> </a:t>
            </a:r>
            <a:r>
              <a:rPr lang="tr-TR" b="1" dirty="0" smtClean="0"/>
              <a:t>STEREOTAKTİK VÜCUT RADYOTERAPİSİ (SBRT): </a:t>
            </a:r>
            <a:endParaRPr lang="tr-TR" b="1" dirty="0" smtClean="0"/>
          </a:p>
          <a:p>
            <a:pPr lvl="1">
              <a:defRPr/>
            </a:pPr>
            <a:r>
              <a:rPr lang="tr-TR" b="1" dirty="0" smtClean="0"/>
              <a:t>Beyin </a:t>
            </a:r>
            <a:r>
              <a:rPr lang="tr-TR" b="1" dirty="0" smtClean="0"/>
              <a:t>dışı </a:t>
            </a:r>
            <a:r>
              <a:rPr lang="tr-TR" b="1" dirty="0" err="1" smtClean="0"/>
              <a:t>bölgere</a:t>
            </a:r>
            <a:r>
              <a:rPr lang="tr-TR" b="1" dirty="0" smtClean="0"/>
              <a:t> </a:t>
            </a:r>
            <a:r>
              <a:rPr lang="tr-TR" b="1" dirty="0" err="1" smtClean="0"/>
              <a:t>uygunanan</a:t>
            </a:r>
            <a:r>
              <a:rPr lang="tr-TR" b="1" dirty="0" smtClean="0"/>
              <a:t> </a:t>
            </a:r>
            <a:r>
              <a:rPr lang="tr-TR" b="1" dirty="0" err="1" smtClean="0"/>
              <a:t>hipofraksiyone</a:t>
            </a:r>
            <a:r>
              <a:rPr lang="tr-TR" b="1" dirty="0" smtClean="0"/>
              <a:t> radyoterapi. 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6194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 </a:t>
            </a:r>
            <a:r>
              <a:rPr lang="tr-TR" dirty="0" smtClean="0"/>
              <a:t>Farklı sistemlerle  </a:t>
            </a:r>
            <a:r>
              <a:rPr lang="tr-TR" dirty="0" err="1" smtClean="0"/>
              <a:t>stereotaktik</a:t>
            </a:r>
            <a:r>
              <a:rPr lang="tr-TR" dirty="0" smtClean="0"/>
              <a:t> RT uygulanabilir</a:t>
            </a:r>
          </a:p>
          <a:p>
            <a:pPr lvl="1"/>
            <a:endParaRPr lang="tr-TR" b="1" dirty="0"/>
          </a:p>
          <a:p>
            <a:pPr lvl="1"/>
            <a:r>
              <a:rPr lang="tr-TR" dirty="0" smtClean="0"/>
              <a:t>Radyoaktif kaynak tabanlı </a:t>
            </a:r>
            <a:r>
              <a:rPr lang="tr-TR" dirty="0" err="1" smtClean="0"/>
              <a:t>radyocerrahi</a:t>
            </a:r>
            <a:r>
              <a:rPr lang="tr-TR" dirty="0" smtClean="0"/>
              <a:t> sistemi: Gamma </a:t>
            </a:r>
            <a:r>
              <a:rPr lang="tr-TR" dirty="0" err="1" smtClean="0"/>
              <a:t>Knife</a:t>
            </a:r>
            <a:r>
              <a:rPr lang="tr-TR" dirty="0" smtClean="0"/>
              <a:t> gibi</a:t>
            </a:r>
          </a:p>
          <a:p>
            <a:pPr lvl="1"/>
            <a:endParaRPr lang="tr-TR" dirty="0"/>
          </a:p>
          <a:p>
            <a:pPr lvl="1"/>
            <a:r>
              <a:rPr lang="tr-TR" dirty="0" smtClean="0"/>
              <a:t>Robotik </a:t>
            </a:r>
            <a:r>
              <a:rPr lang="tr-TR" dirty="0" err="1" smtClean="0"/>
              <a:t>radyocerrahi</a:t>
            </a:r>
            <a:r>
              <a:rPr lang="tr-TR" dirty="0" smtClean="0"/>
              <a:t>: </a:t>
            </a:r>
            <a:r>
              <a:rPr lang="tr-TR" dirty="0" err="1" smtClean="0"/>
              <a:t>Cyberknife</a:t>
            </a:r>
            <a:r>
              <a:rPr lang="tr-TR" dirty="0" smtClean="0"/>
              <a:t> gibi</a:t>
            </a:r>
          </a:p>
          <a:p>
            <a:pPr lvl="1"/>
            <a:endParaRPr lang="tr-TR" dirty="0"/>
          </a:p>
          <a:p>
            <a:pPr lvl="1"/>
            <a:r>
              <a:rPr lang="tr-TR" dirty="0" smtClean="0"/>
              <a:t>Lineer hızlandırıcı tabanlı </a:t>
            </a:r>
            <a:r>
              <a:rPr lang="tr-TR" dirty="0" err="1" smtClean="0"/>
              <a:t>radyocerrahi</a:t>
            </a:r>
            <a:r>
              <a:rPr lang="tr-TR" dirty="0" smtClean="0"/>
              <a:t>: çok yapraklı </a:t>
            </a:r>
            <a:r>
              <a:rPr lang="tr-TR" dirty="0" err="1" smtClean="0"/>
              <a:t>kolimatör</a:t>
            </a:r>
            <a:r>
              <a:rPr lang="tr-TR" dirty="0" smtClean="0"/>
              <a:t> veya  </a:t>
            </a:r>
            <a:r>
              <a:rPr lang="tr-TR" dirty="0" err="1" smtClean="0"/>
              <a:t>silidirik</a:t>
            </a:r>
            <a:r>
              <a:rPr lang="tr-TR" dirty="0" smtClean="0"/>
              <a:t> </a:t>
            </a:r>
            <a:r>
              <a:rPr lang="tr-TR" dirty="0" err="1" smtClean="0"/>
              <a:t>kolimatörler</a:t>
            </a:r>
            <a:r>
              <a:rPr lang="tr-TR" dirty="0" smtClean="0"/>
              <a:t>  kullanımı gibi</a:t>
            </a:r>
            <a:endParaRPr lang="tr-TR" dirty="0"/>
          </a:p>
        </p:txBody>
      </p:sp>
      <p:sp>
        <p:nvSpPr>
          <p:cNvPr id="6" name="8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/>
              <a:t>Stereotaktik</a:t>
            </a:r>
            <a:r>
              <a:rPr lang="tr-TR" altLang="tr-TR" dirty="0" smtClean="0"/>
              <a:t> Radyoterapi</a:t>
            </a:r>
          </a:p>
        </p:txBody>
      </p:sp>
    </p:spTree>
    <p:extLst>
      <p:ext uri="{BB962C8B-B14F-4D97-AF65-F5344CB8AC3E}">
        <p14:creationId xmlns:p14="http://schemas.microsoft.com/office/powerpoint/2010/main" val="410381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8 Başlık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/>
          <a:lstStyle/>
          <a:p>
            <a:r>
              <a:rPr lang="tr-TR" altLang="tr-TR" dirty="0" err="1" smtClean="0"/>
              <a:t>Stereotaktik</a:t>
            </a:r>
            <a:r>
              <a:rPr lang="tr-TR" altLang="tr-TR" dirty="0" smtClean="0"/>
              <a:t> Radyoterapi</a:t>
            </a:r>
          </a:p>
        </p:txBody>
      </p:sp>
      <p:pic>
        <p:nvPicPr>
          <p:cNvPr id="870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881793" y="2133599"/>
            <a:ext cx="3665970" cy="3550371"/>
          </a:xfrm>
        </p:spPr>
      </p:pic>
      <p:sp>
        <p:nvSpPr>
          <p:cNvPr id="87045" name="5 Dikdörtgen"/>
          <p:cNvSpPr>
            <a:spLocks noChangeArrowheads="1"/>
          </p:cNvSpPr>
          <p:nvPr/>
        </p:nvSpPr>
        <p:spPr bwMode="auto">
          <a:xfrm>
            <a:off x="480292" y="2133599"/>
            <a:ext cx="6905336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tr-TR" altLang="tr-TR" sz="2800" dirty="0">
                <a:latin typeface="+mn-lt"/>
              </a:rPr>
              <a:t>Üç boyutlu koordinatların kullanımı ile </a:t>
            </a:r>
            <a:r>
              <a:rPr lang="tr-TR" altLang="tr-TR" sz="2800" dirty="0" err="1">
                <a:latin typeface="+mn-lt"/>
              </a:rPr>
              <a:t>stereotaktik</a:t>
            </a:r>
            <a:r>
              <a:rPr lang="tr-TR" altLang="tr-TR" sz="2800" dirty="0">
                <a:latin typeface="+mn-lt"/>
              </a:rPr>
              <a:t> olarak belirlenmiş hedefe </a:t>
            </a:r>
            <a:endParaRPr lang="tr-TR" altLang="tr-TR" sz="2800" dirty="0" smtClean="0">
              <a:latin typeface="+mn-lt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endParaRPr lang="tr-TR" altLang="tr-TR" sz="2800" dirty="0">
              <a:latin typeface="+mn-lt"/>
            </a:endParaRPr>
          </a:p>
          <a:p>
            <a:pPr marL="1200150" lvl="1" indent="-457200" eaLnBrk="1" hangingPunct="1">
              <a:buFont typeface="Arial" panose="020B0604020202020204" pitchFamily="34" charset="0"/>
              <a:buChar char="•"/>
            </a:pPr>
            <a:r>
              <a:rPr lang="tr-TR" altLang="tr-TR" sz="2800" dirty="0" smtClean="0">
                <a:latin typeface="+mn-lt"/>
              </a:rPr>
              <a:t>Çok </a:t>
            </a:r>
            <a:r>
              <a:rPr lang="tr-TR" altLang="tr-TR" sz="2800" dirty="0">
                <a:latin typeface="+mn-lt"/>
              </a:rPr>
              <a:t>sayıda </a:t>
            </a:r>
            <a:r>
              <a:rPr lang="tr-TR" altLang="tr-TR" sz="2800" dirty="0" smtClean="0">
                <a:latin typeface="+mn-lt"/>
              </a:rPr>
              <a:t>	</a:t>
            </a:r>
          </a:p>
          <a:p>
            <a:pPr marL="1200150" lvl="1" indent="-457200" eaLnBrk="1" hangingPunct="1">
              <a:buFont typeface="Arial" panose="020B0604020202020204" pitchFamily="34" charset="0"/>
              <a:buChar char="•"/>
            </a:pPr>
            <a:r>
              <a:rPr lang="tr-TR" altLang="tr-TR" sz="2800" dirty="0" smtClean="0">
                <a:latin typeface="+mn-lt"/>
              </a:rPr>
              <a:t>Farklı </a:t>
            </a:r>
            <a:r>
              <a:rPr lang="tr-TR" altLang="tr-TR" sz="2800" dirty="0">
                <a:latin typeface="+mn-lt"/>
              </a:rPr>
              <a:t>merkezli ışınların yönlendirilmekte </a:t>
            </a:r>
          </a:p>
          <a:p>
            <a:pPr eaLnBrk="1" hangingPunct="1"/>
            <a:endParaRPr lang="tr-TR" altLang="tr-TR" sz="2400" dirty="0"/>
          </a:p>
        </p:txBody>
      </p:sp>
    </p:spTree>
    <p:extLst>
      <p:ext uri="{BB962C8B-B14F-4D97-AF65-F5344CB8AC3E}">
        <p14:creationId xmlns:p14="http://schemas.microsoft.com/office/powerpoint/2010/main" val="1229364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050473"/>
            <a:ext cx="10515600" cy="4126490"/>
          </a:xfrm>
        </p:spPr>
        <p:txBody>
          <a:bodyPr/>
          <a:lstStyle/>
          <a:p>
            <a:r>
              <a:rPr lang="tr-TR" altLang="tr-TR" dirty="0"/>
              <a:t>Hedef hacimde yüksek doz </a:t>
            </a:r>
          </a:p>
          <a:p>
            <a:endParaRPr lang="tr-TR" altLang="tr-TR" dirty="0"/>
          </a:p>
          <a:p>
            <a:r>
              <a:rPr lang="tr-TR" altLang="tr-TR" dirty="0"/>
              <a:t>•Hedef dışında, normal dokuda hızla doz düşmesi </a:t>
            </a:r>
          </a:p>
          <a:p>
            <a:endParaRPr lang="tr-TR" altLang="tr-TR" dirty="0"/>
          </a:p>
          <a:p>
            <a:r>
              <a:rPr lang="tr-TR" altLang="tr-TR" dirty="0"/>
              <a:t>•GTV=CTV, PTV= CTV+1-2mm </a:t>
            </a:r>
          </a:p>
          <a:p>
            <a:endParaRPr lang="tr-TR" altLang="tr-TR" dirty="0"/>
          </a:p>
          <a:p>
            <a:r>
              <a:rPr lang="tr-TR" altLang="tr-TR" dirty="0"/>
              <a:t>•</a:t>
            </a:r>
            <a:r>
              <a:rPr lang="tr-TR" altLang="tr-TR" dirty="0" err="1"/>
              <a:t>Hipofraksiyone</a:t>
            </a:r>
            <a:r>
              <a:rPr lang="tr-TR" altLang="tr-TR" dirty="0"/>
              <a:t> RT </a:t>
            </a:r>
          </a:p>
          <a:p>
            <a:endParaRPr lang="tr-TR" dirty="0"/>
          </a:p>
        </p:txBody>
      </p:sp>
      <p:sp>
        <p:nvSpPr>
          <p:cNvPr id="4" name="8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/>
              <a:t>Stereotaktik</a:t>
            </a:r>
            <a:r>
              <a:rPr lang="tr-TR" altLang="tr-TR" dirty="0" smtClean="0"/>
              <a:t> Radyoterapi</a:t>
            </a:r>
          </a:p>
        </p:txBody>
      </p:sp>
    </p:spTree>
    <p:extLst>
      <p:ext uri="{BB962C8B-B14F-4D97-AF65-F5344CB8AC3E}">
        <p14:creationId xmlns:p14="http://schemas.microsoft.com/office/powerpoint/2010/main" val="3578087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İmmobilizasyon</a:t>
            </a:r>
            <a:r>
              <a:rPr lang="tr-TR" b="1" dirty="0" smtClean="0"/>
              <a:t> ve Simülasyon</a:t>
            </a:r>
            <a:r>
              <a:rPr lang="tr-TR" dirty="0" smtClean="0"/>
              <a:t>: SRT  yapabilme özelliğine sahip cihazların kendi teknolojilerine has </a:t>
            </a:r>
            <a:r>
              <a:rPr lang="tr-TR" dirty="0" err="1" smtClean="0"/>
              <a:t>immobilizasyon</a:t>
            </a:r>
            <a:r>
              <a:rPr lang="tr-TR" dirty="0" smtClean="0"/>
              <a:t> ve simülasyon işlemleri vardır</a:t>
            </a:r>
          </a:p>
          <a:p>
            <a:pPr lvl="1"/>
            <a:r>
              <a:rPr lang="tr-TR" dirty="0" smtClean="0"/>
              <a:t>Gamma </a:t>
            </a:r>
            <a:r>
              <a:rPr lang="tr-TR" dirty="0" err="1" smtClean="0"/>
              <a:t>knife</a:t>
            </a:r>
            <a:r>
              <a:rPr lang="tr-TR" dirty="0" smtClean="0"/>
              <a:t> da  </a:t>
            </a:r>
            <a:r>
              <a:rPr lang="tr-TR" dirty="0" err="1" smtClean="0"/>
              <a:t>Leksell</a:t>
            </a:r>
            <a:r>
              <a:rPr lang="tr-TR" dirty="0" smtClean="0"/>
              <a:t> çerçeve </a:t>
            </a:r>
          </a:p>
          <a:p>
            <a:pPr lvl="1"/>
            <a:endParaRPr lang="tr-TR" dirty="0" smtClean="0"/>
          </a:p>
          <a:p>
            <a:pPr lvl="1"/>
            <a:r>
              <a:rPr lang="tr-TR" dirty="0" err="1" smtClean="0"/>
              <a:t>Cyberkife</a:t>
            </a:r>
            <a:r>
              <a:rPr lang="tr-TR" dirty="0" smtClean="0"/>
              <a:t> ve LİNAC tabanlılarda Maske yeterli olmaktadır</a:t>
            </a:r>
          </a:p>
          <a:p>
            <a:pPr lvl="1"/>
            <a:endParaRPr lang="tr-TR" dirty="0" smtClean="0"/>
          </a:p>
          <a:p>
            <a:pPr lvl="1"/>
            <a:r>
              <a:rPr lang="tr-TR" dirty="0" err="1" smtClean="0"/>
              <a:t>Stereotaktik</a:t>
            </a:r>
            <a:r>
              <a:rPr lang="tr-TR" dirty="0" smtClean="0"/>
              <a:t> vücut RT si yapılacak ise vakumlu yataklar önerilmektedir</a:t>
            </a:r>
          </a:p>
          <a:p>
            <a:pPr marL="457200" lvl="1" indent="0">
              <a:buNone/>
            </a:pPr>
            <a:endParaRPr lang="tr-TR" dirty="0"/>
          </a:p>
        </p:txBody>
      </p:sp>
      <p:sp>
        <p:nvSpPr>
          <p:cNvPr id="4" name="8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/>
              <a:t>Stereotaktik</a:t>
            </a:r>
            <a:r>
              <a:rPr lang="tr-TR" altLang="tr-TR" dirty="0" smtClean="0"/>
              <a:t> Radyoterapi</a:t>
            </a:r>
          </a:p>
        </p:txBody>
      </p:sp>
    </p:spTree>
    <p:extLst>
      <p:ext uri="{BB962C8B-B14F-4D97-AF65-F5344CB8AC3E}">
        <p14:creationId xmlns:p14="http://schemas.microsoft.com/office/powerpoint/2010/main" val="1166611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30564" y="87601"/>
            <a:ext cx="10515600" cy="1325563"/>
          </a:xfrm>
        </p:spPr>
        <p:txBody>
          <a:bodyPr/>
          <a:lstStyle/>
          <a:p>
            <a:r>
              <a:rPr lang="tr-TR" dirty="0" err="1" smtClean="0"/>
              <a:t>Stereotaktik</a:t>
            </a:r>
            <a:r>
              <a:rPr lang="tr-TR" dirty="0" smtClean="0"/>
              <a:t> Radyoterapi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4183" y="1413164"/>
            <a:ext cx="10799618" cy="4763799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Endikasyonlar</a:t>
            </a:r>
            <a:r>
              <a:rPr lang="tr-TR" b="1" dirty="0" smtClean="0"/>
              <a:t>:</a:t>
            </a:r>
          </a:p>
          <a:p>
            <a:pPr lvl="1"/>
            <a:r>
              <a:rPr lang="tr-TR" dirty="0" err="1" smtClean="0"/>
              <a:t>Benign</a:t>
            </a:r>
            <a:r>
              <a:rPr lang="tr-TR" dirty="0" smtClean="0"/>
              <a:t> Tümörler</a:t>
            </a:r>
          </a:p>
          <a:p>
            <a:pPr lvl="2"/>
            <a:r>
              <a:rPr lang="tr-TR" dirty="0" smtClean="0"/>
              <a:t>Akustik </a:t>
            </a:r>
            <a:r>
              <a:rPr lang="tr-TR" dirty="0" err="1" smtClean="0"/>
              <a:t>nörinom</a:t>
            </a:r>
            <a:endParaRPr lang="tr-TR" dirty="0" smtClean="0"/>
          </a:p>
          <a:p>
            <a:pPr lvl="2"/>
            <a:r>
              <a:rPr lang="tr-TR" dirty="0" err="1" smtClean="0"/>
              <a:t>Menengiom</a:t>
            </a:r>
            <a:endParaRPr lang="tr-TR" dirty="0" smtClean="0"/>
          </a:p>
          <a:p>
            <a:pPr lvl="2"/>
            <a:r>
              <a:rPr lang="tr-TR" dirty="0" smtClean="0"/>
              <a:t>Hipofiz adenomu</a:t>
            </a:r>
          </a:p>
          <a:p>
            <a:pPr lvl="2"/>
            <a:r>
              <a:rPr lang="tr-TR" dirty="0" smtClean="0"/>
              <a:t>AV </a:t>
            </a:r>
            <a:r>
              <a:rPr lang="tr-TR" dirty="0" err="1" smtClean="0"/>
              <a:t>malformasyon</a:t>
            </a:r>
            <a:endParaRPr lang="tr-TR" dirty="0" smtClean="0"/>
          </a:p>
          <a:p>
            <a:pPr lvl="2"/>
            <a:r>
              <a:rPr lang="tr-TR" dirty="0" err="1" smtClean="0"/>
              <a:t>Trigeninal</a:t>
            </a:r>
            <a:r>
              <a:rPr lang="tr-TR" dirty="0" smtClean="0"/>
              <a:t> nevralji….</a:t>
            </a:r>
          </a:p>
          <a:p>
            <a:pPr marL="914400" lvl="2" indent="0">
              <a:buNone/>
            </a:pPr>
            <a:endParaRPr lang="tr-TR" dirty="0" smtClean="0"/>
          </a:p>
          <a:p>
            <a:pPr lvl="1"/>
            <a:r>
              <a:rPr lang="tr-TR" dirty="0" err="1" smtClean="0"/>
              <a:t>Malign</a:t>
            </a:r>
            <a:r>
              <a:rPr lang="tr-TR" dirty="0" smtClean="0"/>
              <a:t> tümörler</a:t>
            </a:r>
          </a:p>
          <a:p>
            <a:pPr lvl="2"/>
            <a:r>
              <a:rPr lang="tr-TR" dirty="0" smtClean="0"/>
              <a:t>SSS tümörleri</a:t>
            </a:r>
          </a:p>
          <a:p>
            <a:pPr lvl="2"/>
            <a:r>
              <a:rPr lang="tr-TR" dirty="0" smtClean="0"/>
              <a:t>SSS metastazları </a:t>
            </a:r>
          </a:p>
          <a:p>
            <a:pPr lvl="2"/>
            <a:r>
              <a:rPr lang="tr-TR" dirty="0" err="1" smtClean="0"/>
              <a:t>Spinal</a:t>
            </a:r>
            <a:r>
              <a:rPr lang="tr-TR" dirty="0" smtClean="0"/>
              <a:t> metastazlar</a:t>
            </a:r>
          </a:p>
          <a:p>
            <a:pPr lvl="2"/>
            <a:r>
              <a:rPr lang="tr-TR" dirty="0" smtClean="0"/>
              <a:t>Prostat </a:t>
            </a:r>
            <a:r>
              <a:rPr lang="tr-TR" dirty="0" err="1" smtClean="0"/>
              <a:t>ca</a:t>
            </a:r>
            <a:endParaRPr lang="tr-TR" dirty="0" smtClean="0"/>
          </a:p>
          <a:p>
            <a:pPr lvl="2"/>
            <a:r>
              <a:rPr lang="tr-TR" dirty="0" smtClean="0"/>
              <a:t>Akciğer </a:t>
            </a:r>
            <a:r>
              <a:rPr lang="tr-TR" dirty="0" err="1" smtClean="0"/>
              <a:t>ca</a:t>
            </a:r>
            <a:endParaRPr lang="tr-TR" dirty="0" smtClean="0"/>
          </a:p>
          <a:p>
            <a:pPr lvl="2"/>
            <a:r>
              <a:rPr lang="tr-TR" dirty="0" err="1" smtClean="0"/>
              <a:t>Hepatasellüler</a:t>
            </a:r>
            <a:r>
              <a:rPr lang="tr-TR" dirty="0" smtClean="0"/>
              <a:t> </a:t>
            </a:r>
            <a:r>
              <a:rPr lang="tr-TR" dirty="0" err="1" smtClean="0"/>
              <a:t>ca</a:t>
            </a:r>
            <a:r>
              <a:rPr lang="tr-TR" dirty="0" smtClean="0"/>
              <a:t>….</a:t>
            </a:r>
          </a:p>
          <a:p>
            <a:pPr lvl="2"/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6771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 smtClean="0"/>
              <a:t>Stereotaktik</a:t>
            </a:r>
            <a:r>
              <a:rPr lang="tr-TR" altLang="tr-TR" dirty="0" smtClean="0"/>
              <a:t> Radyoterapi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Fokal</a:t>
            </a:r>
            <a:r>
              <a:rPr lang="tr-TR" dirty="0" smtClean="0"/>
              <a:t>, </a:t>
            </a:r>
            <a:r>
              <a:rPr lang="tr-TR" dirty="0" err="1" smtClean="0"/>
              <a:t>infiltratif</a:t>
            </a:r>
            <a:r>
              <a:rPr lang="tr-TR" dirty="0" smtClean="0"/>
              <a:t> olmayan, iyi sınırlı 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Tm</a:t>
            </a:r>
            <a:r>
              <a:rPr lang="tr-TR" dirty="0" smtClean="0"/>
              <a:t> &lt;4-5 cm 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smtClean="0"/>
              <a:t>RT sonrası </a:t>
            </a:r>
            <a:r>
              <a:rPr lang="tr-TR" b="1" dirty="0" err="1" smtClean="0"/>
              <a:t>nüks</a:t>
            </a:r>
            <a:r>
              <a:rPr lang="tr-TR" b="1" dirty="0" smtClean="0"/>
              <a:t> olgular (ikincil ışınlamalar) 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Rezeke</a:t>
            </a:r>
            <a:r>
              <a:rPr lang="tr-TR" dirty="0" smtClean="0"/>
              <a:t> edilemeyen </a:t>
            </a:r>
            <a:r>
              <a:rPr lang="tr-TR" b="1" dirty="0" smtClean="0"/>
              <a:t>kritik organa komşu </a:t>
            </a:r>
            <a:r>
              <a:rPr lang="tr-TR" b="1" dirty="0" err="1" smtClean="0"/>
              <a:t>rezidü</a:t>
            </a:r>
            <a:r>
              <a:rPr lang="tr-TR" b="1" dirty="0" smtClean="0"/>
              <a:t> </a:t>
            </a:r>
            <a:r>
              <a:rPr lang="tr-TR" b="1" dirty="0" err="1" smtClean="0"/>
              <a:t>tm</a:t>
            </a:r>
            <a:r>
              <a:rPr lang="tr-TR" b="1" dirty="0" smtClean="0"/>
              <a:t> </a:t>
            </a:r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8000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222</Words>
  <Application>Microsoft Office PowerPoint</Application>
  <PresentationFormat>Geniş ekran</PresentationFormat>
  <Paragraphs>64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Stereotaktik Radyoterapi</vt:lpstr>
      <vt:lpstr>Stereotaktik Radyoterapi</vt:lpstr>
      <vt:lpstr>Stereotaktik Radyoterapi</vt:lpstr>
      <vt:lpstr>Stereotaktik Radyoterapi</vt:lpstr>
      <vt:lpstr>Stereotaktik Radyoterapi</vt:lpstr>
      <vt:lpstr>Stereotaktik Radyoterapi</vt:lpstr>
      <vt:lpstr>Stereotaktik Radyoterapi</vt:lpstr>
      <vt:lpstr>Stereotaktik Radyoterapi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Stereotaktik Radyoterapi</dc:title>
  <dc:creator>lenovo</dc:creator>
  <cp:lastModifiedBy>lenovo</cp:lastModifiedBy>
  <cp:revision>3</cp:revision>
  <dcterms:created xsi:type="dcterms:W3CDTF">2019-02-24T17:50:25Z</dcterms:created>
  <dcterms:modified xsi:type="dcterms:W3CDTF">2019-02-24T18:04:43Z</dcterms:modified>
</cp:coreProperties>
</file>