
<file path=[Content_Types].xml><?xml version="1.0" encoding="utf-8"?>
<Types xmlns="http://schemas.openxmlformats.org/package/2006/content-types"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6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28.11.2019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28.11.2019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28.11.2019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>
  <p:cSld name="Başlık, Metin ve Küçü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85800" y="152400"/>
            <a:ext cx="6870700" cy="16002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sz="half" idx="1"/>
          </p:nvPr>
        </p:nvSpPr>
        <p:spPr>
          <a:xfrm>
            <a:off x="685800" y="1828800"/>
            <a:ext cx="3771900" cy="3657600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Küçük Resim Yer Tutucusu"/>
          <p:cNvSpPr>
            <a:spLocks noGrp="1"/>
          </p:cNvSpPr>
          <p:nvPr>
            <p:ph type="clipArt" sz="half" idx="2"/>
          </p:nvPr>
        </p:nvSpPr>
        <p:spPr>
          <a:xfrm>
            <a:off x="4610100" y="1828800"/>
            <a:ext cx="3771900" cy="3657600"/>
          </a:xfrm>
        </p:spPr>
        <p:txBody>
          <a:bodyPr/>
          <a:lstStyle/>
          <a:p>
            <a:pPr lvl="0"/>
            <a:endParaRPr lang="tr-TR" noProof="0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xmlns="" id="{FF1C14F7-E740-48D7-88F7-AFC86FF5E10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xmlns="" id="{A92F9E22-DAAD-421E-9D84-06EB2725A3E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Rectangle 7">
            <a:extLst>
              <a:ext uri="{FF2B5EF4-FFF2-40B4-BE49-F238E27FC236}">
                <a16:creationId xmlns:a16="http://schemas.microsoft.com/office/drawing/2014/main" xmlns="" id="{08B54866-F2D3-4B0A-B8BF-E5888D04655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326DB94-77A3-4985-8E3A-0C4BFCA6C69D}" type="slidenum">
              <a:rPr lang="tr-TR" altLang="tr-TR"/>
              <a:pPr/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841834976"/>
      </p:ext>
    </p:extLst>
  </p:cSld>
  <p:clrMapOvr>
    <a:masterClrMapping/>
  </p:clrMapOvr>
  <p:transition>
    <p:wipe dir="d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clipArtAndTx">
  <p:cSld name="Başlık, Küçük Resim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85800" y="152400"/>
            <a:ext cx="6870700" cy="16002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Küçük Resim Yer Tutucusu"/>
          <p:cNvSpPr>
            <a:spLocks noGrp="1"/>
          </p:cNvSpPr>
          <p:nvPr>
            <p:ph type="clipArt" sz="half" idx="1"/>
          </p:nvPr>
        </p:nvSpPr>
        <p:spPr>
          <a:xfrm>
            <a:off x="685800" y="1828800"/>
            <a:ext cx="3771900" cy="3657600"/>
          </a:xfrm>
        </p:spPr>
        <p:txBody>
          <a:bodyPr/>
          <a:lstStyle/>
          <a:p>
            <a:pPr lvl="0"/>
            <a:endParaRPr lang="tr-TR" noProof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610100" y="1828800"/>
            <a:ext cx="3771900" cy="3657600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xmlns="" id="{FF1C14F7-E740-48D7-88F7-AFC86FF5E10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xmlns="" id="{A92F9E22-DAAD-421E-9D84-06EB2725A3E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Rectangle 7">
            <a:extLst>
              <a:ext uri="{FF2B5EF4-FFF2-40B4-BE49-F238E27FC236}">
                <a16:creationId xmlns:a16="http://schemas.microsoft.com/office/drawing/2014/main" xmlns="" id="{08B54866-F2D3-4B0A-B8BF-E5888D04655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90CAEF4-A2E3-4838-9359-6B49F33CBB01}" type="slidenum">
              <a:rPr lang="tr-TR" altLang="tr-TR"/>
              <a:pPr/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4161807400"/>
      </p:ext>
    </p:extLst>
  </p:cSld>
  <p:clrMapOvr>
    <a:masterClrMapping/>
  </p:clrMapOvr>
  <p:transition>
    <p:wipe dir="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28.11.2019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28.11.2019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28.11.2019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28.11.2019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28.11.2019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28.11.2019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28.11.2019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28.11.2019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3720DD-5B6D-40BF-8493-A6B52D484E6B}" type="datetimeFigureOut">
              <a:rPr lang="tr-TR" smtClean="0"/>
              <a:t>28.11.2019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277813"/>
            <a:ext cx="8686800" cy="712787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tr-TR" altLang="tr-TR" sz="5400" smtClean="0"/>
              <a:t>Sporda Motivasyonun yeri</a:t>
            </a:r>
            <a:endParaRPr lang="en-US" altLang="tr-TR" sz="5400" smtClean="0"/>
          </a:p>
        </p:txBody>
      </p:sp>
      <p:pic>
        <p:nvPicPr>
          <p:cNvPr id="19459" name="Picture 7" descr="j029538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990600"/>
            <a:ext cx="9144000" cy="6553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6888240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6870700" cy="973138"/>
          </a:xfrm>
        </p:spPr>
        <p:txBody>
          <a:bodyPr/>
          <a:lstStyle/>
          <a:p>
            <a:pPr eaLnBrk="1" hangingPunct="1"/>
            <a:r>
              <a:rPr lang="tr-TR" altLang="tr-TR" smtClean="0"/>
              <a:t>Düşük motivasyon</a:t>
            </a:r>
            <a:endParaRPr lang="en-US" altLang="tr-TR" smtClean="0"/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04800" y="1219200"/>
            <a:ext cx="4343400" cy="4530725"/>
          </a:xfrm>
        </p:spPr>
        <p:txBody>
          <a:bodyPr/>
          <a:lstStyle/>
          <a:p>
            <a:pPr marL="533400" indent="-533400" eaLnBrk="1" hangingPunct="1">
              <a:buFontTx/>
              <a:buNone/>
            </a:pPr>
            <a:r>
              <a:rPr lang="tr-TR" altLang="tr-TR" smtClean="0">
                <a:solidFill>
                  <a:srgbClr val="0066FF"/>
                </a:solidFill>
              </a:rPr>
              <a:t>	</a:t>
            </a:r>
            <a:r>
              <a:rPr lang="tr-TR" altLang="tr-TR" u="sng" smtClean="0">
                <a:solidFill>
                  <a:srgbClr val="0066FF"/>
                </a:solidFill>
              </a:rPr>
              <a:t>Fizyolojik belirtiler</a:t>
            </a:r>
          </a:p>
          <a:p>
            <a:pPr marL="533400" indent="-533400" algn="just" eaLnBrk="1" hangingPunct="1">
              <a:buFont typeface="Wingdings" pitchFamily="2" charset="2"/>
              <a:buAutoNum type="arabicPeriod"/>
            </a:pPr>
            <a:r>
              <a:rPr lang="tr-TR" altLang="tr-TR" smtClean="0">
                <a:solidFill>
                  <a:srgbClr val="0066FF"/>
                </a:solidFill>
              </a:rPr>
              <a:t>Hareketlerde uyuşukluk</a:t>
            </a:r>
          </a:p>
          <a:p>
            <a:pPr marL="533400" indent="-533400" algn="just" eaLnBrk="1" hangingPunct="1">
              <a:buFont typeface="Wingdings" pitchFamily="2" charset="2"/>
              <a:buAutoNum type="arabicPeriod"/>
            </a:pPr>
            <a:r>
              <a:rPr lang="tr-TR" altLang="tr-TR" smtClean="0">
                <a:solidFill>
                  <a:srgbClr val="0066FF"/>
                </a:solidFill>
              </a:rPr>
              <a:t>Yavaşlık</a:t>
            </a:r>
          </a:p>
          <a:p>
            <a:pPr marL="533400" indent="-533400" algn="just" eaLnBrk="1" hangingPunct="1">
              <a:buFont typeface="Wingdings" pitchFamily="2" charset="2"/>
              <a:buAutoNum type="arabicPeriod"/>
            </a:pPr>
            <a:r>
              <a:rPr lang="tr-TR" altLang="tr-TR" smtClean="0">
                <a:solidFill>
                  <a:srgbClr val="0066FF"/>
                </a:solidFill>
              </a:rPr>
              <a:t>Esneme</a:t>
            </a:r>
          </a:p>
          <a:p>
            <a:pPr marL="533400" indent="-533400" algn="just" eaLnBrk="1" hangingPunct="1">
              <a:buFont typeface="Wingdings" pitchFamily="2" charset="2"/>
              <a:buAutoNum type="arabicPeriod"/>
            </a:pPr>
            <a:r>
              <a:rPr lang="tr-TR" altLang="tr-TR" smtClean="0">
                <a:solidFill>
                  <a:srgbClr val="0066FF"/>
                </a:solidFill>
              </a:rPr>
              <a:t>isteksizlik</a:t>
            </a:r>
            <a:endParaRPr lang="en-US" altLang="tr-TR" smtClean="0">
              <a:solidFill>
                <a:srgbClr val="0066FF"/>
              </a:solidFill>
            </a:endParaRPr>
          </a:p>
        </p:txBody>
      </p:sp>
      <p:sp>
        <p:nvSpPr>
          <p:cNvPr id="28676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648200" y="1295400"/>
            <a:ext cx="4495800" cy="4530725"/>
          </a:xfrm>
        </p:spPr>
        <p:txBody>
          <a:bodyPr/>
          <a:lstStyle/>
          <a:p>
            <a:pPr marL="533400" indent="-533400" eaLnBrk="1" hangingPunct="1">
              <a:buFontTx/>
              <a:buNone/>
            </a:pPr>
            <a:r>
              <a:rPr lang="tr-TR" altLang="tr-TR" smtClean="0">
                <a:solidFill>
                  <a:srgbClr val="FF0066"/>
                </a:solidFill>
              </a:rPr>
              <a:t>	</a:t>
            </a:r>
            <a:r>
              <a:rPr lang="tr-TR" altLang="tr-TR" u="sng" smtClean="0">
                <a:solidFill>
                  <a:srgbClr val="FF0066"/>
                </a:solidFill>
              </a:rPr>
              <a:t>Psikolojik  belirtiler</a:t>
            </a:r>
          </a:p>
          <a:p>
            <a:pPr marL="533400" indent="-533400" eaLnBrk="1" hangingPunct="1">
              <a:buFont typeface="Wingdings" pitchFamily="2" charset="2"/>
              <a:buAutoNum type="arabicPeriod"/>
            </a:pPr>
            <a:r>
              <a:rPr lang="tr-TR" altLang="tr-TR" smtClean="0">
                <a:solidFill>
                  <a:srgbClr val="FF0066"/>
                </a:solidFill>
              </a:rPr>
              <a:t>Tembellik</a:t>
            </a:r>
          </a:p>
          <a:p>
            <a:pPr marL="533400" indent="-533400" eaLnBrk="1" hangingPunct="1">
              <a:buFont typeface="Wingdings" pitchFamily="2" charset="2"/>
              <a:buAutoNum type="arabicPeriod"/>
            </a:pPr>
            <a:r>
              <a:rPr lang="tr-TR" altLang="tr-TR" smtClean="0">
                <a:solidFill>
                  <a:srgbClr val="FF0066"/>
                </a:solidFill>
              </a:rPr>
              <a:t>Keyifsizlik </a:t>
            </a:r>
          </a:p>
          <a:p>
            <a:pPr marL="533400" indent="-533400" eaLnBrk="1" hangingPunct="1">
              <a:buFont typeface="Wingdings" pitchFamily="2" charset="2"/>
              <a:buAutoNum type="arabicPeriod"/>
            </a:pPr>
            <a:r>
              <a:rPr lang="tr-TR" altLang="tr-TR" smtClean="0">
                <a:solidFill>
                  <a:srgbClr val="FF0066"/>
                </a:solidFill>
              </a:rPr>
              <a:t>Yarışa girmeme eğilimi</a:t>
            </a:r>
          </a:p>
          <a:p>
            <a:pPr marL="533400" indent="-533400" eaLnBrk="1" hangingPunct="1">
              <a:buFont typeface="Wingdings" pitchFamily="2" charset="2"/>
              <a:buAutoNum type="arabicPeriod"/>
            </a:pPr>
            <a:r>
              <a:rPr lang="tr-TR" altLang="tr-TR" smtClean="0">
                <a:solidFill>
                  <a:srgbClr val="FF0066"/>
                </a:solidFill>
              </a:rPr>
              <a:t>Yorgunluk</a:t>
            </a:r>
          </a:p>
          <a:p>
            <a:pPr marL="533400" indent="-533400" eaLnBrk="1" hangingPunct="1">
              <a:buFont typeface="Wingdings" pitchFamily="2" charset="2"/>
              <a:buAutoNum type="arabicPeriod"/>
            </a:pPr>
            <a:r>
              <a:rPr lang="tr-TR" altLang="tr-TR" smtClean="0">
                <a:solidFill>
                  <a:srgbClr val="FF0066"/>
                </a:solidFill>
              </a:rPr>
              <a:t>Girişim yetersizliği</a:t>
            </a:r>
            <a:endParaRPr lang="en-US" altLang="tr-TR" smtClean="0">
              <a:solidFill>
                <a:srgbClr val="FF0066"/>
              </a:solidFill>
            </a:endParaRPr>
          </a:p>
        </p:txBody>
      </p:sp>
      <p:sp>
        <p:nvSpPr>
          <p:cNvPr id="28677" name="Text Box 5"/>
          <p:cNvSpPr txBox="1">
            <a:spLocks noChangeArrowheads="1"/>
          </p:cNvSpPr>
          <p:nvPr/>
        </p:nvSpPr>
        <p:spPr bwMode="auto">
          <a:xfrm>
            <a:off x="2438400" y="4953000"/>
            <a:ext cx="4051300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tr-TR" altLang="tr-TR" sz="2800" u="sng">
                <a:latin typeface="Times New Roman" pitchFamily="18" charset="0"/>
              </a:rPr>
              <a:t>Çözüm yolları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tr-TR" altLang="tr-TR" sz="2800">
                <a:latin typeface="Times New Roman" pitchFamily="18" charset="0"/>
              </a:rPr>
              <a:t>Tüm motivasyon teknikleri</a:t>
            </a:r>
            <a:endParaRPr lang="en-US" altLang="tr-TR" sz="280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5093358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Rectangle 2">
            <a:extLst>
              <a:ext uri="{FF2B5EF4-FFF2-40B4-BE49-F238E27FC236}">
                <a16:creationId xmlns:a16="http://schemas.microsoft.com/office/drawing/2014/main" xmlns="" id="{5814CD26-B52A-4441-8AA3-2A8212AE70EA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228600" y="0"/>
            <a:ext cx="8763000" cy="1736725"/>
          </a:xfrm>
        </p:spPr>
        <p:txBody>
          <a:bodyPr/>
          <a:lstStyle/>
          <a:p>
            <a:pPr eaLnBrk="1" hangingPunct="1">
              <a:defRPr/>
            </a:pPr>
            <a:r>
              <a:rPr lang="tr-TR"/>
              <a:t>Sporda Motivasyonel Yönelim</a:t>
            </a:r>
            <a:endParaRPr lang="en-US"/>
          </a:p>
        </p:txBody>
      </p:sp>
      <p:sp>
        <p:nvSpPr>
          <p:cNvPr id="105475" name="Rectangle 3">
            <a:extLst>
              <a:ext uri="{FF2B5EF4-FFF2-40B4-BE49-F238E27FC236}">
                <a16:creationId xmlns:a16="http://schemas.microsoft.com/office/drawing/2014/main" xmlns="" id="{15D49028-A123-43D7-AA2A-083B751F9B21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228600" y="1828800"/>
            <a:ext cx="8763000" cy="3810000"/>
          </a:xfrm>
        </p:spPr>
        <p:txBody>
          <a:bodyPr/>
          <a:lstStyle/>
          <a:p>
            <a:pPr marL="609600" indent="-609600" eaLnBrk="1" hangingPunct="1">
              <a:defRPr/>
            </a:pPr>
            <a:r>
              <a:rPr lang="tr-TR"/>
              <a:t>Bireysel motivasyonel yönelimler 3 teorik yaklaşımla ele alınırlar.Bunlar;</a:t>
            </a:r>
          </a:p>
          <a:p>
            <a:pPr marL="609600" indent="-609600" algn="just" eaLnBrk="1" hangingPunct="1">
              <a:buFont typeface="Wingdings" pitchFamily="2" charset="2"/>
              <a:buAutoNum type="arabicPeriod"/>
              <a:defRPr/>
            </a:pPr>
            <a:r>
              <a:rPr lang="tr-TR"/>
              <a:t>Katılım</a:t>
            </a:r>
          </a:p>
          <a:p>
            <a:pPr marL="609600" indent="-609600" algn="just" eaLnBrk="1" hangingPunct="1">
              <a:buFont typeface="Wingdings" pitchFamily="2" charset="2"/>
              <a:buAutoNum type="arabicPeriod"/>
              <a:defRPr/>
            </a:pPr>
            <a:r>
              <a:rPr lang="tr-TR"/>
              <a:t>Kesintili motivler</a:t>
            </a:r>
          </a:p>
          <a:p>
            <a:pPr marL="609600" indent="-609600" algn="just" eaLnBrk="1" hangingPunct="1">
              <a:buFont typeface="Wingdings" pitchFamily="2" charset="2"/>
              <a:buAutoNum type="arabicPeriod"/>
              <a:defRPr/>
            </a:pPr>
            <a:r>
              <a:rPr lang="tr-TR"/>
              <a:t>İçsel dışsal motivasyon ve başarıya yönelimli hedefler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994277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 sz="4800" b="1" smtClean="0">
                <a:solidFill>
                  <a:srgbClr val="FF0066"/>
                </a:solidFill>
              </a:rPr>
              <a:t>KATILIM</a:t>
            </a:r>
            <a:endParaRPr lang="en-US" altLang="tr-TR" sz="4800" b="1" smtClean="0">
              <a:solidFill>
                <a:srgbClr val="FF0066"/>
              </a:solidFill>
            </a:endParaRP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85800" y="1828800"/>
            <a:ext cx="3776663" cy="3657600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tr-TR" altLang="tr-TR" sz="3600" smtClean="0"/>
              <a:t>	</a:t>
            </a:r>
          </a:p>
          <a:p>
            <a:pPr algn="ctr" eaLnBrk="1" hangingPunct="1">
              <a:buFontTx/>
              <a:buNone/>
            </a:pPr>
            <a:endParaRPr lang="tr-TR" altLang="tr-TR" sz="3600" smtClean="0"/>
          </a:p>
          <a:p>
            <a:pPr algn="ctr" eaLnBrk="1" hangingPunct="1">
              <a:buFontTx/>
              <a:buNone/>
            </a:pPr>
            <a:r>
              <a:rPr lang="tr-TR" altLang="tr-TR" sz="3600" smtClean="0"/>
              <a:t>Etkinliğe dahil olma ve devam etme</a:t>
            </a:r>
            <a:endParaRPr lang="en-US" altLang="tr-TR" sz="3600" smtClean="0"/>
          </a:p>
        </p:txBody>
      </p:sp>
      <p:pic>
        <p:nvPicPr>
          <p:cNvPr id="30724" name="Picture 7" descr="BD06529_"/>
          <p:cNvPicPr>
            <a:picLocks noGrp="1" noChangeAspect="1" noChangeArrowheads="1"/>
          </p:cNvPicPr>
          <p:nvPr>
            <p:ph type="clipArt" sz="half" idx="2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648200" y="1295400"/>
            <a:ext cx="4038600" cy="5257800"/>
          </a:xfrm>
        </p:spPr>
      </p:pic>
    </p:spTree>
    <p:extLst>
      <p:ext uri="{BB962C8B-B14F-4D97-AF65-F5344CB8AC3E}">
        <p14:creationId xmlns:p14="http://schemas.microsoft.com/office/powerpoint/2010/main" val="201959375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 b="1" smtClean="0"/>
              <a:t>Kesintili motivler</a:t>
            </a:r>
            <a:endParaRPr lang="en-US" altLang="tr-TR" b="1" smtClean="0"/>
          </a:p>
        </p:txBody>
      </p:sp>
      <p:sp>
        <p:nvSpPr>
          <p:cNvPr id="31747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648200" y="1600200"/>
            <a:ext cx="4267200" cy="4530725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tr-TR" altLang="tr-TR" sz="2800" smtClean="0"/>
              <a:t>	</a:t>
            </a:r>
          </a:p>
          <a:p>
            <a:pPr algn="ctr" eaLnBrk="1" hangingPunct="1">
              <a:buFontTx/>
              <a:buNone/>
            </a:pPr>
            <a:r>
              <a:rPr lang="tr-TR" altLang="tr-TR" smtClean="0"/>
              <a:t>Etkinliğe dahil olma ve herhangi bir nedenle vazgeçme</a:t>
            </a:r>
          </a:p>
          <a:p>
            <a:pPr algn="ctr" eaLnBrk="1" hangingPunct="1">
              <a:buFontTx/>
              <a:buNone/>
            </a:pPr>
            <a:r>
              <a:rPr lang="tr-TR" altLang="tr-TR" smtClean="0"/>
              <a:t>(bırakma) yada etkinliği  değiştirme</a:t>
            </a:r>
            <a:endParaRPr lang="en-US" altLang="tr-TR" smtClean="0"/>
          </a:p>
        </p:txBody>
      </p:sp>
      <p:pic>
        <p:nvPicPr>
          <p:cNvPr id="31748" name="Picture 9" descr="j0323550"/>
          <p:cNvPicPr>
            <a:picLocks noChangeAspect="1" noChangeArrowheads="1"/>
          </p:cNvPicPr>
          <p:nvPr>
            <p:ph type="clipArt" sz="half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85800" y="2025650"/>
            <a:ext cx="3776663" cy="3263900"/>
          </a:xfrm>
          <a:noFill/>
        </p:spPr>
      </p:pic>
    </p:spTree>
    <p:extLst>
      <p:ext uri="{BB962C8B-B14F-4D97-AF65-F5344CB8AC3E}">
        <p14:creationId xmlns:p14="http://schemas.microsoft.com/office/powerpoint/2010/main" val="317607587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6870700" cy="144463"/>
          </a:xfrm>
        </p:spPr>
        <p:txBody>
          <a:bodyPr/>
          <a:lstStyle/>
          <a:p>
            <a:pPr eaLnBrk="1" hangingPunct="1"/>
            <a:endParaRPr lang="en-US" altLang="tr-TR" smtClean="0"/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228600"/>
            <a:ext cx="8686800" cy="6400800"/>
          </a:xfrm>
        </p:spPr>
        <p:txBody>
          <a:bodyPr/>
          <a:lstStyle/>
          <a:p>
            <a:pPr algn="just" eaLnBrk="1" hangingPunct="1">
              <a:buFontTx/>
              <a:buNone/>
            </a:pPr>
            <a:endParaRPr lang="tr-TR" altLang="tr-TR" sz="2400" smtClean="0">
              <a:solidFill>
                <a:srgbClr val="CCFF66"/>
              </a:solidFill>
            </a:endParaRPr>
          </a:p>
          <a:p>
            <a:pPr algn="just" eaLnBrk="1" hangingPunct="1">
              <a:buFontTx/>
              <a:buNone/>
            </a:pPr>
            <a:r>
              <a:rPr lang="tr-TR" altLang="tr-TR" sz="2400" smtClean="0">
                <a:solidFill>
                  <a:srgbClr val="FF0066"/>
                </a:solidFill>
              </a:rPr>
              <a:t>10 yaşın altındakilerde en sık rastlanan  kesinti nedenleri</a:t>
            </a:r>
          </a:p>
          <a:p>
            <a:pPr algn="just" eaLnBrk="1" hangingPunct="1"/>
            <a:r>
              <a:rPr lang="tr-TR" altLang="tr-TR" sz="2400" smtClean="0"/>
              <a:t>Yarışmaya yönelik prg. İçinde oyuna vakit bulamama</a:t>
            </a:r>
          </a:p>
          <a:p>
            <a:pPr algn="just" eaLnBrk="1" hangingPunct="1"/>
            <a:r>
              <a:rPr lang="tr-TR" altLang="tr-TR" sz="2400" smtClean="0"/>
              <a:t>Antrenörden hoşlanmama</a:t>
            </a:r>
            <a:r>
              <a:rPr lang="tr-TR" altLang="tr-TR" smtClean="0"/>
              <a:t> </a:t>
            </a:r>
          </a:p>
          <a:p>
            <a:pPr algn="just" eaLnBrk="1" hangingPunct="1">
              <a:buFontTx/>
              <a:buNone/>
            </a:pPr>
            <a:r>
              <a:rPr lang="tr-TR" altLang="tr-TR" sz="2400" smtClean="0"/>
              <a:t>	</a:t>
            </a:r>
          </a:p>
          <a:p>
            <a:pPr algn="just" eaLnBrk="1" hangingPunct="1">
              <a:buFontTx/>
              <a:buNone/>
            </a:pPr>
            <a:r>
              <a:rPr lang="tr-TR" altLang="tr-TR" sz="2400" smtClean="0">
                <a:solidFill>
                  <a:srgbClr val="FF0066"/>
                </a:solidFill>
              </a:rPr>
              <a:t>10 yaşın</a:t>
            </a:r>
            <a:r>
              <a:rPr lang="tr-TR" altLang="tr-TR" smtClean="0">
                <a:solidFill>
                  <a:srgbClr val="FF0066"/>
                </a:solidFill>
              </a:rPr>
              <a:t> </a:t>
            </a:r>
            <a:r>
              <a:rPr lang="tr-TR" altLang="tr-TR" sz="2400" smtClean="0">
                <a:solidFill>
                  <a:srgbClr val="FF0066"/>
                </a:solidFill>
              </a:rPr>
              <a:t>üstündekilerde en sık rastlanan kesinti nedenleri</a:t>
            </a:r>
          </a:p>
          <a:p>
            <a:pPr algn="just" eaLnBrk="1" hangingPunct="1"/>
            <a:r>
              <a:rPr lang="tr-TR" altLang="tr-TR" sz="2400" smtClean="0"/>
              <a:t>İlgi çatışmasının olması</a:t>
            </a:r>
          </a:p>
          <a:p>
            <a:pPr algn="just" eaLnBrk="1" hangingPunct="1"/>
            <a:r>
              <a:rPr lang="tr-TR" altLang="tr-TR" sz="2400" smtClean="0"/>
              <a:t>Göreve ait sorumluluk</a:t>
            </a:r>
          </a:p>
          <a:p>
            <a:pPr algn="just" eaLnBrk="1" hangingPunct="1">
              <a:buFontTx/>
              <a:buNone/>
            </a:pPr>
            <a:r>
              <a:rPr lang="tr-TR" altLang="tr-TR" sz="2400" smtClean="0"/>
              <a:t>	</a:t>
            </a:r>
            <a:endParaRPr lang="tr-TR" altLang="tr-TR" sz="2400" smtClean="0">
              <a:solidFill>
                <a:srgbClr val="FFFF00"/>
              </a:solidFill>
            </a:endParaRPr>
          </a:p>
          <a:p>
            <a:pPr algn="just" eaLnBrk="1" hangingPunct="1"/>
            <a:endParaRPr lang="tr-TR" altLang="tr-TR" sz="2400" smtClean="0">
              <a:solidFill>
                <a:srgbClr val="FFFF00"/>
              </a:solidFill>
            </a:endParaRPr>
          </a:p>
          <a:p>
            <a:pPr algn="just" eaLnBrk="1" hangingPunct="1">
              <a:buFontTx/>
              <a:buNone/>
            </a:pPr>
            <a:endParaRPr lang="en-US" altLang="tr-TR" smtClean="0"/>
          </a:p>
        </p:txBody>
      </p:sp>
    </p:spTree>
    <p:extLst>
      <p:ext uri="{BB962C8B-B14F-4D97-AF65-F5344CB8AC3E}">
        <p14:creationId xmlns:p14="http://schemas.microsoft.com/office/powerpoint/2010/main" val="416793316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6870700" cy="679450"/>
          </a:xfrm>
        </p:spPr>
        <p:txBody>
          <a:bodyPr/>
          <a:lstStyle/>
          <a:p>
            <a:pPr eaLnBrk="1" hangingPunct="1"/>
            <a:endParaRPr lang="en-US" altLang="tr-TR" smtClean="0"/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914400"/>
            <a:ext cx="8229600" cy="5216525"/>
          </a:xfrm>
        </p:spPr>
        <p:txBody>
          <a:bodyPr/>
          <a:lstStyle/>
          <a:p>
            <a:pPr algn="just" eaLnBrk="1" hangingPunct="1">
              <a:buFontTx/>
              <a:buNone/>
            </a:pPr>
            <a:r>
              <a:rPr lang="tr-TR" altLang="tr-TR" sz="2400" smtClean="0">
                <a:solidFill>
                  <a:srgbClr val="FF0000"/>
                </a:solidFill>
              </a:rPr>
              <a:t>7-18 yaş aralığında sırası ile en sık rastlanan kesinti nedenleri</a:t>
            </a:r>
          </a:p>
          <a:p>
            <a:pPr algn="just" eaLnBrk="1" hangingPunct="1"/>
            <a:r>
              <a:rPr lang="tr-TR" altLang="tr-TR" sz="2400" smtClean="0"/>
              <a:t>İlgi alanları etrafında verilen mücadele</a:t>
            </a:r>
          </a:p>
          <a:p>
            <a:pPr algn="just" eaLnBrk="1" hangingPunct="1"/>
            <a:r>
              <a:rPr lang="tr-TR" altLang="tr-TR" sz="2400" smtClean="0"/>
              <a:t>Diğer etkilikleri izleme arzusu</a:t>
            </a:r>
          </a:p>
          <a:p>
            <a:pPr algn="just" eaLnBrk="1" hangingPunct="1"/>
            <a:r>
              <a:rPr lang="tr-TR" altLang="tr-TR" sz="2400" smtClean="0"/>
              <a:t>Zevk almama</a:t>
            </a:r>
          </a:p>
          <a:p>
            <a:pPr algn="just" eaLnBrk="1" hangingPunct="1"/>
            <a:r>
              <a:rPr lang="tr-TR" altLang="tr-TR" sz="2400" smtClean="0"/>
              <a:t>Beceri geliştirememe</a:t>
            </a:r>
          </a:p>
          <a:p>
            <a:pPr algn="just" eaLnBrk="1" hangingPunct="1"/>
            <a:r>
              <a:rPr lang="tr-TR" altLang="tr-TR" sz="2400" smtClean="0"/>
              <a:t>Antrenörden hoşlanmama</a:t>
            </a:r>
          </a:p>
          <a:p>
            <a:pPr algn="just" eaLnBrk="1" hangingPunct="1"/>
            <a:r>
              <a:rPr lang="tr-TR" altLang="tr-TR" sz="2400" smtClean="0"/>
              <a:t>Yarışma baskısı</a:t>
            </a:r>
          </a:p>
          <a:p>
            <a:pPr algn="just" eaLnBrk="1" hangingPunct="1"/>
            <a:r>
              <a:rPr lang="tr-TR" altLang="tr-TR" sz="2400" smtClean="0"/>
              <a:t>Çok zaman alması</a:t>
            </a:r>
          </a:p>
          <a:p>
            <a:pPr algn="just" eaLnBrk="1" hangingPunct="1"/>
            <a:endParaRPr lang="tr-TR" altLang="tr-TR" sz="2400" smtClean="0">
              <a:solidFill>
                <a:srgbClr val="FFFF00"/>
              </a:solidFill>
            </a:endParaRPr>
          </a:p>
          <a:p>
            <a:pPr eaLnBrk="1" hangingPunct="1"/>
            <a:endParaRPr lang="en-US" altLang="tr-TR" smtClean="0"/>
          </a:p>
        </p:txBody>
      </p:sp>
    </p:spTree>
    <p:extLst>
      <p:ext uri="{BB962C8B-B14F-4D97-AF65-F5344CB8AC3E}">
        <p14:creationId xmlns:p14="http://schemas.microsoft.com/office/powerpoint/2010/main" val="215610172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 smtClean="0"/>
              <a:t>Başarıya yönelimli hedefler</a:t>
            </a:r>
            <a:endParaRPr lang="en-US" altLang="tr-TR" smtClean="0"/>
          </a:p>
        </p:txBody>
      </p:sp>
      <p:sp>
        <p:nvSpPr>
          <p:cNvPr id="34819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267200" y="1951038"/>
            <a:ext cx="4876800" cy="4214812"/>
          </a:xfrm>
        </p:spPr>
        <p:txBody>
          <a:bodyPr/>
          <a:lstStyle/>
          <a:p>
            <a:pPr eaLnBrk="1" hangingPunct="1"/>
            <a:r>
              <a:rPr lang="tr-TR" altLang="tr-TR" sz="2400" smtClean="0"/>
              <a:t>Görev yönelimler</a:t>
            </a:r>
          </a:p>
          <a:p>
            <a:pPr eaLnBrk="1" hangingPunct="1"/>
            <a:endParaRPr lang="tr-TR" altLang="tr-TR" sz="2400" smtClean="0"/>
          </a:p>
          <a:p>
            <a:pPr eaLnBrk="1" hangingPunct="1"/>
            <a:r>
              <a:rPr lang="tr-TR" altLang="tr-TR" sz="2400" smtClean="0"/>
              <a:t>Ego yönelimleri</a:t>
            </a:r>
          </a:p>
          <a:p>
            <a:pPr eaLnBrk="1" hangingPunct="1"/>
            <a:endParaRPr lang="tr-TR" altLang="tr-TR" sz="2400" smtClean="0"/>
          </a:p>
          <a:p>
            <a:pPr eaLnBrk="1" hangingPunct="1"/>
            <a:r>
              <a:rPr lang="tr-TR" altLang="tr-TR" sz="2400" smtClean="0"/>
              <a:t>Sosyal uygunluk yönelimleri</a:t>
            </a:r>
            <a:endParaRPr lang="en-US" altLang="tr-TR" sz="2400" smtClean="0"/>
          </a:p>
        </p:txBody>
      </p:sp>
      <p:pic>
        <p:nvPicPr>
          <p:cNvPr id="34820" name="Picture 6" descr="j0287214"/>
          <p:cNvPicPr>
            <a:picLocks noChangeAspect="1" noChangeArrowheads="1"/>
          </p:cNvPicPr>
          <p:nvPr>
            <p:ph type="clipArt" sz="half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969963" y="1828800"/>
            <a:ext cx="2781300" cy="3657600"/>
          </a:xfrm>
          <a:noFill/>
        </p:spPr>
      </p:pic>
    </p:spTree>
    <p:extLst>
      <p:ext uri="{BB962C8B-B14F-4D97-AF65-F5344CB8AC3E}">
        <p14:creationId xmlns:p14="http://schemas.microsoft.com/office/powerpoint/2010/main" val="24683444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1116013" y="0"/>
            <a:ext cx="6870700" cy="1600200"/>
          </a:xfrm>
        </p:spPr>
        <p:txBody>
          <a:bodyPr/>
          <a:lstStyle/>
          <a:p>
            <a:pPr eaLnBrk="1" hangingPunct="1"/>
            <a:r>
              <a:rPr lang="tr-TR" altLang="tr-TR" smtClean="0"/>
              <a:t>MOTİVASYON </a:t>
            </a:r>
            <a:endParaRPr lang="en-US" altLang="tr-TR" smtClean="0"/>
          </a:p>
        </p:txBody>
      </p:sp>
      <p:sp>
        <p:nvSpPr>
          <p:cNvPr id="20483" name="AutoShape 3"/>
          <p:cNvSpPr>
            <a:spLocks noChangeArrowheads="1"/>
          </p:cNvSpPr>
          <p:nvPr/>
        </p:nvSpPr>
        <p:spPr bwMode="auto">
          <a:xfrm>
            <a:off x="2484438" y="1773238"/>
            <a:ext cx="381000" cy="1066800"/>
          </a:xfrm>
          <a:prstGeom prst="downArrow">
            <a:avLst>
              <a:gd name="adj1" fmla="val 58333"/>
              <a:gd name="adj2" fmla="val 5333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tr-TR" altLang="tr-TR" sz="1800"/>
          </a:p>
        </p:txBody>
      </p:sp>
      <p:sp>
        <p:nvSpPr>
          <p:cNvPr id="20484" name="AutoShape 4"/>
          <p:cNvSpPr>
            <a:spLocks noChangeArrowheads="1"/>
          </p:cNvSpPr>
          <p:nvPr/>
        </p:nvSpPr>
        <p:spPr bwMode="auto">
          <a:xfrm>
            <a:off x="6084888" y="1773238"/>
            <a:ext cx="381000" cy="1066800"/>
          </a:xfrm>
          <a:prstGeom prst="downArrow">
            <a:avLst>
              <a:gd name="adj1" fmla="val 58333"/>
              <a:gd name="adj2" fmla="val 5333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tr-TR" altLang="tr-TR" sz="1800"/>
          </a:p>
        </p:txBody>
      </p:sp>
      <p:sp>
        <p:nvSpPr>
          <p:cNvPr id="20485" name="Text Box 5"/>
          <p:cNvSpPr txBox="1">
            <a:spLocks noChangeArrowheads="1"/>
          </p:cNvSpPr>
          <p:nvPr/>
        </p:nvSpPr>
        <p:spPr bwMode="auto">
          <a:xfrm>
            <a:off x="1676400" y="2667000"/>
            <a:ext cx="22860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tr-TR" altLang="tr-TR" sz="3600" b="1">
                <a:latin typeface="Times New Roman" pitchFamily="18" charset="0"/>
              </a:rPr>
              <a:t>İÇSEL</a:t>
            </a:r>
            <a:endParaRPr lang="en-US" altLang="tr-TR" sz="3600" b="1">
              <a:latin typeface="Times New Roman" pitchFamily="18" charset="0"/>
            </a:endParaRPr>
          </a:p>
        </p:txBody>
      </p:sp>
      <p:sp>
        <p:nvSpPr>
          <p:cNvPr id="20486" name="Text Box 6"/>
          <p:cNvSpPr txBox="1">
            <a:spLocks noChangeArrowheads="1"/>
          </p:cNvSpPr>
          <p:nvPr/>
        </p:nvSpPr>
        <p:spPr bwMode="auto">
          <a:xfrm>
            <a:off x="5334000" y="2667000"/>
            <a:ext cx="24384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tr-TR" altLang="tr-TR" sz="3600">
                <a:latin typeface="Times New Roman" pitchFamily="18" charset="0"/>
              </a:rPr>
              <a:t>DIŞSAL</a:t>
            </a:r>
            <a:endParaRPr lang="en-US" altLang="tr-TR" sz="3600">
              <a:latin typeface="Times New Roman" pitchFamily="18" charset="0"/>
            </a:endParaRPr>
          </a:p>
        </p:txBody>
      </p:sp>
      <p:sp>
        <p:nvSpPr>
          <p:cNvPr id="20487" name="Text Box 7"/>
          <p:cNvSpPr txBox="1">
            <a:spLocks noChangeArrowheads="1"/>
          </p:cNvSpPr>
          <p:nvPr/>
        </p:nvSpPr>
        <p:spPr bwMode="auto">
          <a:xfrm>
            <a:off x="3276600" y="3886200"/>
            <a:ext cx="2743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tr-TR" altLang="tr-TR" sz="2400">
                <a:latin typeface="Times New Roman" pitchFamily="18" charset="0"/>
              </a:rPr>
              <a:t>MOTİVASYON</a:t>
            </a:r>
            <a:endParaRPr lang="en-US" altLang="tr-TR" sz="240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134773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Rectangle 2">
            <a:extLst>
              <a:ext uri="{FF2B5EF4-FFF2-40B4-BE49-F238E27FC236}">
                <a16:creationId xmlns:a16="http://schemas.microsoft.com/office/drawing/2014/main" xmlns="" id="{C8D6B2E2-B7E9-4A65-8CD6-54AF73000005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685800" y="533400"/>
            <a:ext cx="7772400" cy="1736725"/>
          </a:xfrm>
        </p:spPr>
        <p:txBody>
          <a:bodyPr/>
          <a:lstStyle/>
          <a:p>
            <a:pPr eaLnBrk="1" hangingPunct="1">
              <a:defRPr/>
            </a:pPr>
            <a:r>
              <a:rPr lang="tr-TR" sz="5400"/>
              <a:t>İçsel motivasyon</a:t>
            </a:r>
            <a:endParaRPr lang="en-US" sz="5400"/>
          </a:p>
        </p:txBody>
      </p:sp>
      <p:sp>
        <p:nvSpPr>
          <p:cNvPr id="96259" name="Rectangle 3">
            <a:extLst>
              <a:ext uri="{FF2B5EF4-FFF2-40B4-BE49-F238E27FC236}">
                <a16:creationId xmlns:a16="http://schemas.microsoft.com/office/drawing/2014/main" xmlns="" id="{52209FD5-B5B7-4D40-868D-3FBBDBE9A7B3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524000" y="2514600"/>
            <a:ext cx="6400800" cy="1752600"/>
          </a:xfrm>
        </p:spPr>
        <p:txBody>
          <a:bodyPr/>
          <a:lstStyle/>
          <a:p>
            <a:pPr eaLnBrk="1" hangingPunct="1">
              <a:defRPr/>
            </a:pPr>
            <a:r>
              <a:rPr lang="tr-TR" sz="3200">
                <a:solidFill>
                  <a:schemeClr val="folHlink"/>
                </a:solidFill>
              </a:rPr>
              <a:t>Eğlence, zevk, merak, kişisel tatmin amaçlı katılım</a:t>
            </a:r>
            <a:endParaRPr lang="en-US" sz="3200">
              <a:solidFill>
                <a:schemeClr val="folHlin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319734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2">
            <a:extLst>
              <a:ext uri="{FF2B5EF4-FFF2-40B4-BE49-F238E27FC236}">
                <a16:creationId xmlns:a16="http://schemas.microsoft.com/office/drawing/2014/main" xmlns="" id="{28EB41F5-E9AC-44B7-BBCB-D185D8981B7B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685800" y="457200"/>
            <a:ext cx="7772400" cy="1736725"/>
          </a:xfrm>
        </p:spPr>
        <p:txBody>
          <a:bodyPr/>
          <a:lstStyle/>
          <a:p>
            <a:pPr eaLnBrk="1" hangingPunct="1">
              <a:defRPr/>
            </a:pPr>
            <a:r>
              <a:rPr lang="tr-TR" sz="5400"/>
              <a:t>Dışsal Motivasyon</a:t>
            </a:r>
            <a:endParaRPr lang="en-US" sz="5400"/>
          </a:p>
        </p:txBody>
      </p:sp>
      <p:sp>
        <p:nvSpPr>
          <p:cNvPr id="97283" name="Rectangle 3">
            <a:extLst>
              <a:ext uri="{FF2B5EF4-FFF2-40B4-BE49-F238E27FC236}">
                <a16:creationId xmlns:a16="http://schemas.microsoft.com/office/drawing/2014/main" xmlns="" id="{7C28EB08-EA1E-40B9-96FF-EB20A970D100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524000" y="2514600"/>
            <a:ext cx="6400800" cy="1752600"/>
          </a:xfrm>
        </p:spPr>
        <p:txBody>
          <a:bodyPr/>
          <a:lstStyle/>
          <a:p>
            <a:pPr eaLnBrk="1" hangingPunct="1">
              <a:defRPr/>
            </a:pPr>
            <a:r>
              <a:rPr lang="tr-TR" sz="3200">
                <a:solidFill>
                  <a:schemeClr val="folHlink"/>
                </a:solidFill>
              </a:rPr>
              <a:t>Sosyal kabul, maddi ödül, statü vb. katılım</a:t>
            </a:r>
            <a:endParaRPr lang="en-US" sz="3200">
              <a:solidFill>
                <a:schemeClr val="folHlin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67607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 smtClean="0"/>
              <a:t>SPORDA MOTİVASYON</a:t>
            </a:r>
            <a:endParaRPr lang="en-US" altLang="tr-TR" smtClean="0"/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1600200"/>
            <a:ext cx="8763000" cy="4530725"/>
          </a:xfrm>
        </p:spPr>
        <p:txBody>
          <a:bodyPr/>
          <a:lstStyle/>
          <a:p>
            <a:pPr eaLnBrk="1" hangingPunct="1"/>
            <a:r>
              <a:rPr lang="tr-TR" altLang="tr-TR" sz="2800" smtClean="0"/>
              <a:t>Sporcuyu her gün aynı saatte zorlayan nedir?</a:t>
            </a:r>
          </a:p>
          <a:p>
            <a:pPr eaLnBrk="1" hangingPunct="1"/>
            <a:endParaRPr lang="tr-TR" altLang="tr-TR" sz="2800" smtClean="0"/>
          </a:p>
          <a:p>
            <a:pPr eaLnBrk="1" hangingPunct="1"/>
            <a:r>
              <a:rPr lang="tr-TR" altLang="tr-TR" sz="2800" smtClean="0"/>
              <a:t>Sosyal yaşamdan fedakarlık niye?</a:t>
            </a:r>
          </a:p>
          <a:p>
            <a:pPr eaLnBrk="1" hangingPunct="1"/>
            <a:endParaRPr lang="tr-TR" altLang="tr-TR" sz="2800" smtClean="0"/>
          </a:p>
          <a:p>
            <a:pPr eaLnBrk="1" hangingPunct="1"/>
            <a:r>
              <a:rPr lang="tr-TR" altLang="tr-TR" sz="2800" smtClean="0"/>
              <a:t>Antrenmanlarda çekilen ızdırap niye?</a:t>
            </a:r>
          </a:p>
          <a:p>
            <a:pPr eaLnBrk="1" hangingPunct="1">
              <a:buFontTx/>
              <a:buNone/>
            </a:pPr>
            <a:endParaRPr lang="tr-TR" altLang="tr-TR" sz="2800" smtClean="0"/>
          </a:p>
          <a:p>
            <a:pPr eaLnBrk="1" hangingPunct="1"/>
            <a:r>
              <a:rPr lang="tr-TR" altLang="tr-TR" sz="2800" smtClean="0"/>
              <a:t>Niye, niye niye...</a:t>
            </a:r>
          </a:p>
          <a:p>
            <a:pPr eaLnBrk="1" hangingPunct="1"/>
            <a:endParaRPr lang="en-US" altLang="tr-TR" sz="2800" smtClean="0"/>
          </a:p>
        </p:txBody>
      </p:sp>
      <p:pic>
        <p:nvPicPr>
          <p:cNvPr id="23556" name="Picture 4" descr="j026296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7400" y="4565650"/>
            <a:ext cx="3276600" cy="2139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6380670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8" name="Picture 2" descr="j029538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2386841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 smtClean="0"/>
              <a:t>MOTİVASYON HATALARI</a:t>
            </a:r>
            <a:endParaRPr lang="en-US" altLang="tr-TR" smtClean="0"/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228600" y="1600200"/>
            <a:ext cx="4267200" cy="4530725"/>
          </a:xfrm>
        </p:spPr>
        <p:txBody>
          <a:bodyPr/>
          <a:lstStyle/>
          <a:p>
            <a:pPr eaLnBrk="1" hangingPunct="1">
              <a:buFontTx/>
              <a:buNone/>
            </a:pPr>
            <a:endParaRPr lang="tr-TR" altLang="tr-TR" smtClean="0"/>
          </a:p>
          <a:p>
            <a:pPr eaLnBrk="1" hangingPunct="1">
              <a:buFontTx/>
              <a:buNone/>
            </a:pPr>
            <a:r>
              <a:rPr lang="tr-TR" altLang="tr-TR" smtClean="0">
                <a:solidFill>
                  <a:srgbClr val="CCFF66"/>
                </a:solidFill>
              </a:rPr>
              <a:t>YÜKSEK MOTİVASYON</a:t>
            </a:r>
            <a:endParaRPr lang="en-US" altLang="tr-TR" smtClean="0">
              <a:solidFill>
                <a:srgbClr val="CCFF66"/>
              </a:solidFill>
            </a:endParaRPr>
          </a:p>
        </p:txBody>
      </p:sp>
      <p:sp>
        <p:nvSpPr>
          <p:cNvPr id="25604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648200" y="1600200"/>
            <a:ext cx="4343400" cy="4530725"/>
          </a:xfrm>
        </p:spPr>
        <p:txBody>
          <a:bodyPr/>
          <a:lstStyle/>
          <a:p>
            <a:pPr eaLnBrk="1" hangingPunct="1">
              <a:buFontTx/>
              <a:buNone/>
            </a:pPr>
            <a:endParaRPr lang="tr-TR" altLang="tr-TR" smtClean="0"/>
          </a:p>
          <a:p>
            <a:pPr eaLnBrk="1" hangingPunct="1">
              <a:buFontTx/>
              <a:buNone/>
            </a:pPr>
            <a:endParaRPr lang="tr-TR" altLang="tr-TR" smtClean="0"/>
          </a:p>
          <a:p>
            <a:pPr eaLnBrk="1" hangingPunct="1">
              <a:buFontTx/>
              <a:buNone/>
            </a:pPr>
            <a:endParaRPr lang="tr-TR" altLang="tr-TR" smtClean="0"/>
          </a:p>
          <a:p>
            <a:pPr eaLnBrk="1" hangingPunct="1">
              <a:buFontTx/>
              <a:buNone/>
            </a:pPr>
            <a:endParaRPr lang="tr-TR" altLang="tr-TR" smtClean="0"/>
          </a:p>
          <a:p>
            <a:pPr eaLnBrk="1" hangingPunct="1">
              <a:buFontTx/>
              <a:buNone/>
            </a:pPr>
            <a:endParaRPr lang="tr-TR" altLang="tr-TR" smtClean="0"/>
          </a:p>
          <a:p>
            <a:pPr eaLnBrk="1" hangingPunct="1">
              <a:buFontTx/>
              <a:buNone/>
            </a:pPr>
            <a:r>
              <a:rPr lang="tr-TR" altLang="tr-TR" smtClean="0">
                <a:solidFill>
                  <a:srgbClr val="CCFF66"/>
                </a:solidFill>
              </a:rPr>
              <a:t>DÜŞÜK MOTİVASYON</a:t>
            </a:r>
            <a:endParaRPr lang="en-US" altLang="tr-TR" smtClean="0">
              <a:solidFill>
                <a:srgbClr val="CCFF66"/>
              </a:solidFill>
            </a:endParaRPr>
          </a:p>
        </p:txBody>
      </p:sp>
      <p:pic>
        <p:nvPicPr>
          <p:cNvPr id="25605" name="Picture 5" descr="j0295269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6800" y="1828800"/>
            <a:ext cx="3505200" cy="1965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606" name="Picture 6" descr="j0344237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80975" y="4572000"/>
            <a:ext cx="3060700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1357735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77813"/>
            <a:ext cx="9144000" cy="1139825"/>
          </a:xfrm>
        </p:spPr>
        <p:txBody>
          <a:bodyPr/>
          <a:lstStyle/>
          <a:p>
            <a:pPr algn="just" eaLnBrk="1" hangingPunct="1"/>
            <a:r>
              <a:rPr lang="tr-TR" altLang="tr-TR" sz="3600" smtClean="0">
                <a:solidFill>
                  <a:srgbClr val="FF0066"/>
                </a:solidFill>
              </a:rPr>
              <a:t>Düşük motivasyon    Yüksek motivasyon</a:t>
            </a:r>
            <a:endParaRPr lang="en-US" altLang="tr-TR" sz="3600" smtClean="0">
              <a:solidFill>
                <a:srgbClr val="FF0066"/>
              </a:solidFill>
            </a:endParaRP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828800"/>
            <a:ext cx="7696200" cy="3544888"/>
          </a:xfrm>
        </p:spPr>
        <p:txBody>
          <a:bodyPr/>
          <a:lstStyle/>
          <a:p>
            <a:pPr eaLnBrk="1" hangingPunct="1"/>
            <a:r>
              <a:rPr lang="tr-TR" altLang="tr-TR" smtClean="0"/>
              <a:t>Nedir?</a:t>
            </a:r>
          </a:p>
          <a:p>
            <a:pPr eaLnBrk="1" hangingPunct="1"/>
            <a:endParaRPr lang="tr-TR" altLang="tr-TR" smtClean="0"/>
          </a:p>
          <a:p>
            <a:pPr eaLnBrk="1" hangingPunct="1"/>
            <a:r>
              <a:rPr lang="tr-TR" altLang="tr-TR" smtClean="0"/>
              <a:t>Ne gibi durularda yaşanır?</a:t>
            </a:r>
          </a:p>
          <a:p>
            <a:pPr eaLnBrk="1" hangingPunct="1"/>
            <a:endParaRPr lang="tr-TR" altLang="tr-TR" smtClean="0"/>
          </a:p>
          <a:p>
            <a:pPr eaLnBrk="1" hangingPunct="1"/>
            <a:r>
              <a:rPr lang="tr-TR" altLang="tr-TR" smtClean="0"/>
              <a:t>Nasıl teşhis edilir?</a:t>
            </a:r>
          </a:p>
          <a:p>
            <a:pPr eaLnBrk="1" hangingPunct="1"/>
            <a:endParaRPr lang="tr-TR" altLang="tr-TR" smtClean="0"/>
          </a:p>
          <a:p>
            <a:pPr eaLnBrk="1" hangingPunct="1"/>
            <a:r>
              <a:rPr lang="tr-TR" altLang="tr-TR" smtClean="0"/>
              <a:t>Önerilen çözüm yoları?</a:t>
            </a:r>
          </a:p>
          <a:p>
            <a:pPr eaLnBrk="1" hangingPunct="1">
              <a:buFontTx/>
              <a:buNone/>
            </a:pPr>
            <a:endParaRPr lang="en-US" altLang="tr-TR" smtClean="0"/>
          </a:p>
        </p:txBody>
      </p:sp>
    </p:spTree>
    <p:extLst>
      <p:ext uri="{BB962C8B-B14F-4D97-AF65-F5344CB8AC3E}">
        <p14:creationId xmlns:p14="http://schemas.microsoft.com/office/powerpoint/2010/main" val="897555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6870700" cy="1116013"/>
          </a:xfrm>
        </p:spPr>
        <p:txBody>
          <a:bodyPr/>
          <a:lstStyle/>
          <a:p>
            <a:pPr eaLnBrk="1" hangingPunct="1"/>
            <a:r>
              <a:rPr lang="tr-TR" altLang="tr-TR" smtClean="0"/>
              <a:t>Yüksek motivasyon</a:t>
            </a:r>
            <a:endParaRPr lang="en-US" altLang="tr-TR" smtClean="0"/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533400" y="1219200"/>
            <a:ext cx="4038600" cy="4530725"/>
          </a:xfrm>
        </p:spPr>
        <p:txBody>
          <a:bodyPr/>
          <a:lstStyle/>
          <a:p>
            <a:pPr marL="533400" indent="-533400" eaLnBrk="1" hangingPunct="1">
              <a:buFontTx/>
              <a:buNone/>
            </a:pPr>
            <a:r>
              <a:rPr lang="tr-TR" altLang="tr-TR" smtClean="0"/>
              <a:t>	</a:t>
            </a:r>
            <a:r>
              <a:rPr lang="tr-TR" altLang="tr-TR" u="sng" smtClean="0">
                <a:solidFill>
                  <a:srgbClr val="FF0066"/>
                </a:solidFill>
              </a:rPr>
              <a:t>Fizyolojik belirtiler</a:t>
            </a:r>
          </a:p>
          <a:p>
            <a:pPr marL="533400" indent="-533400" eaLnBrk="1" hangingPunct="1">
              <a:buFont typeface="Wingdings" pitchFamily="2" charset="2"/>
              <a:buAutoNum type="arabicPeriod"/>
            </a:pPr>
            <a:r>
              <a:rPr lang="tr-TR" altLang="tr-TR" smtClean="0">
                <a:solidFill>
                  <a:srgbClr val="FF0066"/>
                </a:solidFill>
              </a:rPr>
              <a:t>Kuvvetli uyarılma hali </a:t>
            </a:r>
          </a:p>
          <a:p>
            <a:pPr marL="533400" indent="-533400" eaLnBrk="1" hangingPunct="1">
              <a:buFont typeface="Wingdings" pitchFamily="2" charset="2"/>
              <a:buAutoNum type="arabicPeriod"/>
            </a:pPr>
            <a:r>
              <a:rPr lang="tr-TR" altLang="tr-TR" smtClean="0">
                <a:solidFill>
                  <a:srgbClr val="FF0066"/>
                </a:solidFill>
              </a:rPr>
              <a:t>Kalp çarpıntısı</a:t>
            </a:r>
          </a:p>
          <a:p>
            <a:pPr marL="533400" indent="-533400" eaLnBrk="1" hangingPunct="1">
              <a:buFont typeface="Wingdings" pitchFamily="2" charset="2"/>
              <a:buAutoNum type="arabicPeriod"/>
            </a:pPr>
            <a:r>
              <a:rPr lang="tr-TR" altLang="tr-TR" smtClean="0">
                <a:solidFill>
                  <a:srgbClr val="FF0066"/>
                </a:solidFill>
              </a:rPr>
              <a:t>Terleme </a:t>
            </a:r>
          </a:p>
          <a:p>
            <a:pPr marL="533400" indent="-533400" eaLnBrk="1" hangingPunct="1">
              <a:buFont typeface="Wingdings" pitchFamily="2" charset="2"/>
              <a:buAutoNum type="arabicPeriod"/>
            </a:pPr>
            <a:r>
              <a:rPr lang="tr-TR" altLang="tr-TR" smtClean="0">
                <a:solidFill>
                  <a:srgbClr val="FF0066"/>
                </a:solidFill>
              </a:rPr>
              <a:t>İdrar da zorlama</a:t>
            </a:r>
          </a:p>
          <a:p>
            <a:pPr marL="533400" indent="-533400" eaLnBrk="1" hangingPunct="1">
              <a:buFont typeface="Wingdings" pitchFamily="2" charset="2"/>
              <a:buAutoNum type="arabicPeriod"/>
            </a:pPr>
            <a:r>
              <a:rPr lang="tr-TR" altLang="tr-TR" smtClean="0">
                <a:solidFill>
                  <a:srgbClr val="FF0066"/>
                </a:solidFill>
              </a:rPr>
              <a:t>Ellerde titreme</a:t>
            </a:r>
            <a:endParaRPr lang="en-US" altLang="tr-TR" smtClean="0">
              <a:solidFill>
                <a:srgbClr val="FF0066"/>
              </a:solidFill>
            </a:endParaRPr>
          </a:p>
        </p:txBody>
      </p:sp>
      <p:sp>
        <p:nvSpPr>
          <p:cNvPr id="27652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800600" y="1295400"/>
            <a:ext cx="4343400" cy="4530725"/>
          </a:xfrm>
        </p:spPr>
        <p:txBody>
          <a:bodyPr/>
          <a:lstStyle/>
          <a:p>
            <a:pPr marL="533400" indent="-533400" eaLnBrk="1" hangingPunct="1">
              <a:buFontTx/>
              <a:buNone/>
            </a:pPr>
            <a:r>
              <a:rPr lang="tr-TR" altLang="tr-TR" smtClean="0"/>
              <a:t>	</a:t>
            </a:r>
            <a:r>
              <a:rPr lang="tr-TR" altLang="tr-TR" u="sng" smtClean="0">
                <a:solidFill>
                  <a:schemeClr val="folHlink"/>
                </a:solidFill>
              </a:rPr>
              <a:t>Psikolojik  belirtiler</a:t>
            </a:r>
          </a:p>
          <a:p>
            <a:pPr marL="533400" indent="-533400" eaLnBrk="1" hangingPunct="1">
              <a:buFont typeface="Wingdings" pitchFamily="2" charset="2"/>
              <a:buAutoNum type="arabicPeriod"/>
            </a:pPr>
            <a:r>
              <a:rPr lang="tr-TR" altLang="tr-TR" smtClean="0">
                <a:solidFill>
                  <a:schemeClr val="folHlink"/>
                </a:solidFill>
              </a:rPr>
              <a:t>Aşırı sinirlilik</a:t>
            </a:r>
          </a:p>
          <a:p>
            <a:pPr marL="533400" indent="-533400" eaLnBrk="1" hangingPunct="1">
              <a:buFont typeface="Wingdings" pitchFamily="2" charset="2"/>
              <a:buAutoNum type="arabicPeriod"/>
            </a:pPr>
            <a:r>
              <a:rPr lang="tr-TR" altLang="tr-TR" smtClean="0">
                <a:solidFill>
                  <a:schemeClr val="folHlink"/>
                </a:solidFill>
              </a:rPr>
              <a:t>Dalgınlık</a:t>
            </a:r>
          </a:p>
          <a:p>
            <a:pPr marL="533400" indent="-533400" eaLnBrk="1" hangingPunct="1">
              <a:buFont typeface="Wingdings" pitchFamily="2" charset="2"/>
              <a:buAutoNum type="arabicPeriod"/>
            </a:pPr>
            <a:r>
              <a:rPr lang="tr-TR" altLang="tr-TR" smtClean="0">
                <a:solidFill>
                  <a:schemeClr val="folHlink"/>
                </a:solidFill>
              </a:rPr>
              <a:t>Unutkanlık</a:t>
            </a:r>
          </a:p>
          <a:p>
            <a:pPr marL="533400" indent="-533400" eaLnBrk="1" hangingPunct="1">
              <a:buFont typeface="Wingdings" pitchFamily="2" charset="2"/>
              <a:buAutoNum type="arabicPeriod"/>
            </a:pPr>
            <a:r>
              <a:rPr lang="tr-TR" altLang="tr-TR" smtClean="0">
                <a:solidFill>
                  <a:schemeClr val="folHlink"/>
                </a:solidFill>
              </a:rPr>
              <a:t>Acelecilik sebepsiz meşguliyet</a:t>
            </a:r>
            <a:endParaRPr lang="en-US" altLang="tr-TR" smtClean="0">
              <a:solidFill>
                <a:schemeClr val="folHlink"/>
              </a:solidFill>
            </a:endParaRPr>
          </a:p>
        </p:txBody>
      </p:sp>
      <p:sp>
        <p:nvSpPr>
          <p:cNvPr id="27653" name="Text Box 5"/>
          <p:cNvSpPr txBox="1">
            <a:spLocks noChangeArrowheads="1"/>
          </p:cNvSpPr>
          <p:nvPr/>
        </p:nvSpPr>
        <p:spPr bwMode="auto">
          <a:xfrm>
            <a:off x="1812925" y="5624513"/>
            <a:ext cx="59594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tr-TR" sz="1600">
              <a:latin typeface="Times New Roman" pitchFamily="18" charset="0"/>
            </a:endParaRPr>
          </a:p>
        </p:txBody>
      </p:sp>
      <p:sp>
        <p:nvSpPr>
          <p:cNvPr id="27654" name="Text Box 6"/>
          <p:cNvSpPr txBox="1">
            <a:spLocks noChangeArrowheads="1"/>
          </p:cNvSpPr>
          <p:nvPr/>
        </p:nvSpPr>
        <p:spPr bwMode="auto">
          <a:xfrm>
            <a:off x="2819400" y="4572000"/>
            <a:ext cx="4038600" cy="2557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tr-TR" altLang="tr-TR" sz="2400">
                <a:latin typeface="Times New Roman" pitchFamily="18" charset="0"/>
              </a:rPr>
              <a:t>Çözüm yolları</a:t>
            </a:r>
          </a:p>
          <a:p>
            <a:pPr algn="just" eaLnBrk="1" hangingPunct="1">
              <a:spcBef>
                <a:spcPct val="0"/>
              </a:spcBef>
              <a:buFontTx/>
              <a:buAutoNum type="arabicPeriod"/>
            </a:pPr>
            <a:r>
              <a:rPr lang="tr-TR" altLang="tr-TR" sz="2400">
                <a:latin typeface="Times New Roman" pitchFamily="18" charset="0"/>
              </a:rPr>
              <a:t>Otojenik gevşeme</a:t>
            </a:r>
          </a:p>
          <a:p>
            <a:pPr algn="just" eaLnBrk="1" hangingPunct="1">
              <a:spcBef>
                <a:spcPct val="0"/>
              </a:spcBef>
              <a:buFontTx/>
              <a:buAutoNum type="arabicPeriod"/>
            </a:pPr>
            <a:r>
              <a:rPr lang="tr-TR" altLang="tr-TR" sz="2400">
                <a:latin typeface="Times New Roman" pitchFamily="18" charset="0"/>
              </a:rPr>
              <a:t>Derinleşen gevşeme</a:t>
            </a:r>
          </a:p>
          <a:p>
            <a:pPr algn="just" eaLnBrk="1" hangingPunct="1">
              <a:spcBef>
                <a:spcPct val="0"/>
              </a:spcBef>
              <a:buFontTx/>
              <a:buAutoNum type="arabicPeriod"/>
            </a:pPr>
            <a:r>
              <a:rPr lang="tr-TR" altLang="tr-TR" sz="2400">
                <a:latin typeface="Times New Roman" pitchFamily="18" charset="0"/>
              </a:rPr>
              <a:t>Derin nefes alam</a:t>
            </a:r>
          </a:p>
          <a:p>
            <a:pPr algn="just" eaLnBrk="1" hangingPunct="1">
              <a:spcBef>
                <a:spcPct val="0"/>
              </a:spcBef>
              <a:buFontTx/>
              <a:buAutoNum type="arabicPeriod"/>
            </a:pPr>
            <a:r>
              <a:rPr lang="tr-TR" altLang="tr-TR" sz="2400">
                <a:latin typeface="Times New Roman" pitchFamily="18" charset="0"/>
              </a:rPr>
              <a:t>Hayal etme</a:t>
            </a:r>
          </a:p>
          <a:p>
            <a:pPr eaLnBrk="1" hangingPunct="1">
              <a:spcBef>
                <a:spcPct val="0"/>
              </a:spcBef>
              <a:buFontTx/>
              <a:buAutoNum type="arabicPeriod"/>
            </a:pPr>
            <a:endParaRPr lang="tr-TR" altLang="tr-TR" sz="2400">
              <a:latin typeface="Times New Roman" pitchFamily="18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tr-TR" sz="180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231756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184</Words>
  <Application>Microsoft Office PowerPoint</Application>
  <PresentationFormat>Ekran Gösterisi (4:3)</PresentationFormat>
  <Paragraphs>101</Paragraphs>
  <Slides>16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16</vt:i4>
      </vt:variant>
    </vt:vector>
  </HeadingPairs>
  <TitlesOfParts>
    <vt:vector size="17" baseType="lpstr">
      <vt:lpstr>Ofis Teması</vt:lpstr>
      <vt:lpstr>Sporda Motivasyonun yeri</vt:lpstr>
      <vt:lpstr>MOTİVASYON </vt:lpstr>
      <vt:lpstr>İçsel motivasyon</vt:lpstr>
      <vt:lpstr>Dışsal Motivasyon</vt:lpstr>
      <vt:lpstr>SPORDA MOTİVASYON</vt:lpstr>
      <vt:lpstr>PowerPoint Sunusu</vt:lpstr>
      <vt:lpstr>MOTİVASYON HATALARI</vt:lpstr>
      <vt:lpstr>Düşük motivasyon    Yüksek motivasyon</vt:lpstr>
      <vt:lpstr>Yüksek motivasyon</vt:lpstr>
      <vt:lpstr>Düşük motivasyon</vt:lpstr>
      <vt:lpstr>Sporda Motivasyonel Yönelim</vt:lpstr>
      <vt:lpstr>KATILIM</vt:lpstr>
      <vt:lpstr>Kesintili motivler</vt:lpstr>
      <vt:lpstr>PowerPoint Sunusu</vt:lpstr>
      <vt:lpstr>PowerPoint Sunusu</vt:lpstr>
      <vt:lpstr>Başarıya yönelimli hedefler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Sporda Motivasyonun yeri</dc:title>
  <dc:creator>bf</dc:creator>
  <cp:lastModifiedBy>bf</cp:lastModifiedBy>
  <cp:revision>1</cp:revision>
  <dcterms:created xsi:type="dcterms:W3CDTF">2019-11-28T13:21:36Z</dcterms:created>
  <dcterms:modified xsi:type="dcterms:W3CDTF">2019-11-28T13:22:50Z</dcterms:modified>
</cp:coreProperties>
</file>