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1C14F7-E740-48D7-88F7-AFC86FF5E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2F9E22-DAAD-421E-9D84-06EB2725A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8B54866-F2D3-4B0A-B8BF-E5888D046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6DB94-77A3-4985-8E3A-0C4BFCA6C6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41834976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1C14F7-E740-48D7-88F7-AFC86FF5E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2F9E22-DAAD-421E-9D84-06EB2725A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8B54866-F2D3-4B0A-B8BF-E5888D046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CAEF4-A2E3-4838-9359-6B49F33CBB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180740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5400" smtClean="0"/>
              <a:t>Sporda Motivasyonun yeri</a:t>
            </a:r>
            <a:endParaRPr lang="en-US" altLang="tr-TR" sz="5400" smtClean="0"/>
          </a:p>
        </p:txBody>
      </p:sp>
      <p:pic>
        <p:nvPicPr>
          <p:cNvPr id="19459" name="Picture 7" descr="j02953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8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tr-TR" altLang="tr-TR" smtClean="0"/>
              <a:t>Düşük motivasyon</a:t>
            </a:r>
            <a:endParaRPr lang="en-US" altLang="tr-T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343400" cy="45307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tr-TR" altLang="tr-TR" smtClean="0">
                <a:solidFill>
                  <a:srgbClr val="0066FF"/>
                </a:solidFill>
              </a:rPr>
              <a:t>	</a:t>
            </a:r>
            <a:r>
              <a:rPr lang="tr-TR" altLang="tr-TR" u="sng" smtClean="0">
                <a:solidFill>
                  <a:srgbClr val="0066FF"/>
                </a:solidFill>
              </a:rPr>
              <a:t>Fizyolojik belirtiler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0066FF"/>
                </a:solidFill>
              </a:rPr>
              <a:t>Hareketlerde uyuşukluk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0066FF"/>
                </a:solidFill>
              </a:rPr>
              <a:t>Yavaşlık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0066FF"/>
                </a:solidFill>
              </a:rPr>
              <a:t>Esneme</a:t>
            </a:r>
          </a:p>
          <a:p>
            <a:pPr marL="533400" indent="-533400" algn="just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0066FF"/>
                </a:solidFill>
              </a:rPr>
              <a:t>isteksizlik</a:t>
            </a:r>
            <a:endParaRPr lang="en-US" altLang="tr-TR" smtClean="0">
              <a:solidFill>
                <a:srgbClr val="0066FF"/>
              </a:solidFill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495800" cy="45307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tr-TR" altLang="tr-TR" smtClean="0">
                <a:solidFill>
                  <a:srgbClr val="FF0066"/>
                </a:solidFill>
              </a:rPr>
              <a:t>	</a:t>
            </a:r>
            <a:r>
              <a:rPr lang="tr-TR" altLang="tr-TR" u="sng" smtClean="0">
                <a:solidFill>
                  <a:srgbClr val="FF0066"/>
                </a:solidFill>
              </a:rPr>
              <a:t>Psikolojik  belirtiler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Tembellik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Keyifsizlik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Yarışa girmeme eğilimi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Yorgunluk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Girişim yetersizliği</a:t>
            </a:r>
            <a:endParaRPr lang="en-US" altLang="tr-TR" smtClean="0">
              <a:solidFill>
                <a:srgbClr val="FF0066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438400" y="4953000"/>
            <a:ext cx="4051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u="sng">
                <a:latin typeface="Times New Roman" pitchFamily="18" charset="0"/>
              </a:rPr>
              <a:t>Çözüm yolları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>
                <a:latin typeface="Times New Roman" pitchFamily="18" charset="0"/>
              </a:rPr>
              <a:t>Tüm motivasyon teknikleri</a:t>
            </a:r>
            <a:endParaRPr lang="en-US" altLang="tr-TR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33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xmlns="" id="{5814CD26-B52A-4441-8AA3-2A8212AE70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763000" cy="1736725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Sporda Motivasyonel Yönelim</a:t>
            </a:r>
            <a:endParaRPr 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xmlns="" id="{15D49028-A123-43D7-AA2A-083B751F9B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8763000" cy="3810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tr-TR"/>
              <a:t>Bireysel motivasyonel yönelimler 3 teorik yaklaşımla ele alınırlar.Bunlar;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  <a:defRPr/>
            </a:pPr>
            <a:r>
              <a:rPr lang="tr-TR"/>
              <a:t>Katılım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  <a:defRPr/>
            </a:pPr>
            <a:r>
              <a:rPr lang="tr-TR"/>
              <a:t>Kesintili motivler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  <a:defRPr/>
            </a:pPr>
            <a:r>
              <a:rPr lang="tr-TR"/>
              <a:t>İçsel dışsal motivasyon ve başarıya yönelimli hedefler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2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b="1" smtClean="0">
                <a:solidFill>
                  <a:srgbClr val="FF0066"/>
                </a:solidFill>
              </a:rPr>
              <a:t>KATILIM</a:t>
            </a:r>
            <a:endParaRPr lang="en-US" altLang="tr-TR" sz="4800" b="1" smtClean="0">
              <a:solidFill>
                <a:srgbClr val="FF0066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3600" smtClean="0"/>
              <a:t>	</a:t>
            </a:r>
          </a:p>
          <a:p>
            <a:pPr algn="ctr" eaLnBrk="1" hangingPunct="1">
              <a:buFontTx/>
              <a:buNone/>
            </a:pPr>
            <a:endParaRPr lang="tr-TR" altLang="tr-TR" sz="3600" smtClean="0"/>
          </a:p>
          <a:p>
            <a:pPr algn="ctr" eaLnBrk="1" hangingPunct="1">
              <a:buFontTx/>
              <a:buNone/>
            </a:pPr>
            <a:r>
              <a:rPr lang="tr-TR" altLang="tr-TR" sz="3600" smtClean="0"/>
              <a:t>Etkinliğe dahil olma ve devam etme</a:t>
            </a:r>
            <a:endParaRPr lang="en-US" altLang="tr-TR" sz="3600" smtClean="0"/>
          </a:p>
        </p:txBody>
      </p:sp>
      <p:pic>
        <p:nvPicPr>
          <p:cNvPr id="30724" name="Picture 7" descr="BD06529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95400"/>
            <a:ext cx="4038600" cy="5257800"/>
          </a:xfrm>
        </p:spPr>
      </p:pic>
    </p:spTree>
    <p:extLst>
      <p:ext uri="{BB962C8B-B14F-4D97-AF65-F5344CB8AC3E}">
        <p14:creationId xmlns:p14="http://schemas.microsoft.com/office/powerpoint/2010/main" val="2019593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Kesintili motivler</a:t>
            </a:r>
            <a:endParaRPr lang="en-US" altLang="tr-TR" b="1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53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2800" smtClean="0"/>
              <a:t>	</a:t>
            </a:r>
          </a:p>
          <a:p>
            <a:pPr algn="ctr" eaLnBrk="1" hangingPunct="1">
              <a:buFontTx/>
              <a:buNone/>
            </a:pPr>
            <a:r>
              <a:rPr lang="tr-TR" altLang="tr-TR" smtClean="0"/>
              <a:t>Etkinliğe dahil olma ve herhangi bir nedenle vazgeçme</a:t>
            </a:r>
          </a:p>
          <a:p>
            <a:pPr algn="ctr" eaLnBrk="1" hangingPunct="1">
              <a:buFontTx/>
              <a:buNone/>
            </a:pPr>
            <a:r>
              <a:rPr lang="tr-TR" altLang="tr-TR" smtClean="0"/>
              <a:t>(bırakma) yada etkinliği  değiştirme</a:t>
            </a:r>
            <a:endParaRPr lang="en-US" altLang="tr-TR" smtClean="0"/>
          </a:p>
        </p:txBody>
      </p:sp>
      <p:pic>
        <p:nvPicPr>
          <p:cNvPr id="31748" name="Picture 9" descr="j0323550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25650"/>
            <a:ext cx="3776663" cy="3263900"/>
          </a:xfrm>
          <a:noFill/>
        </p:spPr>
      </p:pic>
    </p:spTree>
    <p:extLst>
      <p:ext uri="{BB962C8B-B14F-4D97-AF65-F5344CB8AC3E}">
        <p14:creationId xmlns:p14="http://schemas.microsoft.com/office/powerpoint/2010/main" val="3176075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4463"/>
          </a:xfrm>
        </p:spPr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tr-TR" altLang="tr-TR" sz="2400" smtClean="0">
              <a:solidFill>
                <a:srgbClr val="CCFF66"/>
              </a:solidFill>
            </a:endParaRPr>
          </a:p>
          <a:p>
            <a:pPr algn="just" eaLnBrk="1" hangingPunct="1">
              <a:buFontTx/>
              <a:buNone/>
            </a:pPr>
            <a:r>
              <a:rPr lang="tr-TR" altLang="tr-TR" sz="2400" smtClean="0">
                <a:solidFill>
                  <a:srgbClr val="FF0066"/>
                </a:solidFill>
              </a:rPr>
              <a:t>10 yaşın altındakilerde en sık rastlanan  kesinti nedenleri</a:t>
            </a:r>
          </a:p>
          <a:p>
            <a:pPr algn="just" eaLnBrk="1" hangingPunct="1"/>
            <a:r>
              <a:rPr lang="tr-TR" altLang="tr-TR" sz="2400" smtClean="0"/>
              <a:t>Yarışmaya yönelik prg. İçinde oyuna vakit bulamama</a:t>
            </a:r>
          </a:p>
          <a:p>
            <a:pPr algn="just" eaLnBrk="1" hangingPunct="1"/>
            <a:r>
              <a:rPr lang="tr-TR" altLang="tr-TR" sz="2400" smtClean="0"/>
              <a:t>Antrenörden hoşlanmama</a:t>
            </a:r>
            <a:r>
              <a:rPr lang="tr-TR" altLang="tr-TR" smtClean="0"/>
              <a:t> </a:t>
            </a:r>
          </a:p>
          <a:p>
            <a:pPr algn="just" eaLnBrk="1" hangingPunct="1">
              <a:buFontTx/>
              <a:buNone/>
            </a:pPr>
            <a:r>
              <a:rPr lang="tr-TR" altLang="tr-TR" sz="2400" smtClean="0"/>
              <a:t>	</a:t>
            </a:r>
          </a:p>
          <a:p>
            <a:pPr algn="just" eaLnBrk="1" hangingPunct="1">
              <a:buFontTx/>
              <a:buNone/>
            </a:pPr>
            <a:r>
              <a:rPr lang="tr-TR" altLang="tr-TR" sz="2400" smtClean="0">
                <a:solidFill>
                  <a:srgbClr val="FF0066"/>
                </a:solidFill>
              </a:rPr>
              <a:t>10 yaşın</a:t>
            </a:r>
            <a:r>
              <a:rPr lang="tr-TR" altLang="tr-TR" smtClean="0">
                <a:solidFill>
                  <a:srgbClr val="FF0066"/>
                </a:solidFill>
              </a:rPr>
              <a:t> </a:t>
            </a:r>
            <a:r>
              <a:rPr lang="tr-TR" altLang="tr-TR" sz="2400" smtClean="0">
                <a:solidFill>
                  <a:srgbClr val="FF0066"/>
                </a:solidFill>
              </a:rPr>
              <a:t>üstündekilerde en sık rastlanan kesinti nedenleri</a:t>
            </a:r>
          </a:p>
          <a:p>
            <a:pPr algn="just" eaLnBrk="1" hangingPunct="1"/>
            <a:r>
              <a:rPr lang="tr-TR" altLang="tr-TR" sz="2400" smtClean="0"/>
              <a:t>İlgi çatışmasının olması</a:t>
            </a:r>
          </a:p>
          <a:p>
            <a:pPr algn="just" eaLnBrk="1" hangingPunct="1"/>
            <a:r>
              <a:rPr lang="tr-TR" altLang="tr-TR" sz="2400" smtClean="0"/>
              <a:t>Göreve ait sorumluluk</a:t>
            </a:r>
          </a:p>
          <a:p>
            <a:pPr algn="just" eaLnBrk="1" hangingPunct="1">
              <a:buFontTx/>
              <a:buNone/>
            </a:pPr>
            <a:r>
              <a:rPr lang="tr-TR" altLang="tr-TR" sz="2400" smtClean="0"/>
              <a:t>	</a:t>
            </a:r>
            <a:endParaRPr lang="tr-TR" altLang="tr-TR" sz="2400" smtClean="0">
              <a:solidFill>
                <a:srgbClr val="FFFF00"/>
              </a:solidFill>
            </a:endParaRPr>
          </a:p>
          <a:p>
            <a:pPr algn="just" eaLnBrk="1" hangingPunct="1"/>
            <a:endParaRPr lang="tr-TR" altLang="tr-TR" sz="240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167933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79450"/>
          </a:xfrm>
        </p:spPr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z="2400" smtClean="0">
                <a:solidFill>
                  <a:srgbClr val="FF0000"/>
                </a:solidFill>
              </a:rPr>
              <a:t>7-18 yaş aralığında sırası ile en sık rastlanan kesinti nedenleri</a:t>
            </a:r>
          </a:p>
          <a:p>
            <a:pPr algn="just" eaLnBrk="1" hangingPunct="1"/>
            <a:r>
              <a:rPr lang="tr-TR" altLang="tr-TR" sz="2400" smtClean="0"/>
              <a:t>İlgi alanları etrafında verilen mücadele</a:t>
            </a:r>
          </a:p>
          <a:p>
            <a:pPr algn="just" eaLnBrk="1" hangingPunct="1"/>
            <a:r>
              <a:rPr lang="tr-TR" altLang="tr-TR" sz="2400" smtClean="0"/>
              <a:t>Diğer etkilikleri izleme arzusu</a:t>
            </a:r>
          </a:p>
          <a:p>
            <a:pPr algn="just" eaLnBrk="1" hangingPunct="1"/>
            <a:r>
              <a:rPr lang="tr-TR" altLang="tr-TR" sz="2400" smtClean="0"/>
              <a:t>Zevk almama</a:t>
            </a:r>
          </a:p>
          <a:p>
            <a:pPr algn="just" eaLnBrk="1" hangingPunct="1"/>
            <a:r>
              <a:rPr lang="tr-TR" altLang="tr-TR" sz="2400" smtClean="0"/>
              <a:t>Beceri geliştirememe</a:t>
            </a:r>
          </a:p>
          <a:p>
            <a:pPr algn="just" eaLnBrk="1" hangingPunct="1"/>
            <a:r>
              <a:rPr lang="tr-TR" altLang="tr-TR" sz="2400" smtClean="0"/>
              <a:t>Antrenörden hoşlanmama</a:t>
            </a:r>
          </a:p>
          <a:p>
            <a:pPr algn="just" eaLnBrk="1" hangingPunct="1"/>
            <a:r>
              <a:rPr lang="tr-TR" altLang="tr-TR" sz="2400" smtClean="0"/>
              <a:t>Yarışma baskısı</a:t>
            </a:r>
          </a:p>
          <a:p>
            <a:pPr algn="just" eaLnBrk="1" hangingPunct="1"/>
            <a:r>
              <a:rPr lang="tr-TR" altLang="tr-TR" sz="2400" smtClean="0"/>
              <a:t>Çok zaman alması</a:t>
            </a:r>
          </a:p>
          <a:p>
            <a:pPr algn="just" eaLnBrk="1" hangingPunct="1"/>
            <a:endParaRPr lang="tr-TR" altLang="tr-TR" sz="2400" smtClean="0">
              <a:solidFill>
                <a:srgbClr val="FFFF00"/>
              </a:solidFill>
            </a:endParaRP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156101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Başarıya yönelimli hedefler</a:t>
            </a:r>
            <a:endParaRPr lang="en-US" altLang="tr-TR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51038"/>
            <a:ext cx="4876800" cy="4214812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Görev yönelimler</a:t>
            </a:r>
          </a:p>
          <a:p>
            <a:pPr eaLnBrk="1" hangingPunct="1"/>
            <a:endParaRPr lang="tr-TR" altLang="tr-TR" sz="2400" smtClean="0"/>
          </a:p>
          <a:p>
            <a:pPr eaLnBrk="1" hangingPunct="1"/>
            <a:r>
              <a:rPr lang="tr-TR" altLang="tr-TR" sz="2400" smtClean="0"/>
              <a:t>Ego yönelimleri</a:t>
            </a:r>
          </a:p>
          <a:p>
            <a:pPr eaLnBrk="1" hangingPunct="1"/>
            <a:endParaRPr lang="tr-TR" altLang="tr-TR" sz="2400" smtClean="0"/>
          </a:p>
          <a:p>
            <a:pPr eaLnBrk="1" hangingPunct="1"/>
            <a:r>
              <a:rPr lang="tr-TR" altLang="tr-TR" sz="2400" smtClean="0"/>
              <a:t>Sosyal uygunluk yönelimleri</a:t>
            </a:r>
            <a:endParaRPr lang="en-US" altLang="tr-TR" sz="2400" smtClean="0"/>
          </a:p>
        </p:txBody>
      </p:sp>
      <p:pic>
        <p:nvPicPr>
          <p:cNvPr id="34820" name="Picture 6" descr="j0287214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9963" y="1828800"/>
            <a:ext cx="2781300" cy="3657600"/>
          </a:xfrm>
          <a:noFill/>
        </p:spPr>
      </p:pic>
    </p:spTree>
    <p:extLst>
      <p:ext uri="{BB962C8B-B14F-4D97-AF65-F5344CB8AC3E}">
        <p14:creationId xmlns:p14="http://schemas.microsoft.com/office/powerpoint/2010/main" val="246834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6870700" cy="1600200"/>
          </a:xfrm>
        </p:spPr>
        <p:txBody>
          <a:bodyPr/>
          <a:lstStyle/>
          <a:p>
            <a:pPr eaLnBrk="1" hangingPunct="1"/>
            <a:r>
              <a:rPr lang="tr-TR" altLang="tr-TR" smtClean="0"/>
              <a:t>MOTİVASYON </a:t>
            </a:r>
            <a:endParaRPr lang="en-US" altLang="tr-TR" smtClean="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484438" y="1773238"/>
            <a:ext cx="381000" cy="1066800"/>
          </a:xfrm>
          <a:prstGeom prst="downArrow">
            <a:avLst>
              <a:gd name="adj1" fmla="val 58333"/>
              <a:gd name="adj2" fmla="val 533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084888" y="1773238"/>
            <a:ext cx="381000" cy="1066800"/>
          </a:xfrm>
          <a:prstGeom prst="downArrow">
            <a:avLst>
              <a:gd name="adj1" fmla="val 58333"/>
              <a:gd name="adj2" fmla="val 533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764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3600" b="1">
                <a:latin typeface="Times New Roman" pitchFamily="18" charset="0"/>
              </a:rPr>
              <a:t>İÇSEL</a:t>
            </a:r>
            <a:endParaRPr lang="en-US" altLang="tr-TR" sz="3600" b="1"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0" y="2667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3600">
                <a:latin typeface="Times New Roman" pitchFamily="18" charset="0"/>
              </a:rPr>
              <a:t>DIŞSAL</a:t>
            </a:r>
            <a:endParaRPr lang="en-US" altLang="tr-TR" sz="36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276600" y="3886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</a:rPr>
              <a:t>MOTİVASYON</a:t>
            </a:r>
            <a:endParaRPr lang="en-US" altLang="tr-T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xmlns="" id="{C8D6B2E2-B7E9-4A65-8CD6-54AF730000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tr-TR" sz="5400"/>
              <a:t>İçsel motivasyon</a:t>
            </a:r>
            <a:endParaRPr lang="en-US" sz="540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xmlns="" id="{52209FD5-B5B7-4D40-868D-3FBBDBE9A7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>
                <a:solidFill>
                  <a:schemeClr val="folHlink"/>
                </a:solidFill>
              </a:rPr>
              <a:t>Eğlence, zevk, merak, kişisel tatmin amaçlı katılım</a:t>
            </a:r>
            <a:endParaRPr lang="en-US" sz="32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97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28EB41F5-E9AC-44B7-BBCB-D185D8981B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tr-TR" sz="5400"/>
              <a:t>Dışsal Motivasyon</a:t>
            </a:r>
            <a:endParaRPr lang="en-US" sz="5400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xmlns="" id="{7C28EB08-EA1E-40B9-96FF-EB20A970D1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>
                <a:solidFill>
                  <a:schemeClr val="folHlink"/>
                </a:solidFill>
              </a:rPr>
              <a:t>Sosyal kabul, maddi ödül, statü vb. katılım</a:t>
            </a:r>
            <a:endParaRPr lang="en-US" sz="32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SPORDA MOTİVASYON</a:t>
            </a:r>
            <a:endParaRPr lang="en-US" altLang="tr-T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30725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Sporcuyu her gün aynı saatte zorlayan nedir?</a:t>
            </a:r>
          </a:p>
          <a:p>
            <a:pPr eaLnBrk="1" hangingPunct="1"/>
            <a:endParaRPr lang="tr-TR" altLang="tr-TR" sz="2800" smtClean="0"/>
          </a:p>
          <a:p>
            <a:pPr eaLnBrk="1" hangingPunct="1"/>
            <a:r>
              <a:rPr lang="tr-TR" altLang="tr-TR" sz="2800" smtClean="0"/>
              <a:t>Sosyal yaşamdan fedakarlık niye?</a:t>
            </a:r>
          </a:p>
          <a:p>
            <a:pPr eaLnBrk="1" hangingPunct="1"/>
            <a:endParaRPr lang="tr-TR" altLang="tr-TR" sz="2800" smtClean="0"/>
          </a:p>
          <a:p>
            <a:pPr eaLnBrk="1" hangingPunct="1"/>
            <a:r>
              <a:rPr lang="tr-TR" altLang="tr-TR" sz="2800" smtClean="0"/>
              <a:t>Antrenmanlarda çekilen ızdırap niye?</a:t>
            </a:r>
          </a:p>
          <a:p>
            <a:pPr eaLnBrk="1" hangingPunct="1">
              <a:buFontTx/>
              <a:buNone/>
            </a:pPr>
            <a:endParaRPr lang="tr-TR" altLang="tr-TR" sz="2800" smtClean="0"/>
          </a:p>
          <a:p>
            <a:pPr eaLnBrk="1" hangingPunct="1"/>
            <a:r>
              <a:rPr lang="tr-TR" altLang="tr-TR" sz="2800" smtClean="0"/>
              <a:t>Niye, niye niye...</a:t>
            </a:r>
          </a:p>
          <a:p>
            <a:pPr eaLnBrk="1" hangingPunct="1"/>
            <a:endParaRPr lang="en-US" altLang="tr-TR" sz="2800" smtClean="0"/>
          </a:p>
        </p:txBody>
      </p:sp>
      <p:pic>
        <p:nvPicPr>
          <p:cNvPr id="23556" name="Picture 4" descr="j02629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65650"/>
            <a:ext cx="32766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806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j02953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86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MOTİVASYON HATALARI</a:t>
            </a:r>
            <a:endParaRPr lang="en-US" altLang="tr-T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530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CCFF66"/>
                </a:solidFill>
              </a:rPr>
              <a:t>YÜKSEK MOTİVASYON</a:t>
            </a:r>
            <a:endParaRPr lang="en-US" altLang="tr-TR" smtClean="0">
              <a:solidFill>
                <a:srgbClr val="CCFF66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4530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CCFF66"/>
                </a:solidFill>
              </a:rPr>
              <a:t>DÜŞÜK MOTİVASYON</a:t>
            </a:r>
            <a:endParaRPr lang="en-US" altLang="tr-TR" smtClean="0">
              <a:solidFill>
                <a:srgbClr val="CCFF66"/>
              </a:solidFill>
            </a:endParaRPr>
          </a:p>
        </p:txBody>
      </p:sp>
      <p:pic>
        <p:nvPicPr>
          <p:cNvPr id="25605" name="Picture 5" descr="j02952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5052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j03442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572000"/>
            <a:ext cx="3060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577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just" eaLnBrk="1" hangingPunct="1"/>
            <a:r>
              <a:rPr lang="tr-TR" altLang="tr-TR" sz="3600" smtClean="0">
                <a:solidFill>
                  <a:srgbClr val="FF0066"/>
                </a:solidFill>
              </a:rPr>
              <a:t>Düşük motivasyon    Yüksek motivasyon</a:t>
            </a:r>
            <a:endParaRPr lang="en-US" altLang="tr-TR" sz="3600" smtClean="0">
              <a:solidFill>
                <a:srgbClr val="FF00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544888"/>
          </a:xfrm>
        </p:spPr>
        <p:txBody>
          <a:bodyPr/>
          <a:lstStyle/>
          <a:p>
            <a:pPr eaLnBrk="1" hangingPunct="1"/>
            <a:r>
              <a:rPr lang="tr-TR" altLang="tr-TR" smtClean="0"/>
              <a:t>Nedir?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Ne gibi durularda yaşanır?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Nasıl teşhis edilir?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Önerilen çözüm yoları?</a:t>
            </a:r>
          </a:p>
          <a:p>
            <a:pPr eaLnBrk="1" hangingPunct="1">
              <a:buFontTx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897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tr-TR" altLang="tr-TR" smtClean="0"/>
              <a:t>Yüksek motivasyon</a:t>
            </a:r>
            <a:endParaRPr lang="en-US" altLang="tr-T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038600" cy="45307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tr-TR" altLang="tr-TR" smtClean="0"/>
              <a:t>	</a:t>
            </a:r>
            <a:r>
              <a:rPr lang="tr-TR" altLang="tr-TR" u="sng" smtClean="0">
                <a:solidFill>
                  <a:srgbClr val="FF0066"/>
                </a:solidFill>
              </a:rPr>
              <a:t>Fizyolojik belirtiler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Kuvvetli uyarılma hali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Kalp çarpıntısı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Terleme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İdrar da zorlama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Ellerde titreme</a:t>
            </a:r>
            <a:endParaRPr lang="en-US" altLang="tr-TR" smtClean="0">
              <a:solidFill>
                <a:srgbClr val="FF0066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95400"/>
            <a:ext cx="4343400" cy="45307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tr-TR" altLang="tr-TR" smtClean="0"/>
              <a:t>	</a:t>
            </a:r>
            <a:r>
              <a:rPr lang="tr-TR" altLang="tr-TR" u="sng" smtClean="0">
                <a:solidFill>
                  <a:schemeClr val="folHlink"/>
                </a:solidFill>
              </a:rPr>
              <a:t>Psikolojik  belirtiler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chemeClr val="folHlink"/>
                </a:solidFill>
              </a:rPr>
              <a:t>Aşırı sinirlilik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chemeClr val="folHlink"/>
                </a:solidFill>
              </a:rPr>
              <a:t>Dalgınlık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chemeClr val="folHlink"/>
                </a:solidFill>
              </a:rPr>
              <a:t>Unutkanlık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chemeClr val="folHlink"/>
                </a:solidFill>
              </a:rPr>
              <a:t>Acelecilik sebepsiz meşguliyet</a:t>
            </a:r>
            <a:endParaRPr lang="en-US" altLang="tr-TR" smtClean="0">
              <a:solidFill>
                <a:schemeClr val="folHlink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12925" y="5624513"/>
            <a:ext cx="5959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600">
              <a:latin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19400" y="4572000"/>
            <a:ext cx="40386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itchFamily="18" charset="0"/>
              </a:rPr>
              <a:t>Çözüm yolları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tr-TR" altLang="tr-TR" sz="2400">
                <a:latin typeface="Times New Roman" pitchFamily="18" charset="0"/>
              </a:rPr>
              <a:t>Otojenik gevşeme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tr-TR" altLang="tr-TR" sz="2400">
                <a:latin typeface="Times New Roman" pitchFamily="18" charset="0"/>
              </a:rPr>
              <a:t>Derinleşen gevşeme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tr-TR" altLang="tr-TR" sz="2400">
                <a:latin typeface="Times New Roman" pitchFamily="18" charset="0"/>
              </a:rPr>
              <a:t>Derin nefes alam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tr-TR" altLang="tr-TR" sz="2400">
                <a:latin typeface="Times New Roman" pitchFamily="18" charset="0"/>
              </a:rPr>
              <a:t>Hayal etme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tr-TR" altLang="tr-TR" sz="24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17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Ekran Gösterisi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Sporda Motivasyonun yeri</vt:lpstr>
      <vt:lpstr>MOTİVASYON </vt:lpstr>
      <vt:lpstr>İçsel motivasyon</vt:lpstr>
      <vt:lpstr>Dışsal Motivasyon</vt:lpstr>
      <vt:lpstr>SPORDA MOTİVASYON</vt:lpstr>
      <vt:lpstr>PowerPoint Sunusu</vt:lpstr>
      <vt:lpstr>MOTİVASYON HATALARI</vt:lpstr>
      <vt:lpstr>Düşük motivasyon    Yüksek motivasyon</vt:lpstr>
      <vt:lpstr>Yüksek motivasyon</vt:lpstr>
      <vt:lpstr>Düşük motivasyon</vt:lpstr>
      <vt:lpstr>Sporda Motivasyonel Yönelim</vt:lpstr>
      <vt:lpstr>KATILIM</vt:lpstr>
      <vt:lpstr>Kesintili motivler</vt:lpstr>
      <vt:lpstr>PowerPoint Sunusu</vt:lpstr>
      <vt:lpstr>PowerPoint Sunusu</vt:lpstr>
      <vt:lpstr>Başarıya yönelimli hedefler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Sporda Motivasyonun yeri</dc:title>
  <dc:creator>bf</dc:creator>
  <cp:lastModifiedBy>bf</cp:lastModifiedBy>
  <cp:revision>1</cp:revision>
  <dcterms:created xsi:type="dcterms:W3CDTF">2019-11-28T13:21:36Z</dcterms:created>
  <dcterms:modified xsi:type="dcterms:W3CDTF">2019-11-28T13:22:50Z</dcterms:modified>
</cp:coreProperties>
</file>