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58" r:id="rId4"/>
    <p:sldId id="259" r:id="rId5"/>
    <p:sldId id="260" r:id="rId6"/>
    <p:sldId id="261" r:id="rId7"/>
    <p:sldId id="262" r:id="rId8"/>
    <p:sldId id="256" r:id="rId9"/>
    <p:sldId id="257" r:id="rId10"/>
    <p:sldId id="263" r:id="rId11"/>
    <p:sldId id="272" r:id="rId12"/>
    <p:sldId id="264" r:id="rId13"/>
    <p:sldId id="265" r:id="rId14"/>
    <p:sldId id="266" r:id="rId15"/>
    <p:sldId id="267" r:id="rId16"/>
    <p:sldId id="268" r:id="rId17"/>
    <p:sldId id="269"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74638"/>
            <a:ext cx="8329642" cy="5440378"/>
          </a:xfrm>
        </p:spPr>
        <p:txBody>
          <a:bodyPr/>
          <a:lstStyle/>
          <a:p>
            <a:pPr algn="l"/>
            <a:r>
              <a:rPr lang="tr-TR" b="1" dirty="0" smtClean="0">
                <a:solidFill>
                  <a:srgbClr val="FF0000"/>
                </a:solidFill>
              </a:rPr>
              <a:t>KANUNİLİK İLKESİ</a:t>
            </a:r>
            <a:r>
              <a:rPr lang="tr-TR" b="1" dirty="0" smtClean="0">
                <a:solidFill>
                  <a:srgbClr val="FF0000"/>
                </a:solidFill>
              </a:rPr>
              <a:t/>
            </a:r>
            <a:br>
              <a:rPr lang="tr-TR" b="1" dirty="0" smtClean="0">
                <a:solidFill>
                  <a:srgbClr val="FF0000"/>
                </a:solidFill>
              </a:rPr>
            </a:br>
            <a:r>
              <a:rPr lang="tr-TR" b="1" dirty="0" smtClean="0">
                <a:solidFill>
                  <a:srgbClr val="FF0000"/>
                </a:solidFill>
              </a:rPr>
              <a:t/>
            </a:r>
            <a:br>
              <a:rPr lang="tr-TR" b="1" dirty="0" smtClean="0">
                <a:solidFill>
                  <a:srgbClr val="FF0000"/>
                </a:solidFill>
              </a:rPr>
            </a:br>
            <a:r>
              <a:rPr lang="tr-TR" b="1" dirty="0" smtClean="0"/>
              <a:t>HUKUKİ DAYANAĞI</a:t>
            </a:r>
            <a:br>
              <a:rPr lang="tr-TR" b="1" dirty="0" smtClean="0"/>
            </a:br>
            <a:r>
              <a:rPr lang="tr-TR" b="1" dirty="0" smtClean="0"/>
              <a:t>KAPSAMI</a:t>
            </a:r>
            <a:br>
              <a:rPr lang="tr-TR" b="1" dirty="0" smtClean="0"/>
            </a:br>
            <a:r>
              <a:rPr lang="tr-TR" b="1" dirty="0" smtClean="0"/>
              <a:t>İŞLEVİ</a:t>
            </a:r>
            <a:r>
              <a:rPr lang="tr-TR" dirty="0" smtClean="0"/>
              <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5797568"/>
          </a:xfrm>
        </p:spPr>
        <p:txBody>
          <a:bodyPr>
            <a:normAutofit/>
          </a:bodyPr>
          <a:lstStyle/>
          <a:p>
            <a:pPr algn="l"/>
            <a:r>
              <a:rPr lang="tr-TR" sz="2400" b="1" dirty="0" smtClean="0">
                <a:solidFill>
                  <a:srgbClr val="C00000"/>
                </a:solidFill>
              </a:rPr>
              <a:t>TÜRK CEZA KANUNU Suçta ve cezada kanunîlik ilkesi MADDE 2</a:t>
            </a:r>
            <a:r>
              <a:rPr lang="tr-TR" sz="1300" dirty="0" smtClean="0"/>
              <a:t/>
            </a:r>
            <a:br>
              <a:rPr lang="tr-TR" sz="1300" dirty="0" smtClean="0"/>
            </a:br>
            <a:r>
              <a:rPr lang="tr-TR" sz="1300" dirty="0" smtClean="0"/>
              <a:t>(1) </a:t>
            </a:r>
            <a:r>
              <a:rPr lang="tr-TR" sz="2000" b="1" dirty="0" smtClean="0"/>
              <a:t>Kanunun açıkça suç </a:t>
            </a:r>
            <a:r>
              <a:rPr lang="tr-TR" sz="2000" b="1" dirty="0" smtClean="0"/>
              <a:t>saymadığı </a:t>
            </a:r>
            <a:r>
              <a:rPr lang="tr-TR" sz="2000" b="1" dirty="0" smtClean="0"/>
              <a:t>bir fiil için kimseye ceza verilemez ve </a:t>
            </a:r>
            <a:r>
              <a:rPr lang="tr-TR" sz="2000" b="1" dirty="0" smtClean="0"/>
              <a:t>güvenlik tedbiri </a:t>
            </a:r>
            <a:r>
              <a:rPr lang="tr-TR" sz="2000" b="1" dirty="0" smtClean="0"/>
              <a:t>uygulanamaz. Kanunda yazılı </a:t>
            </a:r>
            <a:r>
              <a:rPr lang="tr-TR" sz="2000" b="1" dirty="0" smtClean="0"/>
              <a:t>cezalardan </a:t>
            </a:r>
            <a:r>
              <a:rPr lang="tr-TR" sz="2000" b="1" dirty="0" smtClean="0"/>
              <a:t>ve güvenlik tedbirlerinden başka bir ceza ve güvenlik tedbirine hükmolunamaz.</a:t>
            </a:r>
            <a:r>
              <a:rPr lang="tr-TR" sz="1300" dirty="0" smtClean="0"/>
              <a:t/>
            </a:r>
            <a:br>
              <a:rPr lang="tr-TR" sz="1300" dirty="0" smtClean="0"/>
            </a:br>
            <a:r>
              <a:rPr lang="tr-TR" sz="1300" dirty="0" smtClean="0"/>
              <a:t> </a:t>
            </a:r>
            <a:br>
              <a:rPr lang="tr-TR" sz="1300" dirty="0" smtClean="0"/>
            </a:br>
            <a:r>
              <a:rPr lang="tr-TR" sz="2400" b="1" u="sng" dirty="0" smtClean="0">
                <a:solidFill>
                  <a:srgbClr val="00B050"/>
                </a:solidFill>
              </a:rPr>
              <a:t>ÖRF VE ADET CEZA HUKUKUNUN KAYNAĞI OLAMAZ</a:t>
            </a:r>
            <a:r>
              <a:rPr lang="tr-TR" sz="2400" b="1" u="sng" dirty="0" smtClean="0">
                <a:solidFill>
                  <a:srgbClr val="00B050"/>
                </a:solidFill>
              </a:rPr>
              <a:t>.</a:t>
            </a:r>
            <a:br>
              <a:rPr lang="tr-TR" sz="2400" b="1" u="sng" dirty="0" smtClean="0">
                <a:solidFill>
                  <a:srgbClr val="00B050"/>
                </a:solidFill>
              </a:rPr>
            </a:br>
            <a:r>
              <a:rPr lang="tr-TR" sz="1300" dirty="0" smtClean="0"/>
              <a:t/>
            </a:r>
            <a:br>
              <a:rPr lang="tr-TR" sz="1300" dirty="0" smtClean="0"/>
            </a:br>
            <a:r>
              <a:rPr lang="tr-TR" sz="1300" dirty="0" smtClean="0"/>
              <a:t> </a:t>
            </a:r>
            <a:br>
              <a:rPr lang="tr-TR" sz="1300" dirty="0" smtClean="0"/>
            </a:br>
            <a:r>
              <a:rPr lang="tr-TR" sz="2200" b="1" u="sng" dirty="0" smtClean="0">
                <a:solidFill>
                  <a:srgbClr val="00B050"/>
                </a:solidFill>
              </a:rPr>
              <a:t>İDARENİN </a:t>
            </a:r>
            <a:r>
              <a:rPr lang="tr-TR" sz="2200" b="1" u="sng" dirty="0" smtClean="0">
                <a:solidFill>
                  <a:srgbClr val="00B050"/>
                </a:solidFill>
              </a:rPr>
              <a:t>DÜZENLEYİCİ İŞLEMLERİYLE SUÇ VE CEZA KONULAMAZ.</a:t>
            </a:r>
            <a:r>
              <a:rPr lang="tr-TR" sz="2200" dirty="0" smtClean="0"/>
              <a:t/>
            </a:r>
            <a:br>
              <a:rPr lang="tr-TR" sz="2200" dirty="0" smtClean="0"/>
            </a:br>
            <a:r>
              <a:rPr lang="tr-TR" sz="2200" dirty="0" smtClean="0"/>
              <a:t> </a:t>
            </a:r>
            <a:br>
              <a:rPr lang="tr-TR" sz="2200" dirty="0" smtClean="0"/>
            </a:br>
            <a:r>
              <a:rPr lang="tr-TR" sz="2200" dirty="0" smtClean="0"/>
              <a:t>TCK m. 2/f.2 “</a:t>
            </a:r>
            <a:r>
              <a:rPr lang="tr-TR" sz="2200" b="1" dirty="0" smtClean="0"/>
              <a:t>İdarenin düzenleyici işlemleriyle suç ve ceza konulamaz</a:t>
            </a:r>
            <a:r>
              <a:rPr lang="tr-TR" sz="2200" dirty="0" smtClean="0"/>
              <a:t>.”</a:t>
            </a:r>
            <a:br>
              <a:rPr lang="tr-TR" sz="2200" dirty="0" smtClean="0"/>
            </a:br>
            <a:r>
              <a:rPr lang="tr-TR" sz="2200" dirty="0" smtClean="0"/>
              <a:t> </a:t>
            </a:r>
            <a:br>
              <a:rPr lang="tr-TR" sz="2200" dirty="0" smtClean="0"/>
            </a:br>
            <a:r>
              <a:rPr lang="tr-TR" sz="2200" b="1" dirty="0" smtClean="0">
                <a:solidFill>
                  <a:srgbClr val="C00000"/>
                </a:solidFill>
              </a:rPr>
              <a:t>NOT: </a:t>
            </a:r>
            <a:r>
              <a:rPr lang="tr-TR" sz="2200" b="1" dirty="0" smtClean="0">
                <a:solidFill>
                  <a:srgbClr val="00B050"/>
                </a:solidFill>
              </a:rPr>
              <a:t>YARGITAY İÇTİHADI BİRLEŞTİRME KARARLARI, ANAYASA MAHKEMESİ VE UYUŞMAZLIK MAHKEMESİ KARARLARI MAHKEMELERİ BAĞLAR. </a:t>
            </a:r>
            <a:r>
              <a:rPr lang="tr-TR" sz="2200" dirty="0" smtClean="0"/>
              <a:t/>
            </a:r>
            <a:br>
              <a:rPr lang="tr-TR" sz="2200" dirty="0" smtClean="0"/>
            </a:br>
            <a:endParaRPr lang="tr-TR"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083188"/>
          </a:xfrm>
        </p:spPr>
        <p:txBody>
          <a:bodyPr>
            <a:normAutofit/>
          </a:bodyPr>
          <a:lstStyle/>
          <a:p>
            <a:pPr algn="l"/>
            <a:r>
              <a:rPr lang="tr-TR" sz="2800" b="1" dirty="0" smtClean="0">
                <a:solidFill>
                  <a:srgbClr val="0070C0"/>
                </a:solidFill>
              </a:rPr>
              <a:t>MİLLETLERARASI ANLAŞMALARIN DURUMU </a:t>
            </a:r>
            <a:r>
              <a:rPr lang="tr-TR" sz="2800" dirty="0" smtClean="0"/>
              <a:t/>
            </a:r>
            <a:br>
              <a:rPr lang="tr-TR" sz="2800" dirty="0" smtClean="0"/>
            </a:br>
            <a:r>
              <a:rPr lang="tr-TR" sz="2800" dirty="0" smtClean="0"/>
              <a:t> </a:t>
            </a:r>
            <a:br>
              <a:rPr lang="tr-TR" sz="2800" dirty="0" smtClean="0"/>
            </a:br>
            <a:r>
              <a:rPr lang="tr-TR" sz="2800" b="1" dirty="0" smtClean="0">
                <a:solidFill>
                  <a:srgbClr val="C00000"/>
                </a:solidFill>
              </a:rPr>
              <a:t>ANAYASA MADDE 90 - Milletlerarası </a:t>
            </a:r>
            <a:r>
              <a:rPr lang="tr-TR" sz="2800" b="1" dirty="0" err="1" smtClean="0">
                <a:solidFill>
                  <a:srgbClr val="C00000"/>
                </a:solidFill>
              </a:rPr>
              <a:t>andlaşmaları</a:t>
            </a:r>
            <a:r>
              <a:rPr lang="tr-TR" sz="2800" b="1" dirty="0" smtClean="0">
                <a:solidFill>
                  <a:srgbClr val="C00000"/>
                </a:solidFill>
              </a:rPr>
              <a:t> uygun bulma </a:t>
            </a:r>
            <a:r>
              <a:rPr lang="tr-TR" sz="2800" dirty="0" smtClean="0"/>
              <a:t/>
            </a:r>
            <a:br>
              <a:rPr lang="tr-TR" sz="2800" dirty="0" smtClean="0"/>
            </a:br>
            <a:r>
              <a:rPr lang="tr-TR" sz="2800" b="1" u="sng" dirty="0" smtClean="0"/>
              <a:t>Usulüne göre yürürlüğe konulmuş milletlerarası </a:t>
            </a:r>
            <a:r>
              <a:rPr lang="tr-TR" sz="2800" b="1" u="sng" dirty="0" err="1" smtClean="0"/>
              <a:t>andlaşmalar</a:t>
            </a:r>
            <a:r>
              <a:rPr lang="tr-TR" sz="2800" b="1" u="sng" dirty="0" smtClean="0"/>
              <a:t> kanun hükmündedir.</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97634"/>
          </a:xfrm>
        </p:spPr>
        <p:txBody>
          <a:bodyPr>
            <a:normAutofit fontScale="90000"/>
          </a:bodyPr>
          <a:lstStyle/>
          <a:p>
            <a:pPr algn="l"/>
            <a:r>
              <a:rPr lang="tr-TR" b="1" dirty="0" smtClean="0">
                <a:solidFill>
                  <a:srgbClr val="C00000"/>
                </a:solidFill>
              </a:rPr>
              <a:t>KANUNUN </a:t>
            </a:r>
            <a:r>
              <a:rPr lang="tr-TR" b="1" dirty="0" smtClean="0">
                <a:solidFill>
                  <a:srgbClr val="C00000"/>
                </a:solidFill>
              </a:rPr>
              <a:t>AÇIKLIĞI </a:t>
            </a:r>
            <a:r>
              <a:rPr lang="tr-TR" dirty="0" smtClean="0"/>
              <a:t/>
            </a:r>
            <a:br>
              <a:rPr lang="tr-TR" dirty="0" smtClean="0"/>
            </a:br>
            <a:r>
              <a:rPr lang="tr-TR" b="1" dirty="0" smtClean="0">
                <a:solidFill>
                  <a:srgbClr val="00B050"/>
                </a:solidFill>
              </a:rPr>
              <a:t>KANUNLAR AÇIK VE KESİN OLMALIDIR</a:t>
            </a:r>
            <a:r>
              <a:rPr lang="tr-TR" dirty="0" smtClean="0"/>
              <a:t/>
            </a:r>
            <a:br>
              <a:rPr lang="tr-TR" dirty="0" smtClean="0"/>
            </a:br>
            <a:r>
              <a:rPr lang="tr-TR" dirty="0" smtClean="0"/>
              <a:t/>
            </a:r>
            <a:br>
              <a:rPr lang="tr-TR" dirty="0" smtClean="0"/>
            </a:br>
            <a:r>
              <a:rPr lang="tr-TR" dirty="0" smtClean="0"/>
              <a:t>TCK m. 2/f.3 “</a:t>
            </a:r>
            <a:r>
              <a:rPr lang="tr-TR" b="1" dirty="0" smtClean="0"/>
              <a:t>Kanunların suç ve ceza içeren hükümlerinin uygulanmasında kıyas yapılamaz. </a:t>
            </a:r>
            <a:r>
              <a:rPr lang="tr-TR" b="1" dirty="0" smtClean="0"/>
              <a:t/>
            </a:r>
            <a:br>
              <a:rPr lang="tr-TR" b="1" dirty="0" smtClean="0"/>
            </a:br>
            <a:r>
              <a:rPr lang="tr-TR" b="1" dirty="0" smtClean="0"/>
              <a:t>Suç </a:t>
            </a:r>
            <a:r>
              <a:rPr lang="tr-TR" b="1" dirty="0" smtClean="0"/>
              <a:t>ve ceza içeren hükümler, kıyasa yol açacak biçimde geniş </a:t>
            </a:r>
            <a:r>
              <a:rPr lang="tr-TR" b="1" dirty="0" smtClean="0"/>
              <a:t>yorumlanamaz</a:t>
            </a:r>
            <a:r>
              <a:rPr lang="tr-TR" dirty="0" smtClean="0"/>
              <a:t>.”</a:t>
            </a:r>
            <a:br>
              <a:rPr lang="tr-TR" dirty="0" smtClean="0"/>
            </a:br>
            <a:r>
              <a:rPr lang="tr-TR" b="1" dirty="0" smtClean="0">
                <a:solidFill>
                  <a:srgbClr val="C00000"/>
                </a:solidFill>
              </a:rPr>
              <a:t>CEZA HUKUKUNDA KIYAS YASAKTIR</a:t>
            </a:r>
            <a:r>
              <a:rPr lang="tr-TR" dirty="0" smtClean="0"/>
              <a:t/>
            </a:r>
            <a:br>
              <a:rPr lang="tr-TR" dirty="0" smtClean="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97568"/>
          </a:xfrm>
        </p:spPr>
        <p:txBody>
          <a:bodyPr>
            <a:normAutofit/>
          </a:bodyPr>
          <a:lstStyle/>
          <a:p>
            <a:pPr algn="l"/>
            <a:r>
              <a:rPr lang="tr-TR" sz="2800" b="1" dirty="0" smtClean="0">
                <a:solidFill>
                  <a:srgbClr val="C00000"/>
                </a:solidFill>
              </a:rPr>
              <a:t>CEZA </a:t>
            </a:r>
            <a:r>
              <a:rPr lang="tr-TR" sz="2800" b="1" dirty="0" smtClean="0">
                <a:solidFill>
                  <a:srgbClr val="C00000"/>
                </a:solidFill>
              </a:rPr>
              <a:t>KANUNLARININ ZAMAN BAKIMINDAN </a:t>
            </a:r>
            <a:r>
              <a:rPr lang="tr-TR" sz="2800" b="1" dirty="0" smtClean="0">
                <a:solidFill>
                  <a:srgbClr val="C00000"/>
                </a:solidFill>
              </a:rPr>
              <a:t>UYGULANMASI</a:t>
            </a:r>
            <a:br>
              <a:rPr lang="tr-TR" sz="2800" b="1" dirty="0" smtClean="0">
                <a:solidFill>
                  <a:srgbClr val="C00000"/>
                </a:solidFill>
              </a:rPr>
            </a:br>
            <a:r>
              <a:rPr lang="tr-TR" sz="2200" dirty="0" smtClean="0"/>
              <a:t/>
            </a:r>
            <a:br>
              <a:rPr lang="tr-TR" sz="2200" dirty="0" smtClean="0"/>
            </a:br>
            <a:r>
              <a:rPr lang="tr-TR" sz="2200" b="1" dirty="0" smtClean="0">
                <a:solidFill>
                  <a:srgbClr val="C00000"/>
                </a:solidFill>
              </a:rPr>
              <a:t>KURAL: </a:t>
            </a:r>
            <a:r>
              <a:rPr lang="tr-TR" sz="2200" b="1" dirty="0" smtClean="0">
                <a:solidFill>
                  <a:srgbClr val="00B050"/>
                </a:solidFill>
              </a:rPr>
              <a:t>CEZA HUKUKUNDA FİİLİN İŞLENDİĞİ ZAMANIN KANUNU UYGULANIR- CEZA KANUNLARI GEÇMİŞE UYGULANMAZ</a:t>
            </a:r>
            <a:r>
              <a:rPr lang="tr-TR" sz="2200" dirty="0" smtClean="0"/>
              <a:t>. (TCK.  M. 7/F.1)</a:t>
            </a:r>
            <a:br>
              <a:rPr lang="tr-TR" sz="2200" dirty="0" smtClean="0"/>
            </a:br>
            <a:r>
              <a:rPr lang="tr-TR" sz="2200" dirty="0" smtClean="0"/>
              <a:t> </a:t>
            </a:r>
            <a:br>
              <a:rPr lang="tr-TR" sz="2200" dirty="0" smtClean="0"/>
            </a:br>
            <a:r>
              <a:rPr lang="tr-TR" sz="2200" b="1" dirty="0" smtClean="0">
                <a:solidFill>
                  <a:srgbClr val="C00000"/>
                </a:solidFill>
              </a:rPr>
              <a:t>İSTİSNA: </a:t>
            </a:r>
            <a:r>
              <a:rPr lang="tr-TR" sz="2200" b="1" dirty="0" smtClean="0">
                <a:solidFill>
                  <a:srgbClr val="00B050"/>
                </a:solidFill>
              </a:rPr>
              <a:t>FİİLİN İŞLENDİĞİ ZAMANIN KANUNU İLE SONRADAN YÜRÜLÜĞE GİREN KANUNUN HÜKÜMLERİ BİRBİRİNDEN FARKLI İSE FAİLİN LEHİNE OLAN KANUN UYGULANIR VE İNFAZ EDİLİR</a:t>
            </a:r>
            <a:r>
              <a:rPr lang="tr-TR" sz="2200" dirty="0" smtClean="0"/>
              <a:t>. </a:t>
            </a:r>
            <a:r>
              <a:rPr lang="tr-TR" sz="2200" dirty="0" smtClean="0"/>
              <a:t/>
            </a:r>
            <a:br>
              <a:rPr lang="tr-TR" sz="2200" dirty="0" smtClean="0"/>
            </a:br>
            <a:r>
              <a:rPr lang="tr-TR" sz="2200" b="1" dirty="0" smtClean="0">
                <a:solidFill>
                  <a:srgbClr val="C00000"/>
                </a:solidFill>
              </a:rPr>
              <a:t>LEHE </a:t>
            </a:r>
            <a:r>
              <a:rPr lang="tr-TR" sz="2200" b="1" dirty="0" smtClean="0">
                <a:solidFill>
                  <a:srgbClr val="C00000"/>
                </a:solidFill>
              </a:rPr>
              <a:t>OLAN CEZA KANUNLARI GEÇMİŞE UYGULANIR</a:t>
            </a:r>
            <a:r>
              <a:rPr lang="tr-TR" sz="2200" dirty="0" smtClean="0"/>
              <a:t>. (TCK. M . </a:t>
            </a:r>
            <a:r>
              <a:rPr lang="tr-TR" sz="2200" dirty="0" smtClean="0"/>
              <a:t>7/F.2)</a:t>
            </a:r>
            <a:r>
              <a:rPr lang="tr-TR" dirty="0" smtClean="0"/>
              <a:t/>
            </a:r>
            <a:br>
              <a:rPr lang="tr-TR" dirty="0" smtClean="0"/>
            </a:b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26130"/>
          </a:xfrm>
        </p:spPr>
        <p:txBody>
          <a:bodyPr>
            <a:normAutofit/>
          </a:bodyPr>
          <a:lstStyle/>
          <a:p>
            <a:pPr algn="l"/>
            <a:r>
              <a:rPr lang="tr-TR" b="1" dirty="0" smtClean="0">
                <a:solidFill>
                  <a:srgbClr val="C00000"/>
                </a:solidFill>
              </a:rPr>
              <a:t>Zaman bakımından uygulama</a:t>
            </a:r>
            <a:r>
              <a:rPr lang="tr-TR" dirty="0" smtClean="0"/>
              <a:t/>
            </a:r>
            <a:br>
              <a:rPr lang="tr-TR" dirty="0" smtClean="0"/>
            </a:br>
            <a:r>
              <a:rPr lang="tr-TR" sz="1800" b="1" dirty="0" smtClean="0"/>
              <a:t>MADDE 7.–</a:t>
            </a:r>
            <a:r>
              <a:rPr lang="tr-TR" sz="1800" dirty="0" smtClean="0"/>
              <a:t> (1) </a:t>
            </a:r>
            <a:r>
              <a:rPr lang="tr-TR" sz="2400" b="1" dirty="0" smtClean="0"/>
              <a:t>İşlendiği zaman yürürlükte </a:t>
            </a:r>
            <a:r>
              <a:rPr lang="tr-TR" sz="2400" b="1" dirty="0" smtClean="0"/>
              <a:t>bulunan </a:t>
            </a:r>
            <a:r>
              <a:rPr lang="tr-TR" sz="2400" b="1" dirty="0" smtClean="0"/>
              <a:t>kanuna göre suç sayılmayan bir fiilden dolayı kimseye ceza verilemez ve güvenlik tedbiri </a:t>
            </a:r>
            <a:r>
              <a:rPr lang="tr-TR" sz="2400" b="1" dirty="0" smtClean="0"/>
              <a:t>uygulanamaz</a:t>
            </a:r>
            <a:r>
              <a:rPr lang="tr-TR" sz="2400" b="1" dirty="0" smtClean="0"/>
              <a:t>. İşlendikten sonra yürürlüğe giren kanuna göre suç sayılmayan bir fiilden dolayı da kimse ce­zalandırılamaz ve hakkında güvenlik tedbiri uygula­namaz. Böyle bir ceza veya güvenlik tedbiri hükmolunmuşsa infazı ve kanunî neticeleri kendili­ğinden kalkar</a:t>
            </a:r>
            <a:r>
              <a:rPr lang="tr-TR" sz="2400" b="1" dirty="0" smtClean="0"/>
              <a:t>.</a:t>
            </a:r>
            <a:br>
              <a:rPr lang="tr-TR" sz="2400" b="1" dirty="0" smtClean="0"/>
            </a:br>
            <a:r>
              <a:rPr lang="tr-TR" sz="1600" dirty="0" smtClean="0"/>
              <a:t/>
            </a:r>
            <a:br>
              <a:rPr lang="tr-TR" sz="1600" dirty="0" smtClean="0"/>
            </a:br>
            <a:r>
              <a:rPr lang="tr-TR" sz="1600" dirty="0" smtClean="0"/>
              <a:t>(2) </a:t>
            </a:r>
            <a:r>
              <a:rPr lang="tr-TR" sz="2800" b="1" dirty="0" smtClean="0"/>
              <a:t>Suçun işlendiği zaman yürürlükte bulunan </a:t>
            </a:r>
            <a:r>
              <a:rPr lang="tr-TR" sz="2800" b="1" dirty="0" smtClean="0"/>
              <a:t>kanun </a:t>
            </a:r>
            <a:r>
              <a:rPr lang="tr-TR" sz="2800" b="1" dirty="0" smtClean="0"/>
              <a:t>ile sonradan yü­rürlüğe giren kanunların </a:t>
            </a:r>
            <a:r>
              <a:rPr lang="tr-TR" sz="2800" b="1" dirty="0" smtClean="0"/>
              <a:t>hükümleri </a:t>
            </a:r>
            <a:r>
              <a:rPr lang="tr-TR" sz="2800" b="1" dirty="0" smtClean="0"/>
              <a:t>farklı ise, failin lehine olan kanun </a:t>
            </a:r>
            <a:r>
              <a:rPr lang="tr-TR" sz="2800" b="1" dirty="0" smtClean="0"/>
              <a:t>uygulanır </a:t>
            </a:r>
            <a:r>
              <a:rPr lang="tr-TR" sz="2800" b="1" dirty="0" smtClean="0"/>
              <a:t>ve infaz olunur.</a:t>
            </a:r>
            <a:r>
              <a:rPr lang="tr-TR" sz="1300" dirty="0" smtClean="0"/>
              <a:t/>
            </a:r>
            <a:br>
              <a:rPr lang="tr-TR" sz="1300" dirty="0" smtClean="0"/>
            </a:br>
            <a:r>
              <a:rPr lang="tr-TR" sz="1300" dirty="0" smtClean="0"/>
              <a:t>(</a:t>
            </a:r>
            <a:endParaRPr lang="tr-TR"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511816"/>
          </a:xfrm>
        </p:spPr>
        <p:txBody>
          <a:bodyPr>
            <a:normAutofit fontScale="90000"/>
          </a:bodyPr>
          <a:lstStyle/>
          <a:p>
            <a:pPr algn="l"/>
            <a:r>
              <a:rPr lang="tr-TR" dirty="0" smtClean="0"/>
              <a:t/>
            </a:r>
            <a:br>
              <a:rPr lang="tr-TR" dirty="0" smtClean="0"/>
            </a:br>
            <a:r>
              <a:rPr lang="tr-TR" dirty="0" smtClean="0"/>
              <a:t/>
            </a:r>
            <a:br>
              <a:rPr lang="tr-TR" dirty="0" smtClean="0"/>
            </a:br>
            <a:r>
              <a:rPr lang="tr-TR" b="1" dirty="0" smtClean="0">
                <a:solidFill>
                  <a:srgbClr val="C00000"/>
                </a:solidFill>
              </a:rPr>
              <a:t>NOT</a:t>
            </a:r>
            <a:r>
              <a:rPr lang="tr-TR" b="1" dirty="0" smtClean="0">
                <a:solidFill>
                  <a:srgbClr val="C00000"/>
                </a:solidFill>
              </a:rPr>
              <a:t>:</a:t>
            </a:r>
            <a:r>
              <a:rPr lang="tr-TR" dirty="0" smtClean="0"/>
              <a:t> </a:t>
            </a:r>
            <a:r>
              <a:rPr lang="tr-TR" sz="3100" b="1" dirty="0" smtClean="0">
                <a:solidFill>
                  <a:srgbClr val="0070C0"/>
                </a:solidFill>
              </a:rPr>
              <a:t>Hapis ce­zasının ertelenmesi, koşullu salıverilme ve </a:t>
            </a:r>
            <a:r>
              <a:rPr lang="tr-TR" sz="3100" b="1" dirty="0" smtClean="0">
                <a:solidFill>
                  <a:srgbClr val="0070C0"/>
                </a:solidFill>
              </a:rPr>
              <a:t>tekerrürle </a:t>
            </a:r>
            <a:r>
              <a:rPr lang="tr-TR" sz="3100" b="1" dirty="0" smtClean="0">
                <a:solidFill>
                  <a:srgbClr val="0070C0"/>
                </a:solidFill>
              </a:rPr>
              <a:t>ilgili olanlar hariç; infaz rejimine ilişkin </a:t>
            </a:r>
            <a:r>
              <a:rPr lang="tr-TR" sz="3100" b="1" dirty="0" smtClean="0">
                <a:solidFill>
                  <a:srgbClr val="0070C0"/>
                </a:solidFill>
              </a:rPr>
              <a:t>hükümler</a:t>
            </a:r>
            <a:r>
              <a:rPr lang="tr-TR" sz="3100" b="1" dirty="0" smtClean="0">
                <a:solidFill>
                  <a:srgbClr val="0070C0"/>
                </a:solidFill>
              </a:rPr>
              <a:t>, derhal uygulanır</a:t>
            </a:r>
            <a:r>
              <a:rPr lang="tr-TR" dirty="0" smtClean="0"/>
              <a:t>. </a:t>
            </a:r>
            <a:r>
              <a:rPr lang="tr-TR" sz="2200" dirty="0" smtClean="0"/>
              <a:t>(TCK M. 7/F.3) </a:t>
            </a:r>
            <a:r>
              <a:rPr lang="tr-TR" dirty="0" smtClean="0"/>
              <a:t/>
            </a:r>
            <a:br>
              <a:rPr lang="tr-TR" dirty="0" smtClean="0"/>
            </a:br>
            <a:r>
              <a:rPr lang="tr-TR" b="1" dirty="0" smtClean="0">
                <a:solidFill>
                  <a:srgbClr val="C00000"/>
                </a:solidFill>
              </a:rPr>
              <a:t>NOT</a:t>
            </a:r>
            <a:r>
              <a:rPr lang="tr-TR" dirty="0" smtClean="0"/>
              <a:t>: </a:t>
            </a:r>
            <a:r>
              <a:rPr lang="tr-TR" sz="3600" b="1" dirty="0" smtClean="0">
                <a:solidFill>
                  <a:srgbClr val="0070C0"/>
                </a:solidFill>
              </a:rPr>
              <a:t>Geçici veya süreli kanunların, yürürlükte bu­lundukları süre içinde işlenmiş olan suçlar hak­kında uygulanmasına devam edilir</a:t>
            </a:r>
            <a:r>
              <a:rPr lang="tr-TR" dirty="0" smtClean="0"/>
              <a:t>. </a:t>
            </a:r>
            <a:r>
              <a:rPr lang="tr-TR" sz="2200" dirty="0" smtClean="0"/>
              <a:t>(TCK M. 7/F.4) </a:t>
            </a:r>
            <a:r>
              <a:rPr lang="tr-TR" dirty="0" smtClean="0"/>
              <a:t/>
            </a:r>
            <a:br>
              <a:rPr lang="tr-TR" dirty="0" smtClean="0"/>
            </a:br>
            <a:r>
              <a:rPr lang="tr-TR" b="1" dirty="0" smtClean="0"/>
              <a:t> </a:t>
            </a:r>
            <a:r>
              <a:rPr lang="tr-TR" dirty="0" smtClean="0"/>
              <a:t/>
            </a:r>
            <a:br>
              <a:rPr lang="tr-TR" dirty="0" smtClean="0"/>
            </a:b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85728"/>
            <a:ext cx="8472518" cy="6072230"/>
          </a:xfrm>
        </p:spPr>
        <p:txBody>
          <a:bodyPr>
            <a:normAutofit/>
          </a:bodyPr>
          <a:lstStyle/>
          <a:p>
            <a:pPr algn="l"/>
            <a:r>
              <a:rPr lang="tr-TR" sz="2000" b="1" dirty="0" smtClean="0"/>
              <a:t>Suç ve cezalara ilişkin esasların düzenlendiği Anayasa m. 38’e göre</a:t>
            </a:r>
            <a:r>
              <a:rPr lang="tr-TR" sz="2000" dirty="0" smtClean="0"/>
              <a:t>; </a:t>
            </a:r>
            <a:r>
              <a:rPr lang="tr-TR" sz="2000" i="1" dirty="0" smtClean="0"/>
              <a:t>“Kimse, işlendiği zaman yürürlükte bulunan kanunun suç saymadığı bir fiilden dolayı cezalandırılamaz; kimseye suçu işlediği zaman kanunda o suç için konulmuş olan cezadan daha ağır bir ceza verilemez. Ceza ve ceza yerine geçen güvenlik tedbirleri ancak kanunla konulur</a:t>
            </a:r>
            <a:r>
              <a:rPr lang="tr-TR" sz="2000" i="1" dirty="0" smtClean="0"/>
              <a:t>.”</a:t>
            </a:r>
            <a:br>
              <a:rPr lang="tr-TR" sz="2000" i="1" dirty="0" smtClean="0"/>
            </a:br>
            <a:r>
              <a:rPr lang="tr-TR" sz="2000" b="1" dirty="0" smtClean="0"/>
              <a:t>Suçta </a:t>
            </a:r>
            <a:r>
              <a:rPr lang="tr-TR" sz="2000" b="1" dirty="0" smtClean="0"/>
              <a:t>ve cezada kanunilik ilkesi, başlıklı TCK m. 2 </a:t>
            </a:r>
            <a:r>
              <a:rPr lang="tr-TR" sz="2000" dirty="0" smtClean="0"/>
              <a:t>ise </a:t>
            </a:r>
            <a:r>
              <a:rPr lang="tr-TR" sz="2000" i="1" dirty="0" smtClean="0"/>
              <a:t>“Kanunun açıkça suç saymadığı bir fiil için kimseye ceza verilemez ve güvenlik tedbiri uygulanamaz. Kanunda yazılı cezalardan ve güvenlik tedbirlerinden başka bir ceza ve güvenlik tedbirine hükmolunamaz. İdarenin düzenleyici işlemleriyle suç ve ceza konulamaz. Kanunların suç ve ceza içeren hükümlerinin uygulanmasında kıyas yapılamaz. Suç ve ceza içeren hükümler, kıyasa yol açacak biçimde geniş yorumlanamaz.”</a:t>
            </a:r>
            <a:r>
              <a:rPr lang="tr-TR" sz="2000" dirty="0" smtClean="0"/>
              <a:t> demektedir. </a:t>
            </a:r>
            <a:r>
              <a:rPr lang="tr-TR" sz="2000" dirty="0" smtClean="0"/>
              <a:t/>
            </a:r>
            <a:br>
              <a:rPr lang="tr-TR" sz="2000" dirty="0" smtClean="0"/>
            </a:br>
            <a:r>
              <a:rPr lang="tr-TR" sz="2000" b="1" dirty="0" smtClean="0"/>
              <a:t>Zaman </a:t>
            </a:r>
            <a:r>
              <a:rPr lang="tr-TR" sz="2000" b="1" dirty="0" smtClean="0"/>
              <a:t>bakımından uygulama, başlıklı TCK m. 7’de </a:t>
            </a:r>
            <a:r>
              <a:rPr lang="tr-TR" sz="2000" dirty="0" smtClean="0"/>
              <a:t>ise </a:t>
            </a:r>
            <a:r>
              <a:rPr lang="tr-TR" sz="2000" i="1" dirty="0" smtClean="0"/>
              <a:t>“İşlendiği zaman yürürlükte bulunan kanuna göre suç sayılmayan bir fiilden dolayı kimseye ceza verilemez ve güvenlik tedbiri uygulanamaz. İşlendikten sonra yürürlüğe giren kanuna göre suç sayılmayan bir fiilden dolayı da kimse cezalandırılamaz ve hakkında güvenlik tedbiri uygulanamaz. Böyle bir ceza veya güvenlik tedbiri hükmolunmuşsa infazı ve kanunî neticeleri kendiliğinden kalkar.” </a:t>
            </a:r>
            <a:r>
              <a:rPr lang="tr-TR" sz="2000" dirty="0" smtClean="0"/>
              <a:t>denilerek kanunilik ilkesinin bir diğer unsuru tanımlanmıştır</a:t>
            </a:r>
            <a:endParaRPr lang="tr-T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274638"/>
            <a:ext cx="8543956" cy="6083320"/>
          </a:xfrm>
        </p:spPr>
        <p:txBody>
          <a:bodyPr>
            <a:normAutofit/>
          </a:bodyPr>
          <a:lstStyle/>
          <a:p>
            <a:pPr algn="l"/>
            <a:r>
              <a:rPr lang="tr-TR" sz="3100" b="1" dirty="0" smtClean="0">
                <a:solidFill>
                  <a:srgbClr val="C00000"/>
                </a:solidFill>
              </a:rPr>
              <a:t>ZAMAN BAKIMINDAN UYGULANMA  </a:t>
            </a:r>
            <a:br>
              <a:rPr lang="tr-TR" sz="3100" b="1" dirty="0" smtClean="0">
                <a:solidFill>
                  <a:srgbClr val="C00000"/>
                </a:solidFill>
              </a:rPr>
            </a:br>
            <a:r>
              <a:rPr lang="tr-TR" sz="3100" b="1" dirty="0" smtClean="0">
                <a:solidFill>
                  <a:srgbClr val="C00000"/>
                </a:solidFill>
              </a:rPr>
              <a:t>LEHE OLAN CEZA KANUNUNUN GEÇMİŞE UYGULANMASI </a:t>
            </a:r>
            <a:r>
              <a:rPr lang="tr-TR" b="1" dirty="0" smtClean="0">
                <a:solidFill>
                  <a:srgbClr val="C00000"/>
                </a:solidFill>
              </a:rPr>
              <a:t/>
            </a:r>
            <a:br>
              <a:rPr lang="tr-TR" b="1" dirty="0" smtClean="0">
                <a:solidFill>
                  <a:srgbClr val="C00000"/>
                </a:solidFill>
              </a:rPr>
            </a:br>
            <a:r>
              <a:rPr lang="tr-TR" sz="2800" b="1" u="sng" dirty="0" smtClean="0">
                <a:solidFill>
                  <a:srgbClr val="0070C0"/>
                </a:solidFill>
              </a:rPr>
              <a:t>Lehe </a:t>
            </a:r>
            <a:r>
              <a:rPr lang="tr-TR" sz="2800" b="1" u="sng" dirty="0" smtClean="0">
                <a:solidFill>
                  <a:srgbClr val="0070C0"/>
                </a:solidFill>
              </a:rPr>
              <a:t>olan ceza kanunu, fiilin işlendiği zamanın kanununa nazaran cezayı azaltan veya hapis cezasını paraya çeviren veya suçu ortadan kaldıran kanundur</a:t>
            </a:r>
            <a:r>
              <a:rPr lang="tr-TR" sz="2800" b="1" u="sng" dirty="0" smtClean="0">
                <a:solidFill>
                  <a:srgbClr val="0070C0"/>
                </a:solidFill>
              </a:rPr>
              <a:t>.</a:t>
            </a:r>
            <a:br>
              <a:rPr lang="tr-TR" sz="2800" b="1" u="sng" dirty="0" smtClean="0">
                <a:solidFill>
                  <a:srgbClr val="0070C0"/>
                </a:solidFill>
              </a:rPr>
            </a:br>
            <a:r>
              <a:rPr lang="tr-TR" sz="2800" b="1" u="sng" dirty="0" smtClean="0">
                <a:solidFill>
                  <a:srgbClr val="0070C0"/>
                </a:solidFill>
              </a:rPr>
              <a:t/>
            </a:r>
            <a:br>
              <a:rPr lang="tr-TR" sz="2800" b="1" u="sng" dirty="0" smtClean="0">
                <a:solidFill>
                  <a:srgbClr val="0070C0"/>
                </a:solidFill>
              </a:rPr>
            </a:br>
            <a:r>
              <a:rPr lang="tr-TR" sz="2800" b="1" dirty="0" smtClean="0">
                <a:solidFill>
                  <a:srgbClr val="C00000"/>
                </a:solidFill>
              </a:rPr>
              <a:t>5252 sayılı TÜRK </a:t>
            </a:r>
            <a:r>
              <a:rPr lang="tr-TR" sz="2800" b="1" dirty="0" smtClean="0">
                <a:solidFill>
                  <a:srgbClr val="C00000"/>
                </a:solidFill>
              </a:rPr>
              <a:t>CEZA KANUNUNUN YÜRÜRLÜK VE </a:t>
            </a:r>
            <a:r>
              <a:rPr lang="tr-TR" sz="2800" b="1" dirty="0" smtClean="0">
                <a:solidFill>
                  <a:srgbClr val="C00000"/>
                </a:solidFill>
              </a:rPr>
              <a:t>UYGULAMA ŞEKLİ </a:t>
            </a:r>
            <a:r>
              <a:rPr lang="tr-TR" sz="2800" b="1" dirty="0" smtClean="0">
                <a:solidFill>
                  <a:srgbClr val="C00000"/>
                </a:solidFill>
              </a:rPr>
              <a:t>HAKKINDA </a:t>
            </a:r>
            <a:r>
              <a:rPr lang="tr-TR" sz="2800" b="1" dirty="0" smtClean="0">
                <a:solidFill>
                  <a:srgbClr val="C00000"/>
                </a:solidFill>
              </a:rPr>
              <a:t>KANUN </a:t>
            </a:r>
            <a:br>
              <a:rPr lang="tr-TR" sz="2800" b="1" dirty="0" smtClean="0">
                <a:solidFill>
                  <a:srgbClr val="C00000"/>
                </a:solidFill>
              </a:rPr>
            </a:br>
            <a:r>
              <a:rPr lang="tr-TR" sz="2800" dirty="0" smtClean="0">
                <a:solidFill>
                  <a:srgbClr val="002060"/>
                </a:solidFill>
              </a:rPr>
              <a:t>m.9 -</a:t>
            </a:r>
            <a:r>
              <a:rPr lang="tr-TR" sz="2800" b="1" dirty="0" smtClean="0">
                <a:solidFill>
                  <a:srgbClr val="002060"/>
                </a:solidFill>
              </a:rPr>
              <a:t> </a:t>
            </a:r>
            <a:r>
              <a:rPr lang="tr-TR" sz="2800" b="1" dirty="0" smtClean="0">
                <a:solidFill>
                  <a:srgbClr val="002060"/>
                </a:solidFill>
              </a:rPr>
              <a:t>Lehe olan hükümlerin uygulanmasında usul </a:t>
            </a:r>
            <a:r>
              <a:rPr lang="tr-TR" sz="2800" b="1" dirty="0" smtClean="0">
                <a:solidFill>
                  <a:srgbClr val="002060"/>
                </a:solidFill>
              </a:rPr>
              <a:t/>
            </a:r>
            <a:br>
              <a:rPr lang="tr-TR" sz="2800" b="1" dirty="0" smtClean="0">
                <a:solidFill>
                  <a:srgbClr val="002060"/>
                </a:solidFill>
              </a:rPr>
            </a:br>
            <a:r>
              <a:rPr lang="tr-TR" sz="2800" b="1" dirty="0" smtClean="0">
                <a:solidFill>
                  <a:srgbClr val="002060"/>
                </a:solidFill>
              </a:rPr>
              <a:t/>
            </a:r>
            <a:br>
              <a:rPr lang="tr-TR" sz="2800" b="1" dirty="0" smtClean="0">
                <a:solidFill>
                  <a:srgbClr val="002060"/>
                </a:solidFill>
              </a:rPr>
            </a:br>
            <a:r>
              <a:rPr lang="tr-TR" sz="2400" dirty="0" smtClean="0"/>
              <a:t>(</a:t>
            </a:r>
            <a:r>
              <a:rPr lang="tr-TR" sz="2400" dirty="0" smtClean="0"/>
              <a:t>3) </a:t>
            </a:r>
            <a:r>
              <a:rPr lang="tr-TR" sz="2400" b="1" dirty="0" smtClean="0"/>
              <a:t>Lehe olan hüküm, önceki ve sonraki kanunların ilgili bütün hükümleri olaya uygulanarak, ortaya çıkan sonuçların birbirleriyle karşılaştırılması suretiyle belirlenir. </a:t>
            </a:r>
            <a:endParaRPr lang="tr-TR" sz="2800" b="1" u="sng" dirty="0">
              <a:solidFill>
                <a:srgbClr val="00206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428604"/>
            <a:ext cx="8515352" cy="6143668"/>
          </a:xfrm>
        </p:spPr>
        <p:txBody>
          <a:bodyPr>
            <a:normAutofit/>
          </a:bodyPr>
          <a:lstStyle/>
          <a:p>
            <a:pPr algn="l"/>
            <a:r>
              <a:rPr lang="tr-TR" sz="4000" b="1" u="sng" dirty="0" smtClean="0">
                <a:solidFill>
                  <a:srgbClr val="FF0000"/>
                </a:solidFill>
              </a:rPr>
              <a:t>KANUNİLİK İLKESİNİN HUKUKİ DAYANAĞI </a:t>
            </a:r>
            <a:r>
              <a:rPr lang="tr-TR" dirty="0" smtClean="0"/>
              <a:t/>
            </a:r>
            <a:br>
              <a:rPr lang="tr-TR" dirty="0" smtClean="0"/>
            </a:br>
            <a:r>
              <a:rPr lang="tr-TR" b="1" dirty="0" smtClean="0"/>
              <a:t> </a:t>
            </a:r>
            <a:r>
              <a:rPr lang="tr-TR" b="1" dirty="0" smtClean="0"/>
              <a:t/>
            </a:r>
            <a:br>
              <a:rPr lang="tr-TR" b="1" dirty="0" smtClean="0"/>
            </a:br>
            <a:r>
              <a:rPr lang="tr-TR" sz="2700" b="1" dirty="0" smtClean="0">
                <a:latin typeface="Arial" pitchFamily="34" charset="0"/>
                <a:cs typeface="Arial" pitchFamily="34" charset="0"/>
              </a:rPr>
              <a:t>İNSAN HAKLARI EVRENSEL BEYANNAMESİ (M.11)</a:t>
            </a:r>
            <a:br>
              <a:rPr lang="tr-TR" sz="2700" b="1" dirty="0" smtClean="0">
                <a:latin typeface="Arial" pitchFamily="34" charset="0"/>
                <a:cs typeface="Arial" pitchFamily="34" charset="0"/>
              </a:rPr>
            </a:br>
            <a:r>
              <a:rPr lang="tr-TR" sz="2700" b="1" dirty="0" smtClean="0">
                <a:latin typeface="Arial" pitchFamily="34" charset="0"/>
                <a:cs typeface="Arial" pitchFamily="34" charset="0"/>
              </a:rPr>
              <a:t> </a:t>
            </a:r>
            <a:br>
              <a:rPr lang="tr-TR" sz="2700" b="1" dirty="0" smtClean="0">
                <a:latin typeface="Arial" pitchFamily="34" charset="0"/>
                <a:cs typeface="Arial" pitchFamily="34" charset="0"/>
              </a:rPr>
            </a:br>
            <a:r>
              <a:rPr lang="tr-TR" sz="2700" b="1" dirty="0" smtClean="0">
                <a:latin typeface="Arial" pitchFamily="34" charset="0"/>
                <a:cs typeface="Arial" pitchFamily="34" charset="0"/>
              </a:rPr>
              <a:t>AVRUPA İNSAN HAKLARI SÖZLEŞMESİ (M.7)</a:t>
            </a:r>
            <a:br>
              <a:rPr lang="tr-TR" sz="2700" b="1" dirty="0" smtClean="0">
                <a:latin typeface="Arial" pitchFamily="34" charset="0"/>
                <a:cs typeface="Arial" pitchFamily="34" charset="0"/>
              </a:rPr>
            </a:br>
            <a:r>
              <a:rPr lang="tr-TR" sz="2700" b="1" dirty="0" smtClean="0">
                <a:latin typeface="Arial" pitchFamily="34" charset="0"/>
                <a:cs typeface="Arial" pitchFamily="34" charset="0"/>
              </a:rPr>
              <a:t/>
            </a:r>
            <a:br>
              <a:rPr lang="tr-TR" sz="2700" b="1" dirty="0" smtClean="0">
                <a:latin typeface="Arial" pitchFamily="34" charset="0"/>
                <a:cs typeface="Arial" pitchFamily="34" charset="0"/>
              </a:rPr>
            </a:br>
            <a:r>
              <a:rPr lang="tr-TR" sz="2700" b="1" dirty="0" smtClean="0">
                <a:latin typeface="Arial" pitchFamily="34" charset="0"/>
                <a:cs typeface="Arial" pitchFamily="34" charset="0"/>
              </a:rPr>
              <a:t>ANAYASA (M. 38)</a:t>
            </a:r>
            <a:br>
              <a:rPr lang="tr-TR" sz="2700" b="1" dirty="0" smtClean="0">
                <a:latin typeface="Arial" pitchFamily="34" charset="0"/>
                <a:cs typeface="Arial" pitchFamily="34" charset="0"/>
              </a:rPr>
            </a:br>
            <a:r>
              <a:rPr lang="tr-TR" sz="2700" b="1" dirty="0" smtClean="0">
                <a:latin typeface="Arial" pitchFamily="34" charset="0"/>
                <a:cs typeface="Arial" pitchFamily="34" charset="0"/>
              </a:rPr>
              <a:t/>
            </a:r>
            <a:br>
              <a:rPr lang="tr-TR" sz="2700" b="1" dirty="0" smtClean="0">
                <a:latin typeface="Arial" pitchFamily="34" charset="0"/>
                <a:cs typeface="Arial" pitchFamily="34" charset="0"/>
              </a:rPr>
            </a:br>
            <a:r>
              <a:rPr lang="tr-TR" sz="2700" b="1" dirty="0" smtClean="0">
                <a:latin typeface="Arial" pitchFamily="34" charset="0"/>
                <a:cs typeface="Arial" pitchFamily="34" charset="0"/>
              </a:rPr>
              <a:t>TÜRK CEZA KANUNU (M.2)</a:t>
            </a:r>
            <a:r>
              <a:rPr lang="tr-TR" b="1" dirty="0" smtClean="0"/>
              <a:t/>
            </a:r>
            <a:br>
              <a:rPr lang="tr-TR" b="1"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97568"/>
          </a:xfrm>
        </p:spPr>
        <p:txBody>
          <a:bodyPr>
            <a:normAutofit/>
          </a:bodyPr>
          <a:lstStyle/>
          <a:p>
            <a:pPr algn="l"/>
            <a:r>
              <a:rPr lang="tr-TR" sz="3100" b="1" dirty="0" smtClean="0">
                <a:solidFill>
                  <a:srgbClr val="FF0000"/>
                </a:solidFill>
              </a:rPr>
              <a:t>İNSAN HAKLARI EVRENSEL BEYANNAMESİ</a:t>
            </a:r>
            <a:r>
              <a:rPr lang="tr-TR" sz="3100" b="1" dirty="0" smtClean="0"/>
              <a:t> </a:t>
            </a:r>
            <a:r>
              <a:rPr lang="tr-TR" sz="3100" b="1" dirty="0" smtClean="0"/>
              <a:t>(M.11) </a:t>
            </a:r>
            <a:r>
              <a:rPr lang="tr-TR" dirty="0" smtClean="0"/>
              <a:t/>
            </a:r>
            <a:br>
              <a:rPr lang="tr-TR" dirty="0" smtClean="0"/>
            </a:br>
            <a:r>
              <a:rPr lang="tr-TR" dirty="0" smtClean="0"/>
              <a:t>2. </a:t>
            </a:r>
            <a:r>
              <a:rPr lang="tr-TR" sz="4000" b="1" u="sng" dirty="0" smtClean="0"/>
              <a:t>Hiç kimse işlendiği sırada ulusal ya da uluslararası hukuka göre bir suç oluşturmayan herhangi bir eylem veya ihmalden dolayı suçlu sayılamaz. Kimseye suçun işlendiği sırada uygulanabilecek olan cezadan daha ağır bir ceza verilemez.</a:t>
            </a:r>
            <a:r>
              <a:rPr lang="tr-TR" dirty="0" smtClean="0"/>
              <a:t/>
            </a:r>
            <a:br>
              <a:rPr lang="tr-TR" dirty="0" smtClean="0"/>
            </a:b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l"/>
            <a:r>
              <a:rPr lang="tr-TR" sz="3200" b="1" dirty="0" smtClean="0">
                <a:solidFill>
                  <a:srgbClr val="FF0000"/>
                </a:solidFill>
              </a:rPr>
              <a:t>AVRUPA İNSAN HAKLARI SÖZLEŞMESİ </a:t>
            </a:r>
            <a:r>
              <a:rPr lang="tr-TR" sz="3200" b="1" dirty="0" smtClean="0">
                <a:solidFill>
                  <a:srgbClr val="FF0000"/>
                </a:solidFill>
              </a:rPr>
              <a:t/>
            </a:r>
            <a:br>
              <a:rPr lang="tr-TR" sz="3200" b="1" dirty="0" smtClean="0">
                <a:solidFill>
                  <a:srgbClr val="FF0000"/>
                </a:solidFill>
              </a:rPr>
            </a:br>
            <a:r>
              <a:rPr lang="tr-TR" sz="3100" b="1" dirty="0" smtClean="0">
                <a:solidFill>
                  <a:srgbClr val="FF0000"/>
                </a:solidFill>
              </a:rPr>
              <a:t/>
            </a:r>
            <a:br>
              <a:rPr lang="tr-TR" sz="3100" b="1" dirty="0" smtClean="0">
                <a:solidFill>
                  <a:srgbClr val="FF0000"/>
                </a:solidFill>
              </a:rPr>
            </a:br>
            <a:r>
              <a:rPr lang="tr-TR" sz="2400" b="1" dirty="0" smtClean="0">
                <a:solidFill>
                  <a:srgbClr val="FF0000"/>
                </a:solidFill>
              </a:rPr>
              <a:t>M. 7- Cezaların </a:t>
            </a:r>
            <a:r>
              <a:rPr lang="tr-TR" sz="2400" b="1" dirty="0" smtClean="0">
                <a:solidFill>
                  <a:srgbClr val="FF0000"/>
                </a:solidFill>
              </a:rPr>
              <a:t>yasallığı</a:t>
            </a:r>
            <a:r>
              <a:rPr lang="tr-TR" dirty="0" smtClean="0"/>
              <a:t/>
            </a:r>
            <a:br>
              <a:rPr lang="tr-TR" dirty="0" smtClean="0"/>
            </a:br>
            <a:r>
              <a:rPr lang="tr-TR" sz="2800" b="1" dirty="0" smtClean="0"/>
              <a:t>1.</a:t>
            </a:r>
            <a:r>
              <a:rPr lang="tr-TR" sz="2800" b="1" u="sng" dirty="0" smtClean="0"/>
              <a:t>Hiç kimse, işlendiği zaman ulusal ve uluslararası hukuka göre bir suç sayılmayan bir fiil veya ihmalden dolayı mahkum edilemez. Yine hiç kimseye, suçun işlendiği sırada uygulanabilecek olan cezadan daha ağır bir ceza verilemez</a:t>
            </a:r>
            <a:r>
              <a:rPr lang="tr-TR" sz="2800" b="1" dirty="0" smtClean="0"/>
              <a:t>. </a:t>
            </a:r>
            <a:endParaRPr lang="tr-TR"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011750"/>
          </a:xfrm>
        </p:spPr>
        <p:txBody>
          <a:bodyPr>
            <a:normAutofit fontScale="90000"/>
          </a:bodyPr>
          <a:lstStyle/>
          <a:p>
            <a:pPr algn="l"/>
            <a:r>
              <a:rPr lang="tr-TR" b="1" dirty="0" smtClean="0"/>
              <a:t/>
            </a:r>
            <a:br>
              <a:rPr lang="tr-TR" b="1" dirty="0" smtClean="0"/>
            </a:br>
            <a:r>
              <a:rPr lang="tr-TR" b="1" dirty="0" smtClean="0">
                <a:solidFill>
                  <a:srgbClr val="FF0000"/>
                </a:solidFill>
              </a:rPr>
              <a:t>ANAYASA </a:t>
            </a:r>
            <a:r>
              <a:rPr lang="tr-TR" b="1" dirty="0" smtClean="0"/>
              <a:t/>
            </a:r>
            <a:br>
              <a:rPr lang="tr-TR" b="1" dirty="0" smtClean="0"/>
            </a:br>
            <a:r>
              <a:rPr lang="tr-TR" sz="2700" b="1" dirty="0" smtClean="0"/>
              <a:t>Temel </a:t>
            </a:r>
            <a:r>
              <a:rPr lang="tr-TR" sz="2700" b="1" dirty="0" smtClean="0"/>
              <a:t>hak ve hürriyetlerin kullanılmasının durdurulması MADDE </a:t>
            </a:r>
            <a:r>
              <a:rPr lang="tr-TR" sz="2700" b="1" dirty="0" smtClean="0"/>
              <a:t>15</a:t>
            </a:r>
            <a:br>
              <a:rPr lang="tr-TR" sz="2700" b="1" dirty="0" smtClean="0"/>
            </a:br>
            <a:r>
              <a:rPr lang="tr-TR" dirty="0" smtClean="0"/>
              <a:t/>
            </a:r>
            <a:br>
              <a:rPr lang="tr-TR" dirty="0" smtClean="0"/>
            </a:br>
            <a:r>
              <a:rPr lang="tr-TR" u="sng" dirty="0" smtClean="0"/>
              <a:t>… </a:t>
            </a:r>
            <a:r>
              <a:rPr lang="tr-TR" b="1" u="sng" dirty="0" smtClean="0"/>
              <a:t>suç ve cezalar geçmişe yürütülemez; suçluluğu mahkeme kararı ile saptanıncaya kadar kimse suçlu sayılamaz.</a:t>
            </a:r>
            <a:r>
              <a:rPr lang="tr-TR" dirty="0" smtClean="0"/>
              <a:t/>
            </a:r>
            <a:br>
              <a:rPr lang="tr-TR" dirty="0" smtClean="0"/>
            </a:br>
            <a:r>
              <a:rPr lang="tr-TR" dirty="0" smtClean="0"/>
              <a:t> </a:t>
            </a:r>
            <a:br>
              <a:rPr lang="tr-TR" dirty="0" smtClean="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42852"/>
            <a:ext cx="8472518" cy="6215106"/>
          </a:xfrm>
        </p:spPr>
        <p:txBody>
          <a:bodyPr>
            <a:normAutofit fontScale="90000"/>
          </a:bodyPr>
          <a:lstStyle/>
          <a:p>
            <a:pPr algn="l"/>
            <a:r>
              <a:rPr lang="tr-TR" sz="3600" b="1" dirty="0" smtClean="0">
                <a:solidFill>
                  <a:srgbClr val="FF0000"/>
                </a:solidFill>
              </a:rPr>
              <a:t/>
            </a:r>
            <a:br>
              <a:rPr lang="tr-TR" sz="3600" b="1" dirty="0" smtClean="0">
                <a:solidFill>
                  <a:srgbClr val="FF0000"/>
                </a:solidFill>
              </a:rPr>
            </a:br>
            <a:r>
              <a:rPr lang="tr-TR" sz="3600" b="1" dirty="0" smtClean="0">
                <a:solidFill>
                  <a:srgbClr val="FF0000"/>
                </a:solidFill>
              </a:rPr>
              <a:t/>
            </a:r>
            <a:br>
              <a:rPr lang="tr-TR" sz="3600" b="1" dirty="0" smtClean="0">
                <a:solidFill>
                  <a:srgbClr val="FF0000"/>
                </a:solidFill>
              </a:rPr>
            </a:br>
            <a:r>
              <a:rPr lang="tr-TR" sz="3600" b="1" dirty="0" smtClean="0">
                <a:solidFill>
                  <a:srgbClr val="FF0000"/>
                </a:solidFill>
              </a:rPr>
              <a:t/>
            </a:r>
            <a:br>
              <a:rPr lang="tr-TR" sz="3600" b="1" dirty="0" smtClean="0">
                <a:solidFill>
                  <a:srgbClr val="FF0000"/>
                </a:solidFill>
              </a:rPr>
            </a:br>
            <a:r>
              <a:rPr lang="tr-TR" sz="4000" b="1" dirty="0" smtClean="0">
                <a:solidFill>
                  <a:srgbClr val="FF0000"/>
                </a:solidFill>
              </a:rPr>
              <a:t>ANAYASA </a:t>
            </a:r>
            <a:r>
              <a:rPr lang="tr-TR" sz="2200" b="1" dirty="0" smtClean="0"/>
              <a:t/>
            </a:r>
            <a:br>
              <a:rPr lang="tr-TR" sz="2200" b="1" dirty="0" smtClean="0"/>
            </a:br>
            <a:r>
              <a:rPr lang="tr-TR" sz="3100" b="1" dirty="0" smtClean="0"/>
              <a:t>Suç </a:t>
            </a:r>
            <a:r>
              <a:rPr lang="tr-TR" sz="3100" b="1" dirty="0" smtClean="0"/>
              <a:t>ve cezalara ilişkin esaslar </a:t>
            </a:r>
            <a:r>
              <a:rPr lang="tr-TR" sz="2200" b="1" dirty="0" smtClean="0"/>
              <a:t>MADDE </a:t>
            </a:r>
            <a:r>
              <a:rPr lang="tr-TR" sz="2200" b="1" dirty="0" smtClean="0"/>
              <a:t>38</a:t>
            </a:r>
            <a:br>
              <a:rPr lang="tr-TR" sz="2200" b="1" dirty="0" smtClean="0"/>
            </a:br>
            <a:r>
              <a:rPr lang="tr-TR" sz="2200" b="1" dirty="0" smtClean="0"/>
              <a:t/>
            </a:r>
            <a:br>
              <a:rPr lang="tr-TR" sz="2200" b="1" dirty="0" smtClean="0"/>
            </a:br>
            <a:r>
              <a:rPr lang="tr-TR" sz="2200" dirty="0" smtClean="0"/>
              <a:t/>
            </a:r>
            <a:br>
              <a:rPr lang="tr-TR" sz="2200" dirty="0" smtClean="0"/>
            </a:br>
            <a:r>
              <a:rPr lang="tr-TR" sz="3100" b="1" u="sng" dirty="0" smtClean="0"/>
              <a:t>Kimse, işlendiği zaman yürürlükte bulunan kanunun suç saymadığı bir fiilden dolayı cezalandırılamaz; kimseye suçu işlediği zaman kanunda o suç için konulmuş olan cezadan daha ağır bir ceza verilemez</a:t>
            </a:r>
            <a:r>
              <a:rPr lang="tr-TR" sz="3100" b="1" u="sng" dirty="0" smtClean="0"/>
              <a:t>.</a:t>
            </a:r>
            <a:br>
              <a:rPr lang="tr-TR" sz="3100" b="1" u="sng" dirty="0" smtClean="0"/>
            </a:br>
            <a:r>
              <a:rPr lang="tr-TR" sz="3100" dirty="0" smtClean="0"/>
              <a:t/>
            </a:r>
            <a:br>
              <a:rPr lang="tr-TR" sz="3100" dirty="0" smtClean="0"/>
            </a:br>
            <a:r>
              <a:rPr lang="tr-TR" sz="3100" b="1" dirty="0" smtClean="0"/>
              <a:t>Suç ve ceza zamanaşımı ile ceza mahkûmiyetinin sonuçları konusunda da yukarıdaki fıkra uygulanır.</a:t>
            </a:r>
            <a:r>
              <a:rPr lang="tr-TR" sz="3100" dirty="0" smtClean="0"/>
              <a:t/>
            </a:r>
            <a:br>
              <a:rPr lang="tr-TR" sz="3100" dirty="0" smtClean="0"/>
            </a:br>
            <a:r>
              <a:rPr lang="tr-TR" sz="3100" dirty="0" smtClean="0"/>
              <a:t/>
            </a:r>
            <a:br>
              <a:rPr lang="tr-TR" sz="3100" dirty="0" smtClean="0"/>
            </a:br>
            <a:r>
              <a:rPr lang="tr-TR" sz="3100" b="1" u="sng" dirty="0" smtClean="0"/>
              <a:t>Ceza </a:t>
            </a:r>
            <a:r>
              <a:rPr lang="tr-TR" sz="3100" b="1" u="sng" dirty="0" smtClean="0"/>
              <a:t>ve ceza yerine geçen güvenlik tedbirleri ancak kanunla konulur</a:t>
            </a:r>
            <a:r>
              <a:rPr lang="tr-TR" sz="3100" b="1" dirty="0" smtClean="0"/>
              <a:t>.</a:t>
            </a:r>
            <a:r>
              <a:rPr lang="tr-TR" sz="2000" dirty="0" smtClean="0"/>
              <a:t/>
            </a:r>
            <a:br>
              <a:rPr lang="tr-TR" sz="2000" dirty="0" smtClean="0"/>
            </a:br>
            <a:r>
              <a:rPr lang="tr-TR" dirty="0" smtClean="0"/>
              <a:t/>
            </a:r>
            <a:br>
              <a:rPr lang="tr-TR" dirty="0" smtClean="0"/>
            </a:br>
            <a:r>
              <a:rPr lang="tr-TR" dirty="0" smtClean="0"/>
              <a:t> </a:t>
            </a:r>
            <a:br>
              <a:rPr lang="tr-TR" dirty="0" smtClean="0"/>
            </a:b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l"/>
            <a:r>
              <a:rPr lang="tr-TR" sz="3600" b="1" dirty="0" smtClean="0">
                <a:solidFill>
                  <a:srgbClr val="FF0000"/>
                </a:solidFill>
              </a:rPr>
              <a:t>TÜRK CEZA KANUNU </a:t>
            </a:r>
            <a:r>
              <a:rPr lang="tr-TR" sz="3600" b="1" dirty="0" smtClean="0">
                <a:solidFill>
                  <a:srgbClr val="FF0000"/>
                </a:solidFill>
              </a:rPr>
              <a:t/>
            </a:r>
            <a:br>
              <a:rPr lang="tr-TR" sz="3600" b="1" dirty="0" smtClean="0">
                <a:solidFill>
                  <a:srgbClr val="FF0000"/>
                </a:solidFill>
              </a:rPr>
            </a:br>
            <a:r>
              <a:rPr lang="tr-TR" sz="2800" b="1" dirty="0" smtClean="0"/>
              <a:t>Suçta </a:t>
            </a:r>
            <a:r>
              <a:rPr lang="tr-TR" sz="2800" b="1" dirty="0" smtClean="0"/>
              <a:t>ve cezada kanunîlik ilkesi </a:t>
            </a:r>
            <a:r>
              <a:rPr lang="tr-TR" sz="2200" b="1" dirty="0" smtClean="0"/>
              <a:t>MADDE </a:t>
            </a:r>
            <a:r>
              <a:rPr lang="tr-TR" sz="2200" b="1" dirty="0" smtClean="0"/>
              <a:t>2</a:t>
            </a:r>
            <a:br>
              <a:rPr lang="tr-TR" sz="2200" b="1" dirty="0" smtClean="0"/>
            </a:br>
            <a:r>
              <a:rPr lang="tr-TR" sz="2200" dirty="0" smtClean="0"/>
              <a:t/>
            </a:r>
            <a:br>
              <a:rPr lang="tr-TR" sz="2200" dirty="0" smtClean="0"/>
            </a:br>
            <a:r>
              <a:rPr lang="tr-TR" sz="3100" dirty="0" smtClean="0"/>
              <a:t>(1) </a:t>
            </a:r>
            <a:r>
              <a:rPr lang="tr-TR" sz="3100" b="1" dirty="0" smtClean="0"/>
              <a:t>Kanunun açıkça suç sayma­dığı bir fiil için kimseye ceza verilemez ve güven­lik ted­biri uygulanamaz. Kanunda yazılı cezalar­dan ve güvenlik tedbirlerinden başka bir ceza ve güvenlik tedbirine hükmolunamaz</a:t>
            </a:r>
            <a:r>
              <a:rPr lang="tr-TR" sz="3100" b="1" dirty="0" smtClean="0"/>
              <a:t>.</a:t>
            </a:r>
            <a:br>
              <a:rPr lang="tr-TR" sz="3100" b="1" dirty="0" smtClean="0"/>
            </a:br>
            <a:r>
              <a:rPr lang="tr-TR" sz="3100" dirty="0" smtClean="0"/>
              <a:t/>
            </a:r>
            <a:br>
              <a:rPr lang="tr-TR" sz="3100" dirty="0" smtClean="0"/>
            </a:br>
            <a:r>
              <a:rPr lang="tr-TR" sz="3100" dirty="0" smtClean="0"/>
              <a:t>(2) </a:t>
            </a:r>
            <a:r>
              <a:rPr lang="tr-TR" sz="3100" b="1" dirty="0" smtClean="0"/>
              <a:t>İdarenin düzenleyici işlemleriyle suç ve ceza konulamaz.</a:t>
            </a:r>
            <a:r>
              <a:rPr lang="tr-TR" sz="3100" dirty="0" smtClean="0"/>
              <a:t/>
            </a:r>
            <a:br>
              <a:rPr lang="tr-TR" sz="3100" dirty="0" smtClean="0"/>
            </a:br>
            <a:r>
              <a:rPr lang="tr-TR" sz="3100" dirty="0" smtClean="0"/>
              <a:t/>
            </a:r>
            <a:br>
              <a:rPr lang="tr-TR" sz="3100" dirty="0" smtClean="0"/>
            </a:br>
            <a:r>
              <a:rPr lang="tr-TR" sz="3100" dirty="0" smtClean="0"/>
              <a:t>(</a:t>
            </a:r>
            <a:r>
              <a:rPr lang="tr-TR" sz="3100" dirty="0" smtClean="0"/>
              <a:t>3) </a:t>
            </a:r>
            <a:r>
              <a:rPr lang="tr-TR" sz="3100" b="1" dirty="0" smtClean="0"/>
              <a:t>Kanunların suç ve ceza içeren hükümlerinin uygulanmasında kıyas yapılamaz. Suç ve ceza içeren hükümler, kıyasa yol açacak biçimde geniş </a:t>
            </a:r>
            <a:r>
              <a:rPr lang="tr-TR" sz="3100" b="1" dirty="0" smtClean="0"/>
              <a:t>yorumlanamaz</a:t>
            </a:r>
            <a:r>
              <a:rPr lang="tr-TR" sz="3100" b="1" dirty="0" smtClean="0"/>
              <a:t>.</a:t>
            </a:r>
            <a:r>
              <a:rPr lang="tr-TR" dirty="0" smtClean="0"/>
              <a:t/>
            </a:r>
            <a:br>
              <a:rPr lang="tr-TR" dirty="0" smtClean="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154758"/>
          </a:xfrm>
        </p:spPr>
        <p:txBody>
          <a:bodyPr>
            <a:normAutofit/>
          </a:bodyPr>
          <a:lstStyle/>
          <a:p>
            <a:pPr algn="l"/>
            <a:r>
              <a:rPr lang="tr-TR" sz="4000" b="1" u="sng" dirty="0" smtClean="0">
                <a:solidFill>
                  <a:srgbClr val="FF0000"/>
                </a:solidFill>
              </a:rPr>
              <a:t>KANUNİLİK İLKESİNİN </a:t>
            </a:r>
            <a:r>
              <a:rPr lang="tr-TR" sz="4000" b="1" u="sng" dirty="0" smtClean="0">
                <a:solidFill>
                  <a:srgbClr val="FF0000"/>
                </a:solidFill>
              </a:rPr>
              <a:t>KAPSAMI</a:t>
            </a:r>
            <a:r>
              <a:rPr lang="tr-TR" sz="4000" dirty="0" smtClean="0">
                <a:solidFill>
                  <a:srgbClr val="002060"/>
                </a:solidFill>
              </a:rPr>
              <a:t/>
            </a:r>
            <a:br>
              <a:rPr lang="tr-TR" sz="4000" dirty="0" smtClean="0">
                <a:solidFill>
                  <a:srgbClr val="002060"/>
                </a:solidFill>
              </a:rPr>
            </a:br>
            <a:r>
              <a:rPr lang="tr-TR" sz="4000" dirty="0" smtClean="0">
                <a:solidFill>
                  <a:srgbClr val="002060"/>
                </a:solidFill>
              </a:rPr>
              <a:t/>
            </a:r>
            <a:br>
              <a:rPr lang="tr-TR" sz="4000" dirty="0" smtClean="0">
                <a:solidFill>
                  <a:srgbClr val="002060"/>
                </a:solidFill>
              </a:rPr>
            </a:br>
            <a:r>
              <a:rPr lang="tr-TR" sz="4000" dirty="0" smtClean="0">
                <a:solidFill>
                  <a:srgbClr val="002060"/>
                </a:solidFill>
              </a:rPr>
              <a:t>Kanunilik ilkesine göre</a:t>
            </a:r>
            <a:r>
              <a:rPr lang="tr-TR" sz="4000" dirty="0" smtClean="0">
                <a:solidFill>
                  <a:srgbClr val="002060"/>
                </a:solidFill>
              </a:rPr>
              <a:t>; </a:t>
            </a:r>
            <a:r>
              <a:rPr lang="tr-TR" sz="4000" b="1" dirty="0" smtClean="0">
                <a:solidFill>
                  <a:srgbClr val="002060"/>
                </a:solidFill>
              </a:rPr>
              <a:t>suçlar, cezalar ve güvenlik tedbirleri sadece kanunla konulup kaldırılabilir. </a:t>
            </a:r>
            <a:endParaRPr lang="tr-TR" sz="4000" b="1" dirty="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5726130"/>
          </a:xfrm>
        </p:spPr>
        <p:txBody>
          <a:bodyPr>
            <a:normAutofit fontScale="90000"/>
          </a:bodyPr>
          <a:lstStyle/>
          <a:p>
            <a:pPr algn="l"/>
            <a:r>
              <a:rPr lang="tr-TR" dirty="0" smtClean="0"/>
              <a:t/>
            </a:r>
            <a:br>
              <a:rPr lang="tr-TR" dirty="0" smtClean="0"/>
            </a:br>
            <a:r>
              <a:rPr lang="tr-TR" dirty="0" smtClean="0"/>
              <a:t/>
            </a:r>
            <a:br>
              <a:rPr lang="tr-TR" dirty="0" smtClean="0"/>
            </a:br>
            <a:r>
              <a:rPr lang="tr-TR" b="1" dirty="0" smtClean="0"/>
              <a:t>Kanunilik </a:t>
            </a:r>
            <a:r>
              <a:rPr lang="tr-TR" b="1" dirty="0" smtClean="0"/>
              <a:t>ilkesine </a:t>
            </a:r>
            <a:r>
              <a:rPr lang="tr-TR" b="1" dirty="0" smtClean="0"/>
              <a:t>göre bir </a:t>
            </a:r>
            <a:r>
              <a:rPr lang="tr-TR" b="1" dirty="0" smtClean="0"/>
              <a:t>davranışın suç olması ve cezalandırılması için toplum düzenine, ahlaka ve hukuka aykırı olması </a:t>
            </a:r>
            <a:r>
              <a:rPr lang="tr-TR" b="1" dirty="0" smtClean="0"/>
              <a:t>yeterli </a:t>
            </a:r>
            <a:r>
              <a:rPr lang="tr-TR" b="1" dirty="0" smtClean="0"/>
              <a:t>değildir. </a:t>
            </a:r>
            <a:r>
              <a:rPr lang="tr-TR" b="1" dirty="0" smtClean="0"/>
              <a:t>Kanunun </a:t>
            </a:r>
            <a:r>
              <a:rPr lang="tr-TR" b="1" dirty="0" smtClean="0"/>
              <a:t>açıkça yasaklamadığı </a:t>
            </a:r>
            <a:r>
              <a:rPr lang="tr-TR" b="1" dirty="0" smtClean="0"/>
              <a:t>bir davranış </a:t>
            </a:r>
            <a:r>
              <a:rPr lang="tr-TR" b="1" dirty="0" smtClean="0"/>
              <a:t>suç sayılamaz ve cezalandırılamaz</a:t>
            </a:r>
            <a:r>
              <a:rPr lang="tr-TR" b="1" dirty="0" smtClean="0"/>
              <a:t>.</a:t>
            </a:r>
            <a:br>
              <a:rPr lang="tr-TR" b="1" dirty="0" smtClean="0"/>
            </a:br>
            <a:r>
              <a:rPr lang="tr-TR" b="1" dirty="0" smtClean="0"/>
              <a:t/>
            </a:r>
            <a:br>
              <a:rPr lang="tr-TR" b="1" dirty="0" smtClean="0"/>
            </a:br>
            <a:r>
              <a:rPr lang="tr-TR" b="1" dirty="0" smtClean="0"/>
              <a:t>Kanunilik </a:t>
            </a:r>
            <a:r>
              <a:rPr lang="tr-TR" b="1" dirty="0" smtClean="0"/>
              <a:t>ilkesini ifade etmek için </a:t>
            </a:r>
            <a:r>
              <a:rPr lang="tr-TR" b="1" dirty="0" smtClean="0"/>
              <a:t/>
            </a:r>
            <a:br>
              <a:rPr lang="tr-TR" b="1" dirty="0" smtClean="0"/>
            </a:br>
            <a:r>
              <a:rPr lang="tr-TR" b="1" dirty="0" smtClean="0"/>
              <a:t>“</a:t>
            </a:r>
            <a:r>
              <a:rPr lang="tr-TR" b="1" dirty="0" smtClean="0"/>
              <a:t>suç </a:t>
            </a:r>
            <a:r>
              <a:rPr lang="tr-TR" b="1" dirty="0" smtClean="0"/>
              <a:t>ve cezada </a:t>
            </a:r>
            <a:r>
              <a:rPr lang="tr-TR" b="1" dirty="0" smtClean="0"/>
              <a:t>kanunilik” </a:t>
            </a:r>
            <a:r>
              <a:rPr lang="tr-TR" b="1" dirty="0" smtClean="0"/>
              <a:t>de denir</a:t>
            </a:r>
            <a:r>
              <a:rPr lang="tr-TR" dirty="0"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104</Words>
  <PresentationFormat>Ekran Gösterisi (4:3)</PresentationFormat>
  <Paragraphs>17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KANUNİLİK İLKESİ  HUKUKİ DAYANAĞI KAPSAMI İŞLEVİ </vt:lpstr>
      <vt:lpstr>KANUNİLİK İLKESİNİN HUKUKİ DAYANAĞI    İNSAN HAKLARI EVRENSEL BEYANNAMESİ (M.11)   AVRUPA İNSAN HAKLARI SÖZLEŞMESİ (M.7)  ANAYASA (M. 38)  TÜRK CEZA KANUNU (M.2) </vt:lpstr>
      <vt:lpstr>İNSAN HAKLARI EVRENSEL BEYANNAMESİ (M.11)  2. Hiç kimse işlendiği sırada ulusal ya da uluslararası hukuka göre bir suç oluşturmayan herhangi bir eylem veya ihmalden dolayı suçlu sayılamaz. Kimseye suçun işlendiği sırada uygulanabilecek olan cezadan daha ağır bir ceza verilemez. </vt:lpstr>
      <vt:lpstr>AVRUPA İNSAN HAKLARI SÖZLEŞMESİ   M. 7- Cezaların yasallığı 1.Hiç kimse, işlendiği zaman ulusal ve uluslararası hukuka göre bir suç sayılmayan bir fiil veya ihmalden dolayı mahkum edilemez. Yine hiç kimseye, suçun işlendiği sırada uygulanabilecek olan cezadan daha ağır bir ceza verilemez. </vt:lpstr>
      <vt:lpstr> ANAYASA  Temel hak ve hürriyetlerin kullanılmasının durdurulması MADDE 15  … suç ve cezalar geçmişe yürütülemez; suçluluğu mahkeme kararı ile saptanıncaya kadar kimse suçlu sayılamaz.   </vt:lpstr>
      <vt:lpstr>   ANAYASA  Suç ve cezalara ilişkin esaslar MADDE 38   Kimse, işlendiği zaman yürürlükte bulunan kanunun suç saymadığı bir fiilden dolayı cezalandırılamaz; kimseye suçu işlediği zaman kanunda o suç için konulmuş olan cezadan daha ağır bir ceza verilemez.  Suç ve ceza zamanaşımı ile ceza mahkûmiyetinin sonuçları konusunda da yukarıdaki fıkra uygulanır.  Ceza ve ceza yerine geçen güvenlik tedbirleri ancak kanunla konulur.    </vt:lpstr>
      <vt:lpstr>TÜRK CEZA KANUNU  Suçta ve cezada kanunîlik ilkesi MADDE 2  (1) Kanunun açıkça suç sayma­dığı bir fiil için kimseye ceza verilemez ve güven­lik ted­biri uygulanamaz. Kanunda yazılı cezalar­dan ve güvenlik tedbirlerinden başka bir ceza ve güvenlik tedbirine hükmolunamaz.  (2) İdarenin düzenleyici işlemleriyle suç ve ceza konulamaz.  (3) Kanunların suç ve ceza içeren hükümlerinin uygulanmasında kıyas yapılamaz. Suç ve ceza içeren hükümler, kıyasa yol açacak biçimde geniş yorumlanamaz. </vt:lpstr>
      <vt:lpstr>KANUNİLİK İLKESİNİN KAPSAMI  Kanunilik ilkesine göre; suçlar, cezalar ve güvenlik tedbirleri sadece kanunla konulup kaldırılabilir. </vt:lpstr>
      <vt:lpstr>  Kanunilik ilkesine göre bir davranışın suç olması ve cezalandırılması için toplum düzenine, ahlaka ve hukuka aykırı olması yeterli değildir. Kanunun açıkça yasaklamadığı bir davranış suç sayılamaz ve cezalandırılamaz.  Kanunilik ilkesini ifade etmek için  “suç ve cezada kanunilik” de denir.</vt:lpstr>
      <vt:lpstr>TÜRK CEZA KANUNU Suçta ve cezada kanunîlik ilkesi MADDE 2 (1) Kanunun açıkça suç saymadığı bir fiil için kimseye ceza verilemez ve güvenlik tedbiri uygulanamaz. Kanunda yazılı cezalardan ve güvenlik tedbirlerinden başka bir ceza ve güvenlik tedbirine hükmolunamaz.   ÖRF VE ADET CEZA HUKUKUNUN KAYNAĞI OLAMAZ.    İDARENİN DÜZENLEYİCİ İŞLEMLERİYLE SUÇ VE CEZA KONULAMAZ.   TCK m. 2/f.2 “İdarenin düzenleyici işlemleriyle suç ve ceza konulamaz.”   NOT: YARGITAY İÇTİHADI BİRLEŞTİRME KARARLARI, ANAYASA MAHKEMESİ VE UYUŞMAZLIK MAHKEMESİ KARARLARI MAHKEMELERİ BAĞLAR.  </vt:lpstr>
      <vt:lpstr>MİLLETLERARASI ANLAŞMALARIN DURUMU    ANAYASA MADDE 90 - Milletlerarası andlaşmaları uygun bulma  Usulüne göre yürürlüğe konulmuş milletlerarası andlaşmalar kanun hükmündedir.</vt:lpstr>
      <vt:lpstr>KANUNUN AÇIKLIĞI  KANUNLAR AÇIK VE KESİN OLMALIDIR  TCK m. 2/f.3 “Kanunların suç ve ceza içeren hükümlerinin uygulanmasında kıyas yapılamaz.  Suç ve ceza içeren hükümler, kıyasa yol açacak biçimde geniş yorumlanamaz.” CEZA HUKUKUNDA KIYAS YASAKTIR </vt:lpstr>
      <vt:lpstr>CEZA KANUNLARININ ZAMAN BAKIMINDAN UYGULANMASI  KURAL: CEZA HUKUKUNDA FİİLİN İŞLENDİĞİ ZAMANIN KANUNU UYGULANIR- CEZA KANUNLARI GEÇMİŞE UYGULANMAZ. (TCK.  M. 7/F.1)   İSTİSNA: FİİLİN İŞLENDİĞİ ZAMANIN KANUNU İLE SONRADAN YÜRÜLÜĞE GİREN KANUNUN HÜKÜMLERİ BİRBİRİNDEN FARKLI İSE FAİLİN LEHİNE OLAN KANUN UYGULANIR VE İNFAZ EDİLİR.  LEHE OLAN CEZA KANUNLARI GEÇMİŞE UYGULANIR. (TCK. M . 7/F.2) </vt:lpstr>
      <vt:lpstr>Zaman bakımından uygulama MADDE 7.– (1) İşlendiği zaman yürürlükte bulunan kanuna göre suç sayılmayan bir fiilden dolayı kimseye ceza verilemez ve güvenlik tedbiri uygulanamaz. İşlendikten sonra yürürlüğe giren kanuna göre suç sayılmayan bir fiilden dolayı da kimse ce­zalandırılamaz ve hakkında güvenlik tedbiri uygula­namaz. Böyle bir ceza veya güvenlik tedbiri hükmolunmuşsa infazı ve kanunî neticeleri kendili­ğinden kalkar.  (2) Suçun işlendiği zaman yürürlükte bulunan kanun ile sonradan yü­rürlüğe giren kanunların hükümleri farklı ise, failin lehine olan kanun uygulanır ve infaz olunur. (</vt:lpstr>
      <vt:lpstr>  NOT: Hapis ce­zasının ertelenmesi, koşullu salıverilme ve tekerrürle ilgili olanlar hariç; infaz rejimine ilişkin hükümler, derhal uygulanır. (TCK M. 7/F.3)  NOT: Geçici veya süreli kanunların, yürürlükte bu­lundukları süre içinde işlenmiş olan suçlar hak­kında uygulanmasına devam edilir. (TCK M. 7/F.4)    </vt:lpstr>
      <vt:lpstr>Suç ve cezalara ilişkin esasların düzenlendiği Anayasa m. 38’e göre; “Kimse, işlendiği zaman yürürlükte bulunan kanunun suç saymadığı bir fiilden dolayı cezalandırılamaz; kimseye suçu işlediği zaman kanunda o suç için konulmuş olan cezadan daha ağır bir ceza verilemez. Ceza ve ceza yerine geçen güvenlik tedbirleri ancak kanunla konulur.” Suçta ve cezada kanunilik ilkesi, başlıklı TCK m. 2 ise “Kanunun açıkça suç saymadığı bir fiil için kimseye ceza verilemez ve güvenlik tedbiri uygulanamaz. Kanunda yazılı cezalardan ve güvenlik tedbirlerinden başka bir ceza ve güvenlik tedbirine hükmolunamaz. İdarenin düzenleyici işlemleriyle suç ve ceza konulamaz. Kanunların suç ve ceza içeren hükümlerinin uygulanmasında kıyas yapılamaz. Suç ve ceza içeren hükümler, kıyasa yol açacak biçimde geniş yorumlanamaz.” demektedir.  Zaman bakımından uygulama, başlıklı TCK m. 7’de ise “İşlendiği zaman yürürlükte bulunan kanuna göre suç sayılmayan bir fiilden dolayı kimseye ceza verilemez ve güvenlik tedbiri uygulanamaz. İşlendikten sonra yürürlüğe giren kanuna göre suç sayılmayan bir fiilden dolayı da kimse cezalandırılamaz ve hakkında güvenlik tedbiri uygulanamaz. Böyle bir ceza veya güvenlik tedbiri hükmolunmuşsa infazı ve kanunî neticeleri kendiliğinden kalkar.” denilerek kanunilik ilkesinin bir diğer unsuru tanımlanmıştır</vt:lpstr>
      <vt:lpstr>ZAMAN BAKIMINDAN UYGULANMA   LEHE OLAN CEZA KANUNUNUN GEÇMİŞE UYGULANMASI  Lehe olan ceza kanunu, fiilin işlendiği zamanın kanununa nazaran cezayı azaltan veya hapis cezasını paraya çeviren veya suçu ortadan kaldıran kanundur.  5252 sayılı TÜRK CEZA KANUNUNUN YÜRÜRLÜK VE UYGULAMA ŞEKLİ HAKKINDA KANUN  m.9 - Lehe olan hükümlerin uygulanmasında usul   (3) Lehe olan hüküm, önceki ve sonraki kanunların ilgili bütün hükümleri olaya uygulanarak, ortaya çıkan sonuçların birbirleriyle karşılaştırılması suretiyle belirlenir.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EVRENSEL BEYANNAMESİ Madde11  2. Hiç kimse işlendiği sırada ulusal ya da uluslararası hukuka göre bir suç oluşturmayan herhangi bir eylem veya ihmalden dolayı suçlu sayılamaz. Kimseye suçun işlendiği sırada uygulanabilecek olan cezadan daha ağır bir ceza verilemez. </dc:title>
  <cp:lastModifiedBy>user</cp:lastModifiedBy>
  <cp:revision>5</cp:revision>
  <dcterms:modified xsi:type="dcterms:W3CDTF">2018-02-09T22:49:18Z</dcterms:modified>
</cp:coreProperties>
</file>