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9" d="100"/>
          <a:sy n="49" d="100"/>
        </p:scale>
        <p:origin x="72" y="8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F13ECB-5983-47E1-A5D8-4923CB2C7CFE}" type="datetimeFigureOut">
              <a:rPr lang="tr-TR" smtClean="0"/>
              <a:t>4.04.2018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2938F6-A61A-4E2E-874B-68E1FFC7A86A}" type="slidenum">
              <a:rPr lang="tr-TR" smtClean="0"/>
              <a:t>‹#›</a:t>
            </a:fld>
            <a:endParaRPr lang="tr-TR"/>
          </a:p>
        </p:txBody>
      </p:sp>
    </p:spTree>
    <p:extLst>
      <p:ext uri="{BB962C8B-B14F-4D97-AF65-F5344CB8AC3E}">
        <p14:creationId xmlns:p14="http://schemas.microsoft.com/office/powerpoint/2010/main" val="2493283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4B94BE38-AC6C-4BEB-98A4-4E96DA4B9B53}" type="slidenum">
              <a:rPr lang="tr-TR" smtClean="0"/>
              <a:t>9</a:t>
            </a:fld>
            <a:endParaRPr lang="tr-TR"/>
          </a:p>
        </p:txBody>
      </p:sp>
    </p:spTree>
    <p:extLst>
      <p:ext uri="{BB962C8B-B14F-4D97-AF65-F5344CB8AC3E}">
        <p14:creationId xmlns:p14="http://schemas.microsoft.com/office/powerpoint/2010/main" val="4025350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FA058E5-38D6-4D57-B198-F688B380C5F3}"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73CAAD-87A5-4711-A6AA-4722800E7444}" type="slidenum">
              <a:rPr lang="tr-TR" smtClean="0"/>
              <a:t>‹#›</a:t>
            </a:fld>
            <a:endParaRPr lang="tr-TR"/>
          </a:p>
        </p:txBody>
      </p:sp>
    </p:spTree>
    <p:extLst>
      <p:ext uri="{BB962C8B-B14F-4D97-AF65-F5344CB8AC3E}">
        <p14:creationId xmlns:p14="http://schemas.microsoft.com/office/powerpoint/2010/main" val="1984946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A058E5-38D6-4D57-B198-F688B380C5F3}"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73CAAD-87A5-4711-A6AA-4722800E7444}" type="slidenum">
              <a:rPr lang="tr-TR" smtClean="0"/>
              <a:t>‹#›</a:t>
            </a:fld>
            <a:endParaRPr lang="tr-TR"/>
          </a:p>
        </p:txBody>
      </p:sp>
    </p:spTree>
    <p:extLst>
      <p:ext uri="{BB962C8B-B14F-4D97-AF65-F5344CB8AC3E}">
        <p14:creationId xmlns:p14="http://schemas.microsoft.com/office/powerpoint/2010/main" val="3792887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A058E5-38D6-4D57-B198-F688B380C5F3}"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73CAAD-87A5-4711-A6AA-4722800E7444}" type="slidenum">
              <a:rPr lang="tr-TR" smtClean="0"/>
              <a:t>‹#›</a:t>
            </a:fld>
            <a:endParaRPr lang="tr-TR"/>
          </a:p>
        </p:txBody>
      </p:sp>
    </p:spTree>
    <p:extLst>
      <p:ext uri="{BB962C8B-B14F-4D97-AF65-F5344CB8AC3E}">
        <p14:creationId xmlns:p14="http://schemas.microsoft.com/office/powerpoint/2010/main" val="2785560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제목 및 내용">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8531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A058E5-38D6-4D57-B198-F688B380C5F3}"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73CAAD-87A5-4711-A6AA-4722800E7444}" type="slidenum">
              <a:rPr lang="tr-TR" smtClean="0"/>
              <a:t>‹#›</a:t>
            </a:fld>
            <a:endParaRPr lang="tr-TR"/>
          </a:p>
        </p:txBody>
      </p:sp>
    </p:spTree>
    <p:extLst>
      <p:ext uri="{BB962C8B-B14F-4D97-AF65-F5344CB8AC3E}">
        <p14:creationId xmlns:p14="http://schemas.microsoft.com/office/powerpoint/2010/main" val="1402613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FA058E5-38D6-4D57-B198-F688B380C5F3}"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73CAAD-87A5-4711-A6AA-4722800E7444}" type="slidenum">
              <a:rPr lang="tr-TR" smtClean="0"/>
              <a:t>‹#›</a:t>
            </a:fld>
            <a:endParaRPr lang="tr-TR"/>
          </a:p>
        </p:txBody>
      </p:sp>
    </p:spTree>
    <p:extLst>
      <p:ext uri="{BB962C8B-B14F-4D97-AF65-F5344CB8AC3E}">
        <p14:creationId xmlns:p14="http://schemas.microsoft.com/office/powerpoint/2010/main" val="1373646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FA058E5-38D6-4D57-B198-F688B380C5F3}"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73CAAD-87A5-4711-A6AA-4722800E7444}" type="slidenum">
              <a:rPr lang="tr-TR" smtClean="0"/>
              <a:t>‹#›</a:t>
            </a:fld>
            <a:endParaRPr lang="tr-TR"/>
          </a:p>
        </p:txBody>
      </p:sp>
    </p:spTree>
    <p:extLst>
      <p:ext uri="{BB962C8B-B14F-4D97-AF65-F5344CB8AC3E}">
        <p14:creationId xmlns:p14="http://schemas.microsoft.com/office/powerpoint/2010/main" val="1312317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FA058E5-38D6-4D57-B198-F688B380C5F3}" type="datetimeFigureOut">
              <a:rPr lang="tr-TR" smtClean="0"/>
              <a:t>4.04.2018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473CAAD-87A5-4711-A6AA-4722800E7444}" type="slidenum">
              <a:rPr lang="tr-TR" smtClean="0"/>
              <a:t>‹#›</a:t>
            </a:fld>
            <a:endParaRPr lang="tr-TR"/>
          </a:p>
        </p:txBody>
      </p:sp>
    </p:spTree>
    <p:extLst>
      <p:ext uri="{BB962C8B-B14F-4D97-AF65-F5344CB8AC3E}">
        <p14:creationId xmlns:p14="http://schemas.microsoft.com/office/powerpoint/2010/main" val="172475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FA058E5-38D6-4D57-B198-F688B380C5F3}" type="datetimeFigureOut">
              <a:rPr lang="tr-TR" smtClean="0"/>
              <a:t>4.04.2018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473CAAD-87A5-4711-A6AA-4722800E7444}" type="slidenum">
              <a:rPr lang="tr-TR" smtClean="0"/>
              <a:t>‹#›</a:t>
            </a:fld>
            <a:endParaRPr lang="tr-TR"/>
          </a:p>
        </p:txBody>
      </p:sp>
    </p:spTree>
    <p:extLst>
      <p:ext uri="{BB962C8B-B14F-4D97-AF65-F5344CB8AC3E}">
        <p14:creationId xmlns:p14="http://schemas.microsoft.com/office/powerpoint/2010/main" val="2046295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FA058E5-38D6-4D57-B198-F688B380C5F3}" type="datetimeFigureOut">
              <a:rPr lang="tr-TR" smtClean="0"/>
              <a:t>4.04.2018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473CAAD-87A5-4711-A6AA-4722800E7444}" type="slidenum">
              <a:rPr lang="tr-TR" smtClean="0"/>
              <a:t>‹#›</a:t>
            </a:fld>
            <a:endParaRPr lang="tr-TR"/>
          </a:p>
        </p:txBody>
      </p:sp>
    </p:spTree>
    <p:extLst>
      <p:ext uri="{BB962C8B-B14F-4D97-AF65-F5344CB8AC3E}">
        <p14:creationId xmlns:p14="http://schemas.microsoft.com/office/powerpoint/2010/main" val="3626829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FA058E5-38D6-4D57-B198-F688B380C5F3}"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73CAAD-87A5-4711-A6AA-4722800E7444}" type="slidenum">
              <a:rPr lang="tr-TR" smtClean="0"/>
              <a:t>‹#›</a:t>
            </a:fld>
            <a:endParaRPr lang="tr-TR"/>
          </a:p>
        </p:txBody>
      </p:sp>
    </p:spTree>
    <p:extLst>
      <p:ext uri="{BB962C8B-B14F-4D97-AF65-F5344CB8AC3E}">
        <p14:creationId xmlns:p14="http://schemas.microsoft.com/office/powerpoint/2010/main" val="2198447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FA058E5-38D6-4D57-B198-F688B380C5F3}"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73CAAD-87A5-4711-A6AA-4722800E7444}" type="slidenum">
              <a:rPr lang="tr-TR" smtClean="0"/>
              <a:t>‹#›</a:t>
            </a:fld>
            <a:endParaRPr lang="tr-TR"/>
          </a:p>
        </p:txBody>
      </p:sp>
    </p:spTree>
    <p:extLst>
      <p:ext uri="{BB962C8B-B14F-4D97-AF65-F5344CB8AC3E}">
        <p14:creationId xmlns:p14="http://schemas.microsoft.com/office/powerpoint/2010/main" val="3918646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A058E5-38D6-4D57-B198-F688B380C5F3}" type="datetimeFigureOut">
              <a:rPr lang="tr-TR" smtClean="0"/>
              <a:t>4.04.2018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73CAAD-87A5-4711-A6AA-4722800E7444}" type="slidenum">
              <a:rPr lang="tr-TR" smtClean="0"/>
              <a:t>‹#›</a:t>
            </a:fld>
            <a:endParaRPr lang="tr-TR"/>
          </a:p>
        </p:txBody>
      </p:sp>
    </p:spTree>
    <p:extLst>
      <p:ext uri="{BB962C8B-B14F-4D97-AF65-F5344CB8AC3E}">
        <p14:creationId xmlns:p14="http://schemas.microsoft.com/office/powerpoint/2010/main" val="2992602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91829" y="332657"/>
            <a:ext cx="11673191" cy="6683048"/>
          </a:xfrm>
          <a:prstGeom prst="rect">
            <a:avLst/>
          </a:prstGeom>
          <a:noFill/>
        </p:spPr>
        <p:txBody>
          <a:bodyPr wrap="square" rtlCol="0">
            <a:spAutoFit/>
          </a:bodyPr>
          <a:lstStyle/>
          <a:p>
            <a:pPr algn="just">
              <a:lnSpc>
                <a:spcPct val="150000"/>
              </a:lnSpc>
            </a:pPr>
            <a:r>
              <a:rPr lang="tr-TR" sz="2400" dirty="0">
                <a:solidFill>
                  <a:srgbClr val="386703"/>
                </a:solidFill>
              </a:rPr>
              <a:t>1.4. Yüksek Sıcaklık</a:t>
            </a:r>
          </a:p>
          <a:p>
            <a:pPr algn="just">
              <a:lnSpc>
                <a:spcPct val="150000"/>
              </a:lnSpc>
            </a:pPr>
            <a:r>
              <a:rPr lang="tr-TR" sz="2400" dirty="0">
                <a:solidFill>
                  <a:srgbClr val="386703"/>
                </a:solidFill>
              </a:rPr>
              <a:t>1.4.1. Yüksek Sıcaklığın Etkileri</a:t>
            </a:r>
          </a:p>
          <a:p>
            <a:pPr algn="just">
              <a:lnSpc>
                <a:spcPct val="150000"/>
              </a:lnSpc>
            </a:pPr>
            <a:r>
              <a:rPr lang="tr-TR" sz="2400" dirty="0"/>
              <a:t>Bahçe bitkileri yetiştiriciliğinde düşük sıcaklıklar kadar optimum üzerindeki yüksek sıcaklıklar da sıcaklığın derecesine, </a:t>
            </a:r>
            <a:r>
              <a:rPr lang="tr-TR" sz="2400" dirty="0" smtClean="0"/>
              <a:t>süresine, bitkinin </a:t>
            </a:r>
            <a:r>
              <a:rPr lang="tr-TR" sz="2400" dirty="0"/>
              <a:t>gelişme dönemine bağlı olarak zararlı etkide bulunur.    Yüksek sıcaklıklarda fotosentez ve solunum dengesi bozulur. </a:t>
            </a:r>
            <a:r>
              <a:rPr lang="tr-TR" sz="2400" dirty="0" smtClean="0"/>
              <a:t>Buna </a:t>
            </a:r>
            <a:r>
              <a:rPr lang="tr-TR" sz="2400" dirty="0"/>
              <a:t>bağlı olarak büyüme yavaşlar. Eğer bu sıcaklık artışı uzun   süre devam ederse, bitki toprak üstü organları ile devamlı </a:t>
            </a:r>
            <a:r>
              <a:rPr lang="tr-TR" sz="2400" dirty="0" smtClean="0"/>
              <a:t>kaybettiği </a:t>
            </a:r>
            <a:r>
              <a:rPr lang="tr-TR" sz="2400" dirty="0"/>
              <a:t>suyu, kökleri ile karşılayamaz ise sararma, solma</a:t>
            </a:r>
            <a:r>
              <a:rPr lang="tr-TR" sz="2400" dirty="0" smtClean="0"/>
              <a:t>, kıvrılma </a:t>
            </a:r>
            <a:r>
              <a:rPr lang="tr-TR" sz="2400" dirty="0"/>
              <a:t>ve sonuçta kuruyarak öldüğü gözlenmektedir. Bitkinin   devamlı su kaybetmesi ise, protoplazmanın pıhtılaşmasına </a:t>
            </a:r>
            <a:r>
              <a:rPr lang="tr-TR" sz="2400" dirty="0" smtClean="0"/>
              <a:t>ve </a:t>
            </a:r>
            <a:r>
              <a:rPr lang="tr-TR" sz="2400" dirty="0"/>
              <a:t>bitkinin ölümüne neden olur. Özellikle bu durum sıcak  </a:t>
            </a:r>
            <a:r>
              <a:rPr lang="tr-TR" sz="2400" dirty="0" smtClean="0"/>
              <a:t>rüzgarların </a:t>
            </a:r>
            <a:r>
              <a:rPr lang="tr-TR" sz="2400" dirty="0"/>
              <a:t>estiği zamanlarda çok daha hızlı gerçekleşmektedir.</a:t>
            </a:r>
          </a:p>
          <a:p>
            <a:pPr algn="just">
              <a:lnSpc>
                <a:spcPct val="150000"/>
              </a:lnSpc>
            </a:pPr>
            <a:endParaRPr lang="tr-TR" sz="2400" dirty="0"/>
          </a:p>
          <a:p>
            <a:pPr algn="just">
              <a:lnSpc>
                <a:spcPct val="150000"/>
              </a:lnSpc>
            </a:pPr>
            <a:endParaRPr lang="tr-TR" sz="2400" dirty="0"/>
          </a:p>
        </p:txBody>
      </p:sp>
    </p:spTree>
    <p:extLst>
      <p:ext uri="{BB962C8B-B14F-4D97-AF65-F5344CB8AC3E}">
        <p14:creationId xmlns:p14="http://schemas.microsoft.com/office/powerpoint/2010/main" val="418711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505837" y="260647"/>
            <a:ext cx="11361907" cy="3913059"/>
          </a:xfrm>
          <a:prstGeom prst="rect">
            <a:avLst/>
          </a:prstGeom>
          <a:noFill/>
        </p:spPr>
        <p:txBody>
          <a:bodyPr wrap="square" rtlCol="0">
            <a:spAutoFit/>
          </a:bodyPr>
          <a:lstStyle/>
          <a:p>
            <a:pPr algn="just">
              <a:lnSpc>
                <a:spcPct val="150000"/>
              </a:lnSpc>
            </a:pPr>
            <a:r>
              <a:rPr lang="tr-TR" sz="2400" dirty="0"/>
              <a:t>Genç bitki döneminde </a:t>
            </a:r>
            <a:r>
              <a:rPr lang="tr-TR" sz="2400" dirty="0" err="1"/>
              <a:t>zararlanma</a:t>
            </a:r>
            <a:r>
              <a:rPr lang="tr-TR" sz="2400" dirty="0"/>
              <a:t> daha şiddetli olur. Çiçeklenme ve döllenme zamanında meyve tutumu, meyve tutumundan sonraki dönemde meyvenin irileşerek olgunlaşmasını olumsuz yönde etkiler. Olgunlaşma dönemindeki yüksek sıcaklıklar ise düşük sıcaklıklarda olduğu gibi meyvenin renginin açılmasına, tadının azalmasına, yaprağı tüketilen türlerde yaprağın sararmasına ve pörsümesine neden olur. Bununla birlikte özellikle bazı sebze ve meyve türlerinde optimumun biraz üzerindeki sıcaklıklar rengin, tadın ve kokunun oluşmasını olumlu yönde etkiler. (kavun, karpuz, şeftali, kayısı)</a:t>
            </a:r>
            <a:endParaRPr lang="tr-TR" sz="2400" dirty="0"/>
          </a:p>
        </p:txBody>
      </p:sp>
    </p:spTree>
    <p:extLst>
      <p:ext uri="{BB962C8B-B14F-4D97-AF65-F5344CB8AC3E}">
        <p14:creationId xmlns:p14="http://schemas.microsoft.com/office/powerpoint/2010/main" val="1036011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6927" y="1052735"/>
            <a:ext cx="11342451" cy="3046988"/>
          </a:xfrm>
          <a:prstGeom prst="rect">
            <a:avLst/>
          </a:prstGeom>
          <a:noFill/>
        </p:spPr>
        <p:txBody>
          <a:bodyPr wrap="square" rtlCol="0">
            <a:spAutoFit/>
          </a:bodyPr>
          <a:lstStyle/>
          <a:p>
            <a:pPr algn="just"/>
            <a:r>
              <a:rPr lang="tr-TR" sz="2400" dirty="0">
                <a:solidFill>
                  <a:srgbClr val="386703"/>
                </a:solidFill>
              </a:rPr>
              <a:t>Etkili sıcaklık toplamı</a:t>
            </a:r>
          </a:p>
          <a:p>
            <a:pPr algn="just"/>
            <a:endParaRPr lang="tr-TR" sz="2400" dirty="0"/>
          </a:p>
          <a:p>
            <a:pPr algn="just">
              <a:lnSpc>
                <a:spcPct val="150000"/>
              </a:lnSpc>
            </a:pPr>
            <a:r>
              <a:rPr lang="tr-TR" sz="2400" dirty="0"/>
              <a:t>Herhangi bir bitkinin gelişme evresini </a:t>
            </a:r>
            <a:r>
              <a:rPr lang="tr-TR" sz="2400" dirty="0" smtClean="0"/>
              <a:t>tamamlaması için </a:t>
            </a:r>
            <a:r>
              <a:rPr lang="tr-TR" sz="2400" dirty="0"/>
              <a:t>belirli bir sıcaklık toplamına ihtiyaç vardır. Bu </a:t>
            </a:r>
            <a:r>
              <a:rPr lang="tr-TR" sz="2400" dirty="0" smtClean="0"/>
              <a:t>ihtiyacı hesaplamak </a:t>
            </a:r>
            <a:r>
              <a:rPr lang="tr-TR" sz="2400" dirty="0"/>
              <a:t>için belirli bir temel sıcaklığın (minimum gelişme-  eşik sıcaklığı) üzerindeki günlük sıcaklık derecelerinin toplamı   alınmaktadır ve birimi «gün derece» </a:t>
            </a:r>
            <a:r>
              <a:rPr lang="tr-TR" sz="2400" dirty="0" err="1"/>
              <a:t>dir</a:t>
            </a:r>
            <a:r>
              <a:rPr lang="tr-TR" sz="2400" dirty="0"/>
              <a:t>. </a:t>
            </a:r>
          </a:p>
        </p:txBody>
      </p:sp>
    </p:spTree>
    <p:extLst>
      <p:ext uri="{BB962C8B-B14F-4D97-AF65-F5344CB8AC3E}">
        <p14:creationId xmlns:p14="http://schemas.microsoft.com/office/powerpoint/2010/main" val="1589814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9651" y="1340767"/>
            <a:ext cx="11400817" cy="1143070"/>
          </a:xfrm>
          <a:prstGeom prst="rect">
            <a:avLst/>
          </a:prstGeom>
          <a:noFill/>
        </p:spPr>
        <p:txBody>
          <a:bodyPr wrap="square" rtlCol="0">
            <a:spAutoFit/>
          </a:bodyPr>
          <a:lstStyle/>
          <a:p>
            <a:pPr algn="just">
              <a:lnSpc>
                <a:spcPct val="150000"/>
              </a:lnSpc>
            </a:pPr>
            <a:r>
              <a:rPr lang="tr-TR" sz="2400" dirty="0"/>
              <a:t>Meyve türleri için Etkili sıcaklık toplamının hesaplanmasında sert çekirdekli meyveler içi +5 </a:t>
            </a:r>
            <a:r>
              <a:rPr lang="tr-TR" sz="2400" baseline="30000" dirty="0" err="1"/>
              <a:t>o</a:t>
            </a:r>
            <a:r>
              <a:rPr lang="tr-TR" sz="2400" dirty="0" err="1"/>
              <a:t>C</a:t>
            </a:r>
            <a:r>
              <a:rPr lang="tr-TR" sz="2400" dirty="0"/>
              <a:t>, yumuşak çekirdekli meyveler için  +7 </a:t>
            </a:r>
            <a:r>
              <a:rPr lang="tr-TR" sz="2400" baseline="30000" dirty="0" err="1"/>
              <a:t>o</a:t>
            </a:r>
            <a:r>
              <a:rPr lang="tr-TR" sz="2400" dirty="0" err="1"/>
              <a:t>C</a:t>
            </a:r>
            <a:r>
              <a:rPr lang="tr-TR" sz="2400" dirty="0"/>
              <a:t>, Antep fıstığı için +12 </a:t>
            </a:r>
            <a:r>
              <a:rPr lang="tr-TR" sz="2400" baseline="30000" dirty="0" err="1"/>
              <a:t>o</a:t>
            </a:r>
            <a:r>
              <a:rPr lang="tr-TR" sz="2400" dirty="0" err="1"/>
              <a:t>C</a:t>
            </a:r>
            <a:r>
              <a:rPr lang="tr-TR" sz="2400" dirty="0"/>
              <a:t> esas alınır.</a:t>
            </a:r>
            <a:endParaRPr lang="tr-TR" sz="2400" dirty="0"/>
          </a:p>
        </p:txBody>
      </p:sp>
    </p:spTree>
    <p:extLst>
      <p:ext uri="{BB962C8B-B14F-4D97-AF65-F5344CB8AC3E}">
        <p14:creationId xmlns:p14="http://schemas.microsoft.com/office/powerpoint/2010/main" val="4204539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11285" y="1101492"/>
            <a:ext cx="11439727" cy="3359061"/>
          </a:xfrm>
          <a:prstGeom prst="rect">
            <a:avLst/>
          </a:prstGeom>
          <a:noFill/>
        </p:spPr>
        <p:txBody>
          <a:bodyPr wrap="square" rtlCol="0">
            <a:spAutoFit/>
          </a:bodyPr>
          <a:lstStyle/>
          <a:p>
            <a:pPr algn="just">
              <a:lnSpc>
                <a:spcPct val="150000"/>
              </a:lnSpc>
            </a:pPr>
            <a:r>
              <a:rPr lang="tr-TR" sz="2400" dirty="0"/>
              <a:t>Armutlarda yapılan çalışmalarda eşik sıcaklık 5 </a:t>
            </a:r>
            <a:r>
              <a:rPr lang="tr-TR" sz="2400" baseline="30000" dirty="0" err="1"/>
              <a:t>o</a:t>
            </a:r>
            <a:r>
              <a:rPr lang="tr-TR" sz="2400" dirty="0" err="1"/>
              <a:t>C</a:t>
            </a:r>
            <a:r>
              <a:rPr lang="tr-TR" sz="2400" dirty="0"/>
              <a:t> olarak kabul edilmiştir (</a:t>
            </a:r>
            <a:r>
              <a:rPr lang="tr-TR" sz="2400" dirty="0" err="1"/>
              <a:t>Burmistrow</a:t>
            </a:r>
            <a:r>
              <a:rPr lang="tr-TR" sz="2400" dirty="0"/>
              <a:t>, 1975; </a:t>
            </a:r>
            <a:r>
              <a:rPr lang="tr-TR" sz="2400" dirty="0" err="1"/>
              <a:t>Tikhonow</a:t>
            </a:r>
            <a:r>
              <a:rPr lang="tr-TR" sz="2400" dirty="0"/>
              <a:t>, 1976)</a:t>
            </a:r>
          </a:p>
          <a:p>
            <a:pPr algn="just">
              <a:lnSpc>
                <a:spcPct val="150000"/>
              </a:lnSpc>
            </a:pPr>
            <a:r>
              <a:rPr lang="tr-TR" sz="2400" dirty="0"/>
              <a:t>Jackson (1986) ise meyve türlerinin etkili sıcaklık toplamı isteklerinin belirlenmesinde 10 </a:t>
            </a:r>
            <a:r>
              <a:rPr lang="tr-TR" sz="2400" baseline="30000" dirty="0" err="1"/>
              <a:t>o</a:t>
            </a:r>
            <a:r>
              <a:rPr lang="tr-TR" sz="2400" dirty="0" err="1"/>
              <a:t>C</a:t>
            </a:r>
            <a:r>
              <a:rPr lang="tr-TR" sz="2400" dirty="0"/>
              <a:t>’ </a:t>
            </a:r>
            <a:r>
              <a:rPr lang="tr-TR" sz="2400" dirty="0" err="1"/>
              <a:t>nin</a:t>
            </a:r>
            <a:r>
              <a:rPr lang="tr-TR" sz="2400" dirty="0"/>
              <a:t> eşik sıcaklık olduğunu ve bu sıcaklık altında çok az gelişmenin olduğunu belirtmektedir.</a:t>
            </a:r>
          </a:p>
          <a:p>
            <a:pPr algn="just">
              <a:lnSpc>
                <a:spcPct val="150000"/>
              </a:lnSpc>
            </a:pPr>
            <a:endParaRPr lang="tr-TR" sz="2400" dirty="0"/>
          </a:p>
        </p:txBody>
      </p:sp>
    </p:spTree>
    <p:extLst>
      <p:ext uri="{BB962C8B-B14F-4D97-AF65-F5344CB8AC3E}">
        <p14:creationId xmlns:p14="http://schemas.microsoft.com/office/powerpoint/2010/main" val="1319009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Metin kutusu 1"/>
              <p:cNvSpPr txBox="1"/>
              <p:nvPr/>
            </p:nvSpPr>
            <p:spPr>
              <a:xfrm>
                <a:off x="428017" y="1052737"/>
                <a:ext cx="11517549" cy="3582327"/>
              </a:xfrm>
              <a:prstGeom prst="rect">
                <a:avLst/>
              </a:prstGeom>
              <a:noFill/>
            </p:spPr>
            <p:txBody>
              <a:bodyPr wrap="square" rtlCol="0">
                <a:spAutoFit/>
              </a:bodyPr>
              <a:lstStyle/>
              <a:p>
                <a:r>
                  <a:rPr lang="tr-TR" sz="2400" dirty="0"/>
                  <a:t>Çeşitrlerin etkili sıcaklık toplamlarının hesaplanmasında 3 farklı yöntem kullanılmaktadır. Bunlar;</a:t>
                </a:r>
              </a:p>
              <a:p>
                <a:endParaRPr lang="tr-TR" sz="2400" dirty="0"/>
              </a:p>
              <a:p>
                <a:pPr marL="342900" indent="-342900">
                  <a:buAutoNum type="arabicPeriod"/>
                </a:pPr>
                <a:r>
                  <a:rPr lang="tr-TR" sz="2400" dirty="0"/>
                  <a:t>(Aylık ortalama sıcaklık - Eşik sıcaklık) x gün sayısı</a:t>
                </a:r>
              </a:p>
              <a:p>
                <a:pPr marL="342900" indent="-342900">
                  <a:buAutoNum type="arabicPeriod"/>
                </a:pPr>
                <a:r>
                  <a:rPr lang="tr-TR" sz="2400" dirty="0"/>
                  <a:t>(Günlük ortalama sıcaklık - Eşik sıcaklık)</a:t>
                </a:r>
              </a:p>
              <a:p>
                <a:pPr marL="342900" indent="-342900">
                  <a:buAutoNum type="arabicPeriod"/>
                </a:pPr>
                <a14:m>
                  <m:oMath xmlns:m="http://schemas.openxmlformats.org/officeDocument/2006/math">
                    <m:f>
                      <m:fPr>
                        <m:ctrlPr>
                          <a:rPr lang="tr-TR" sz="2400" i="1">
                            <a:latin typeface="Cambria Math" panose="02040503050406030204" pitchFamily="18" charset="0"/>
                          </a:rPr>
                        </m:ctrlPr>
                      </m:fPr>
                      <m:num>
                        <m:r>
                          <a:rPr lang="tr-TR" sz="2400">
                            <a:latin typeface="Cambria Math" panose="02040503050406030204" pitchFamily="18" charset="0"/>
                          </a:rPr>
                          <m:t>𝐺</m:t>
                        </m:r>
                        <m:r>
                          <a:rPr lang="tr-TR" sz="2400">
                            <a:latin typeface="Cambria Math" panose="02040503050406030204" pitchFamily="18" charset="0"/>
                          </a:rPr>
                          <m:t>ü</m:t>
                        </m:r>
                        <m:r>
                          <a:rPr lang="tr-TR" sz="2400">
                            <a:latin typeface="Cambria Math" panose="02040503050406030204" pitchFamily="18" charset="0"/>
                          </a:rPr>
                          <m:t>𝑛𝑙</m:t>
                        </m:r>
                        <m:r>
                          <a:rPr lang="tr-TR" sz="2400">
                            <a:latin typeface="Cambria Math" panose="02040503050406030204" pitchFamily="18" charset="0"/>
                          </a:rPr>
                          <m:t>ü</m:t>
                        </m:r>
                        <m:r>
                          <a:rPr lang="tr-TR" sz="2400">
                            <a:latin typeface="Cambria Math" panose="02040503050406030204" pitchFamily="18" charset="0"/>
                          </a:rPr>
                          <m:t>𝑘</m:t>
                        </m:r>
                        <m:r>
                          <a:rPr lang="tr-TR" sz="2400">
                            <a:latin typeface="Cambria Math" panose="02040503050406030204" pitchFamily="18" charset="0"/>
                          </a:rPr>
                          <m:t> </m:t>
                        </m:r>
                        <m:r>
                          <a:rPr lang="tr-TR" sz="2400">
                            <a:latin typeface="Cambria Math" panose="02040503050406030204" pitchFamily="18" charset="0"/>
                          </a:rPr>
                          <m:t>𝑚𝑎𝑘𝑠𝑖𝑚𝑢𝑚</m:t>
                        </m:r>
                        <m:r>
                          <a:rPr lang="tr-TR" sz="2400">
                            <a:latin typeface="Cambria Math" panose="02040503050406030204" pitchFamily="18" charset="0"/>
                          </a:rPr>
                          <m:t> </m:t>
                        </m:r>
                        <m:r>
                          <a:rPr lang="tr-TR" sz="2400">
                            <a:latin typeface="Cambria Math" panose="02040503050406030204" pitchFamily="18" charset="0"/>
                          </a:rPr>
                          <m:t>𝑠𝚤𝑐𝑎𝑘𝑙𝚤𝑘</m:t>
                        </m:r>
                        <m:r>
                          <a:rPr lang="tr-TR" sz="2400">
                            <a:latin typeface="Cambria Math" panose="02040503050406030204" pitchFamily="18" charset="0"/>
                          </a:rPr>
                          <m:t>+</m:t>
                        </m:r>
                        <m:r>
                          <a:rPr lang="tr-TR" sz="2400">
                            <a:latin typeface="Cambria Math" panose="02040503050406030204" pitchFamily="18" charset="0"/>
                          </a:rPr>
                          <m:t>𝐺</m:t>
                        </m:r>
                        <m:r>
                          <a:rPr lang="tr-TR" sz="2400">
                            <a:latin typeface="Cambria Math" panose="02040503050406030204" pitchFamily="18" charset="0"/>
                          </a:rPr>
                          <m:t>ü</m:t>
                        </m:r>
                        <m:r>
                          <a:rPr lang="tr-TR" sz="2400">
                            <a:latin typeface="Cambria Math" panose="02040503050406030204" pitchFamily="18" charset="0"/>
                          </a:rPr>
                          <m:t>𝑛𝑙</m:t>
                        </m:r>
                        <m:r>
                          <a:rPr lang="tr-TR" sz="2400">
                            <a:latin typeface="Cambria Math" panose="02040503050406030204" pitchFamily="18" charset="0"/>
                          </a:rPr>
                          <m:t>ü</m:t>
                        </m:r>
                        <m:r>
                          <a:rPr lang="tr-TR" sz="2400">
                            <a:latin typeface="Cambria Math" panose="02040503050406030204" pitchFamily="18" charset="0"/>
                          </a:rPr>
                          <m:t>𝑘</m:t>
                        </m:r>
                        <m:r>
                          <a:rPr lang="tr-TR" sz="2400">
                            <a:latin typeface="Cambria Math" panose="02040503050406030204" pitchFamily="18" charset="0"/>
                          </a:rPr>
                          <m:t> </m:t>
                        </m:r>
                        <m:r>
                          <a:rPr lang="tr-TR" sz="2400">
                            <a:latin typeface="Cambria Math" panose="02040503050406030204" pitchFamily="18" charset="0"/>
                          </a:rPr>
                          <m:t>𝑚𝑖𝑛𝑢𝑚𝑢𝑚</m:t>
                        </m:r>
                        <m:r>
                          <a:rPr lang="tr-TR" sz="2400">
                            <a:latin typeface="Cambria Math" panose="02040503050406030204" pitchFamily="18" charset="0"/>
                          </a:rPr>
                          <m:t> </m:t>
                        </m:r>
                        <m:r>
                          <a:rPr lang="tr-TR" sz="2400">
                            <a:latin typeface="Cambria Math" panose="02040503050406030204" pitchFamily="18" charset="0"/>
                          </a:rPr>
                          <m:t>𝑠𝚤𝑐𝑎𝑘𝑙𝚤𝑘</m:t>
                        </m:r>
                      </m:num>
                      <m:den>
                        <m:r>
                          <a:rPr lang="tr-TR" sz="2400">
                            <a:latin typeface="Cambria Math" panose="02040503050406030204" pitchFamily="18" charset="0"/>
                          </a:rPr>
                          <m:t>2</m:t>
                        </m:r>
                      </m:den>
                    </m:f>
                    <m:r>
                      <a:rPr lang="tr-TR" sz="2400">
                        <a:latin typeface="Cambria Math" panose="02040503050406030204" pitchFamily="18" charset="0"/>
                      </a:rPr>
                      <m:t> −</m:t>
                    </m:r>
                    <m:r>
                      <a:rPr lang="tr-TR" sz="2400">
                        <a:latin typeface="Cambria Math" panose="02040503050406030204" pitchFamily="18" charset="0"/>
                      </a:rPr>
                      <m:t>𝐸</m:t>
                    </m:r>
                    <m:r>
                      <a:rPr lang="tr-TR" sz="2400">
                        <a:latin typeface="Cambria Math" panose="02040503050406030204" pitchFamily="18" charset="0"/>
                      </a:rPr>
                      <m:t>ş</m:t>
                    </m:r>
                    <m:r>
                      <a:rPr lang="tr-TR" sz="2400">
                        <a:latin typeface="Cambria Math" panose="02040503050406030204" pitchFamily="18" charset="0"/>
                      </a:rPr>
                      <m:t>𝑖𝑘</m:t>
                    </m:r>
                    <m:r>
                      <a:rPr lang="tr-TR" sz="2400">
                        <a:latin typeface="Cambria Math" panose="02040503050406030204" pitchFamily="18" charset="0"/>
                      </a:rPr>
                      <m:t> </m:t>
                    </m:r>
                    <m:r>
                      <a:rPr lang="tr-TR" sz="2400">
                        <a:latin typeface="Cambria Math" panose="02040503050406030204" pitchFamily="18" charset="0"/>
                      </a:rPr>
                      <m:t>𝑠𝚤𝑐𝑎𝑘𝑙𝚤𝑘</m:t>
                    </m:r>
                  </m:oMath>
                </a14:m>
                <a:endParaRPr lang="tr-TR" sz="2400" dirty="0"/>
              </a:p>
              <a:p>
                <a:endParaRPr lang="tr-TR" sz="2400" dirty="0"/>
              </a:p>
              <a:p>
                <a:r>
                  <a:rPr lang="tr-TR" sz="2400" dirty="0"/>
                  <a:t>Günlük ortalama sıcaklığın eşik sıcaklığa eşit veya eşik sıcaklıktan düşük olduğu durumda etkili sıcaklık sıfır olarak kabul edilmektedir.</a:t>
                </a:r>
              </a:p>
            </p:txBody>
          </p:sp>
        </mc:Choice>
        <mc:Fallback>
          <p:sp>
            <p:nvSpPr>
              <p:cNvPr id="2" name="Metin kutusu 1"/>
              <p:cNvSpPr txBox="1">
                <a:spLocks noRot="1" noChangeAspect="1" noMove="1" noResize="1" noEditPoints="1" noAdjustHandles="1" noChangeArrowheads="1" noChangeShapeType="1" noTextEdit="1"/>
              </p:cNvSpPr>
              <p:nvPr/>
            </p:nvSpPr>
            <p:spPr>
              <a:xfrm>
                <a:off x="428017" y="1052737"/>
                <a:ext cx="11517549" cy="3582327"/>
              </a:xfrm>
              <a:prstGeom prst="rect">
                <a:avLst/>
              </a:prstGeom>
              <a:blipFill rotWithShape="0">
                <a:blip r:embed="rId2"/>
                <a:stretch>
                  <a:fillRect l="-847" t="-1363" b="-3066"/>
                </a:stretch>
              </a:blipFill>
            </p:spPr>
            <p:txBody>
              <a:bodyPr/>
              <a:lstStyle/>
              <a:p>
                <a:r>
                  <a:rPr lang="tr-TR">
                    <a:noFill/>
                  </a:rPr>
                  <a:t> </a:t>
                </a:r>
              </a:p>
            </p:txBody>
          </p:sp>
        </mc:Fallback>
      </mc:AlternateContent>
    </p:spTree>
    <p:extLst>
      <p:ext uri="{BB962C8B-B14F-4D97-AF65-F5344CB8AC3E}">
        <p14:creationId xmlns:p14="http://schemas.microsoft.com/office/powerpoint/2010/main" val="3021828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05838" y="764705"/>
            <a:ext cx="11322996" cy="5078313"/>
          </a:xfrm>
          <a:prstGeom prst="rect">
            <a:avLst/>
          </a:prstGeom>
          <a:noFill/>
        </p:spPr>
        <p:txBody>
          <a:bodyPr wrap="square" rtlCol="0">
            <a:spAutoFit/>
          </a:bodyPr>
          <a:lstStyle/>
          <a:p>
            <a:pPr algn="just">
              <a:lnSpc>
                <a:spcPct val="150000"/>
              </a:lnSpc>
            </a:pPr>
            <a:r>
              <a:rPr lang="tr-TR" sz="2400" dirty="0"/>
              <a:t>Etkili sıcaklık toplamlarından hareket ederek o ekolojide hangi tür yada çeşitlerin daha başarılı olarak yetiştirilebileceği konusunda   karar verilebilir. </a:t>
            </a:r>
          </a:p>
          <a:p>
            <a:pPr algn="just">
              <a:lnSpc>
                <a:spcPct val="150000"/>
              </a:lnSpc>
            </a:pPr>
            <a:endParaRPr lang="tr-TR" sz="2400" dirty="0"/>
          </a:p>
          <a:p>
            <a:pPr algn="just">
              <a:lnSpc>
                <a:spcPct val="150000"/>
              </a:lnSpc>
            </a:pPr>
            <a:r>
              <a:rPr lang="tr-TR" sz="2400" dirty="0"/>
              <a:t>Örnek olarak 1650 gün-derece etkili sıcaklık toplamına sahip olan Ankara’da ürünlerin olgunlaştırabilmeleri için bu değerden </a:t>
            </a:r>
            <a:r>
              <a:rPr lang="tr-TR" sz="2400" dirty="0" smtClean="0"/>
              <a:t>daha yüksek </a:t>
            </a:r>
            <a:r>
              <a:rPr lang="tr-TR" sz="2400" dirty="0"/>
              <a:t>etkili sıcaklık toplamı isteyen Papaz karası, Öküzgözü gibi üzüm çeşitleri ile </a:t>
            </a:r>
            <a:r>
              <a:rPr lang="tr-TR" sz="2400" dirty="0" err="1"/>
              <a:t>antep</a:t>
            </a:r>
            <a:r>
              <a:rPr lang="tr-TR" sz="2400" dirty="0"/>
              <a:t> fıstığı gibi meyve türlerinin ekonomik      olarak yetiştirilmeleri mümkün olamamaktadır.</a:t>
            </a:r>
          </a:p>
          <a:p>
            <a:pPr algn="just">
              <a:lnSpc>
                <a:spcPct val="150000"/>
              </a:lnSpc>
            </a:pPr>
            <a:endParaRPr lang="tr-TR" sz="2400" dirty="0"/>
          </a:p>
          <a:p>
            <a:pPr algn="just">
              <a:lnSpc>
                <a:spcPct val="150000"/>
              </a:lnSpc>
            </a:pPr>
            <a:endParaRPr lang="tr-TR" sz="2400" dirty="0"/>
          </a:p>
        </p:txBody>
      </p:sp>
    </p:spTree>
    <p:extLst>
      <p:ext uri="{BB962C8B-B14F-4D97-AF65-F5344CB8AC3E}">
        <p14:creationId xmlns:p14="http://schemas.microsoft.com/office/powerpoint/2010/main" val="3336397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9651" y="1289010"/>
            <a:ext cx="11517549" cy="2251065"/>
          </a:xfrm>
          <a:prstGeom prst="rect">
            <a:avLst/>
          </a:prstGeom>
          <a:noFill/>
        </p:spPr>
        <p:txBody>
          <a:bodyPr wrap="square" rtlCol="0">
            <a:spAutoFit/>
          </a:bodyPr>
          <a:lstStyle/>
          <a:p>
            <a:pPr algn="just">
              <a:lnSpc>
                <a:spcPct val="150000"/>
              </a:lnSpc>
            </a:pPr>
            <a:r>
              <a:rPr lang="tr-TR" sz="2400" dirty="0" err="1"/>
              <a:t>Washingtonun</a:t>
            </a:r>
            <a:r>
              <a:rPr lang="tr-TR" sz="2400" dirty="0"/>
              <a:t> doğusundaki </a:t>
            </a:r>
            <a:r>
              <a:rPr lang="tr-TR" sz="2400" dirty="0" err="1"/>
              <a:t>Prosser</a:t>
            </a:r>
            <a:r>
              <a:rPr lang="tr-TR" sz="2400" dirty="0"/>
              <a:t> bölgesi için gelişme dönemi 157 gün ve etkili sıcaklık toplamı 1427 gün-derecedir. </a:t>
            </a:r>
            <a:r>
              <a:rPr lang="tr-TR" sz="2400" dirty="0" err="1"/>
              <a:t>Washingtonun</a:t>
            </a:r>
            <a:r>
              <a:rPr lang="tr-TR" sz="2400" dirty="0"/>
              <a:t> batısındaki Seattle bölgesinde ise gelişme dönemi 255 gün ve etkili sıcaklık toplamı 1882 gün-derecedir. Bu durumda </a:t>
            </a:r>
            <a:r>
              <a:rPr lang="tr-TR" sz="2400" dirty="0" err="1"/>
              <a:t>Prosser</a:t>
            </a:r>
            <a:r>
              <a:rPr lang="tr-TR" sz="2400" dirty="0"/>
              <a:t>’ de olgunlaşan bazı meyve türlerini Seattle’de yetiştirmek mümkün olmamaktadır.</a:t>
            </a:r>
            <a:endParaRPr lang="tr-TR" sz="2400" dirty="0"/>
          </a:p>
        </p:txBody>
      </p:sp>
    </p:spTree>
    <p:extLst>
      <p:ext uri="{BB962C8B-B14F-4D97-AF65-F5344CB8AC3E}">
        <p14:creationId xmlns:p14="http://schemas.microsoft.com/office/powerpoint/2010/main" val="36567344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245141" y="603115"/>
            <a:ext cx="3425857" cy="461665"/>
          </a:xfrm>
          <a:prstGeom prst="rect">
            <a:avLst/>
          </a:prstGeom>
          <a:noFill/>
        </p:spPr>
        <p:txBody>
          <a:bodyPr wrap="square" rtlCol="0">
            <a:spAutoFit/>
          </a:bodyPr>
          <a:lstStyle/>
          <a:p>
            <a:r>
              <a:rPr lang="tr-TR" sz="2400" smtClean="0">
                <a:solidFill>
                  <a:srgbClr val="FF0000"/>
                </a:solidFill>
              </a:rPr>
              <a:t>KAYNAK</a:t>
            </a:r>
            <a:endParaRPr lang="tr-TR" sz="2400" dirty="0">
              <a:solidFill>
                <a:srgbClr val="FF0000"/>
              </a:solidFill>
            </a:endParaRPr>
          </a:p>
        </p:txBody>
      </p:sp>
      <p:sp>
        <p:nvSpPr>
          <p:cNvPr id="5" name="Metin kutusu 4"/>
          <p:cNvSpPr txBox="1"/>
          <p:nvPr/>
        </p:nvSpPr>
        <p:spPr>
          <a:xfrm>
            <a:off x="1099457" y="1436914"/>
            <a:ext cx="9775372" cy="3693319"/>
          </a:xfrm>
          <a:prstGeom prst="rect">
            <a:avLst/>
          </a:prstGeom>
          <a:noFill/>
        </p:spPr>
        <p:txBody>
          <a:bodyPr wrap="square" rtlCol="0">
            <a:spAutoFit/>
          </a:bodyPr>
          <a:lstStyle/>
          <a:p>
            <a:pPr fontAlgn="t"/>
            <a:r>
              <a:rPr lang="tr-TR" dirty="0"/>
              <a:t>Ağaoğlu, S. ve ark. 1995. Genel Bahçe Bitkileri. Ankara Üniversitesi Ziraat Fakültesi Eğitim, Araştırma ve geliştirme Vakfı Yayınları No:4</a:t>
            </a:r>
            <a:r>
              <a:rPr lang="tr-TR" dirty="0" smtClean="0"/>
              <a:t>.</a:t>
            </a:r>
          </a:p>
          <a:p>
            <a:pPr fontAlgn="t"/>
            <a:endParaRPr lang="tr-TR" dirty="0"/>
          </a:p>
          <a:p>
            <a:pPr fontAlgn="t"/>
            <a:r>
              <a:rPr lang="tr-TR" dirty="0" err="1"/>
              <a:t>Dokuzoğuz</a:t>
            </a:r>
            <a:r>
              <a:rPr lang="tr-TR" dirty="0"/>
              <a:t>, M. 1974. Meyve Ağaçları ve Çevre İlişkileri. Ege Üniversitesi Ziraat Fakültesi yayınları, İzmir.</a:t>
            </a:r>
          </a:p>
          <a:p>
            <a:pPr fontAlgn="t"/>
            <a:endParaRPr lang="tr-TR" dirty="0" smtClean="0"/>
          </a:p>
          <a:p>
            <a:pPr fontAlgn="t"/>
            <a:r>
              <a:rPr lang="tr-TR" dirty="0" smtClean="0"/>
              <a:t>Top</a:t>
            </a:r>
            <a:r>
              <a:rPr lang="tr-TR" dirty="0"/>
              <a:t>, N. ve </a:t>
            </a:r>
            <a:r>
              <a:rPr lang="tr-TR" dirty="0" err="1"/>
              <a:t>Zincirlioğlu</a:t>
            </a:r>
            <a:r>
              <a:rPr lang="tr-TR" dirty="0"/>
              <a:t>, Ö. 1987. Bitkilerin Ekolojik Girdi İstekleri</a:t>
            </a:r>
            <a:r>
              <a:rPr lang="tr-TR" dirty="0" smtClean="0"/>
              <a:t>.</a:t>
            </a:r>
          </a:p>
          <a:p>
            <a:pPr fontAlgn="t"/>
            <a:endParaRPr lang="tr-TR" dirty="0"/>
          </a:p>
          <a:p>
            <a:pPr fontAlgn="t"/>
            <a:r>
              <a:rPr lang="tr-TR" dirty="0"/>
              <a:t>Eser, D. 1997. Tarımsal Ekoloji. Ankara </a:t>
            </a:r>
            <a:r>
              <a:rPr lang="tr-TR" dirty="0" err="1"/>
              <a:t>Üniv</a:t>
            </a:r>
            <a:r>
              <a:rPr lang="tr-TR" dirty="0"/>
              <a:t>. Ziraat Fak. Yayın No.1473, 176 s., Ankara</a:t>
            </a:r>
            <a:r>
              <a:rPr lang="tr-TR" dirty="0" smtClean="0"/>
              <a:t>.</a:t>
            </a:r>
          </a:p>
          <a:p>
            <a:pPr fontAlgn="t"/>
            <a:endParaRPr lang="tr-TR" dirty="0"/>
          </a:p>
          <a:p>
            <a:pPr fontAlgn="t"/>
            <a:r>
              <a:rPr lang="tr-TR" dirty="0" smtClean="0"/>
              <a:t>Akman, Y., Güney, K. 2006. Bitki Ekolojisi Botanik, </a:t>
            </a:r>
            <a:r>
              <a:rPr lang="tr-TR" dirty="0" err="1" smtClean="0"/>
              <a:t>Palme</a:t>
            </a:r>
            <a:r>
              <a:rPr lang="tr-TR" dirty="0" smtClean="0"/>
              <a:t> Yayınları No: 345.</a:t>
            </a:r>
          </a:p>
          <a:p>
            <a:pPr fontAlgn="t"/>
            <a:endParaRPr lang="tr-TR" dirty="0"/>
          </a:p>
          <a:p>
            <a:pPr fontAlgn="t"/>
            <a:r>
              <a:rPr lang="tr-TR" dirty="0" smtClean="0"/>
              <a:t>Akman, Y., </a:t>
            </a:r>
            <a:r>
              <a:rPr lang="tr-TR" dirty="0" err="1" smtClean="0"/>
              <a:t>Ketenoğlu</a:t>
            </a:r>
            <a:r>
              <a:rPr lang="tr-TR" dirty="0" smtClean="0"/>
              <a:t>, O.,</a:t>
            </a:r>
            <a:r>
              <a:rPr lang="tr-TR" dirty="0"/>
              <a:t> Kurt, L.,</a:t>
            </a:r>
            <a:r>
              <a:rPr lang="tr-TR" dirty="0" smtClean="0"/>
              <a:t> Güney, K., Tuğ, M., Bitki Ekolojisi, </a:t>
            </a:r>
            <a:r>
              <a:rPr lang="tr-TR" dirty="0" err="1" smtClean="0"/>
              <a:t>Palme</a:t>
            </a:r>
            <a:r>
              <a:rPr lang="tr-TR" dirty="0" smtClean="0"/>
              <a:t> Yayınları No: 300.</a:t>
            </a:r>
            <a:endParaRPr lang="tr-TR" dirty="0"/>
          </a:p>
          <a:p>
            <a:endParaRPr lang="tr-TR" dirty="0"/>
          </a:p>
        </p:txBody>
      </p:sp>
    </p:spTree>
    <p:extLst>
      <p:ext uri="{BB962C8B-B14F-4D97-AF65-F5344CB8AC3E}">
        <p14:creationId xmlns:p14="http://schemas.microsoft.com/office/powerpoint/2010/main" val="298515918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587</Words>
  <Application>Microsoft Office PowerPoint</Application>
  <PresentationFormat>Geniş ekran</PresentationFormat>
  <Paragraphs>34</Paragraphs>
  <Slides>9</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Cambria Math</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cp:revision>
  <dcterms:created xsi:type="dcterms:W3CDTF">2018-04-04T08:22:23Z</dcterms:created>
  <dcterms:modified xsi:type="dcterms:W3CDTF">2018-04-04T08:24:30Z</dcterms:modified>
</cp:coreProperties>
</file>