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3" r:id="rId11"/>
    <p:sldId id="269" r:id="rId12"/>
    <p:sldId id="272" r:id="rId13"/>
    <p:sldId id="271" r:id="rId14"/>
    <p:sldId id="270" r:id="rId15"/>
    <p:sldId id="264" r:id="rId16"/>
    <p:sldId id="265" r:id="rId17"/>
    <p:sldId id="266" r:id="rId18"/>
    <p:sldId id="267" r:id="rId19"/>
    <p:sldId id="26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222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DF5C8-68CA-4C8C-BB78-F7342E31EECE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7EF24-5C96-4B0D-AD4D-6C55EFCF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43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68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dirty="0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BDECD0-44A4-40B4-8A9E-AC2682E4C7A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8200" y="6176963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838200" y="1690688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48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6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8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5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4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4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6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BDECD0-44A4-40B4-8A9E-AC2682E4C7A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76963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838200" y="1690688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513574" y="9790"/>
            <a:ext cx="1680451" cy="106845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836772" y="1723444"/>
            <a:ext cx="1051559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38200" y="6209988"/>
            <a:ext cx="1051559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4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Bölüm 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66445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bg2">
                    <a:lumMod val="50000"/>
                  </a:schemeClr>
                </a:solidFill>
              </a:rPr>
              <a:t>Programlama Öğretiminde Değerlendirme Yaklaşımları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4919004"/>
            <a:ext cx="9144000" cy="8664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Prof. Dr. Selçuk KARAMAN </a:t>
            </a:r>
          </a:p>
          <a:p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Doç. Dr. Engin KURŞUN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79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Portfolyo</a:t>
            </a:r>
            <a:endParaRPr lang="tr-TR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10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027906"/>
            <a:ext cx="4667250" cy="497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9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haritası</a:t>
            </a:r>
            <a:endParaRPr lang="tr-TR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11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1538288"/>
            <a:ext cx="7353300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04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Sesli Düşünme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379" y="1825625"/>
            <a:ext cx="7297293" cy="410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78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Oyun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073" name="Resim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430" y="1870075"/>
            <a:ext cx="4699139" cy="355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019550" y="5600885"/>
            <a:ext cx="3900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Şekil 13.5 </a:t>
            </a:r>
            <a:r>
              <a:rPr kumimoji="0" lang="tr-TR" altLang="tr-T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Oyun senaryosu gösterimi (https:/scratch.mit.edu/)</a:t>
            </a:r>
            <a:r>
              <a:rPr kumimoji="0" lang="tr-TR" alt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88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Akran Değerlendirmesi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Resim 1"/>
          <p:cNvPicPr/>
          <p:nvPr/>
        </p:nvPicPr>
        <p:blipFill rotWithShape="1">
          <a:blip r:embed="rId2"/>
          <a:srcRect b="50592"/>
          <a:stretch/>
        </p:blipFill>
        <p:spPr>
          <a:xfrm>
            <a:off x="1002792" y="1870075"/>
            <a:ext cx="4495800" cy="2734246"/>
          </a:xfrm>
          <a:prstGeom prst="rect">
            <a:avLst/>
          </a:prstGeom>
        </p:spPr>
      </p:pic>
      <p:pic>
        <p:nvPicPr>
          <p:cNvPr id="8" name="Resim 1"/>
          <p:cNvPicPr/>
          <p:nvPr/>
        </p:nvPicPr>
        <p:blipFill rotWithShape="1">
          <a:blip r:embed="rId2"/>
          <a:srcRect t="51708"/>
          <a:stretch/>
        </p:blipFill>
        <p:spPr>
          <a:xfrm>
            <a:off x="6362700" y="1889665"/>
            <a:ext cx="4495800" cy="267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5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 smtClean="0"/>
              <a:t>Otomatik Değerlendirme Araçları: Dr. </a:t>
            </a:r>
            <a:r>
              <a:rPr lang="tr-TR" dirty="0" err="1" smtClean="0"/>
              <a:t>Sctrach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1009" y="1744095"/>
            <a:ext cx="6105144" cy="443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9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Tartış ve Uygula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 smtClean="0"/>
              <a:t>Sizde </a:t>
            </a:r>
            <a:r>
              <a:rPr lang="tr-TR" dirty="0"/>
              <a:t>programlama öğretiminde otomatik değerlendirme için geliştirilmiş bir ve birden fazla aracı seçerek, nasıl çalıştığı, güçlü ve zayıf yönlerini açıkladığınız İnternet ortamında herkese açık bir günce (</a:t>
            </a:r>
            <a:r>
              <a:rPr lang="tr-TR" dirty="0" err="1"/>
              <a:t>blog</a:t>
            </a:r>
            <a:r>
              <a:rPr lang="tr-TR" dirty="0"/>
              <a:t>) yazınız.</a:t>
            </a:r>
          </a:p>
          <a:p>
            <a:pPr lvl="0"/>
            <a:r>
              <a:rPr lang="tr-TR" dirty="0"/>
              <a:t>Değerlendirmenin öğrenme sürecindeki rolüne göre farklı uygulamalarının nasıl olabileceğini tartışınız.</a:t>
            </a:r>
          </a:p>
          <a:p>
            <a:pPr lvl="0"/>
            <a:r>
              <a:rPr lang="tr-TR" dirty="0"/>
              <a:t>Programlama öğretiminde ölçme değerlendirmenin hangi yöntem ne tür becerilerin ölçülmesinde kullanılabilir?</a:t>
            </a:r>
          </a:p>
          <a:p>
            <a:pPr lvl="0"/>
            <a:r>
              <a:rPr lang="tr-TR" dirty="0"/>
              <a:t>8. sınıf öğrencilerinin programlama becerisini ölçmek için tüm Türkiye’de kullanılabilecek bir araç geliştireceğinizi düşünün. Hangi özellikleri barındırması gerekir? Neden?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8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altLang="tr-TR" dirty="0" smtClean="0"/>
              <a:t>Etkinlik</a:t>
            </a:r>
            <a:endParaRPr lang="tr-TR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dirty="0"/>
              <a:t>Performans ve öğrenme sınıflandırma ile ilgili olarak aşağıdaki karşılaştırma tablosunu doldurunuz.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838310"/>
              </p:ext>
            </p:extLst>
          </p:nvPr>
        </p:nvGraphicFramePr>
        <p:xfrm>
          <a:off x="3223831" y="2833021"/>
          <a:ext cx="5671185" cy="3141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235">
                  <a:extLst>
                    <a:ext uri="{9D8B030D-6E8A-4147-A177-3AD203B41FA5}">
                      <a16:colId xmlns:a16="http://schemas.microsoft.com/office/drawing/2014/main" val="3649416797"/>
                    </a:ext>
                  </a:extLst>
                </a:gridCol>
                <a:gridCol w="2385060">
                  <a:extLst>
                    <a:ext uri="{9D8B030D-6E8A-4147-A177-3AD203B41FA5}">
                      <a16:colId xmlns:a16="http://schemas.microsoft.com/office/drawing/2014/main" val="2831826029"/>
                    </a:ext>
                  </a:extLst>
                </a:gridCol>
                <a:gridCol w="2421890">
                  <a:extLst>
                    <a:ext uri="{9D8B030D-6E8A-4147-A177-3AD203B41FA5}">
                      <a16:colId xmlns:a16="http://schemas.microsoft.com/office/drawing/2014/main" val="33832724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Performans Değerlendirme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Öğrenmenin Değerlendirilmesi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8590849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Özellikler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3-……….……..……..…….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3-……….……..……..…….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257484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Araçlar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3-……….……..……..…….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2-……….……..……..…….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50730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Üstün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3-……….……..……..…….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3-……….……..……..…….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1667859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Sınırlılık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3-……….……..……..…….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2-……….……..……..…….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3-……….……..……..…….</a:t>
                      </a:r>
                      <a:endParaRPr lang="tr-T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920996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73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Etkinlik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989832" cy="4351338"/>
          </a:xfrm>
        </p:spPr>
        <p:txBody>
          <a:bodyPr/>
          <a:lstStyle/>
          <a:p>
            <a:r>
              <a:rPr lang="tr-TR" dirty="0"/>
              <a:t>Klavyeden girilecek bir sayının tek mi çift mi olduğunu bulabilecek bir algoritma geliştirme ödevi için hazırlanmış bir </a:t>
            </a:r>
            <a:r>
              <a:rPr lang="tr-TR" dirty="0" err="1"/>
              <a:t>rubrik</a:t>
            </a:r>
            <a:r>
              <a:rPr lang="tr-TR" dirty="0"/>
              <a:t> örneği görmektesiniz. Bu örneğe dayanarak siz de ortaokul düzeyinde verilen bir proje ödevi için bir </a:t>
            </a:r>
            <a:r>
              <a:rPr lang="tr-TR" dirty="0" err="1"/>
              <a:t>rubrik</a:t>
            </a:r>
            <a:r>
              <a:rPr lang="tr-TR" dirty="0"/>
              <a:t> geliştiriniz.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917137"/>
              </p:ext>
            </p:extLst>
          </p:nvPr>
        </p:nvGraphicFramePr>
        <p:xfrm>
          <a:off x="5157216" y="1825623"/>
          <a:ext cx="6196584" cy="3855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9383">
                  <a:extLst>
                    <a:ext uri="{9D8B030D-6E8A-4147-A177-3AD203B41FA5}">
                      <a16:colId xmlns:a16="http://schemas.microsoft.com/office/drawing/2014/main" val="2239646069"/>
                    </a:ext>
                  </a:extLst>
                </a:gridCol>
                <a:gridCol w="1589383">
                  <a:extLst>
                    <a:ext uri="{9D8B030D-6E8A-4147-A177-3AD203B41FA5}">
                      <a16:colId xmlns:a16="http://schemas.microsoft.com/office/drawing/2014/main" val="377311553"/>
                    </a:ext>
                  </a:extLst>
                </a:gridCol>
                <a:gridCol w="1508909">
                  <a:extLst>
                    <a:ext uri="{9D8B030D-6E8A-4147-A177-3AD203B41FA5}">
                      <a16:colId xmlns:a16="http://schemas.microsoft.com/office/drawing/2014/main" val="27416141"/>
                    </a:ext>
                  </a:extLst>
                </a:gridCol>
                <a:gridCol w="1508909">
                  <a:extLst>
                    <a:ext uri="{9D8B030D-6E8A-4147-A177-3AD203B41FA5}">
                      <a16:colId xmlns:a16="http://schemas.microsoft.com/office/drawing/2014/main" val="2446845375"/>
                    </a:ext>
                  </a:extLst>
                </a:gridCol>
              </a:tblGrid>
              <a:tr h="36336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Performans Ölçütleri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Performans Düzeyleri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336729"/>
                  </a:ext>
                </a:extLst>
              </a:tr>
              <a:tr h="36336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Geliştirilmeli (1)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İyi (2)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Başarılı (3)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24902738"/>
                  </a:ext>
                </a:extLst>
              </a:tr>
              <a:tr h="816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Probleme uygun algoritmanın oluşturulması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Algoritma probleme uygun değildir.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Algoritma birkaç küçük hataya sahiptir.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Algoritma probleme uygundur.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113901185"/>
                  </a:ext>
                </a:extLst>
              </a:tr>
              <a:tr h="816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Algoritmanın akış diyagramı ile gösterilmesi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Akış diyagramı algoritma ile uyumlu değildir.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Akış diyagramı birkaç küçük hataya sahiptir.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Akış diyagramı algoritma ile uyumludur.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393862608"/>
                  </a:ext>
                </a:extLst>
              </a:tr>
              <a:tr h="1496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Bir programlama dili ile programın yazılması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Program bir programlama dili ile yazılmamıştır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Program bir programlama dili ile yanlış yazılmıştır 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Programın yazımında küçük bir hata yapılmıştır.</a:t>
                      </a:r>
                      <a:endParaRPr lang="tr-TR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Program programlama dili ile hatasız yazılmıştır.</a:t>
                      </a:r>
                      <a:endParaRPr lang="tr-T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639695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2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Karaman &amp; Kursun (2018). </a:t>
            </a:r>
            <a:r>
              <a:rPr lang="tr-TR" dirty="0" smtClean="0"/>
              <a:t>Programlama öğretiminde değerlendirme yaklaşımları. Y</a:t>
            </a:r>
            <a:r>
              <a:rPr lang="tr-TR" dirty="0"/>
              <a:t>. Gülbahar &amp; H. Karal (Editör). </a:t>
            </a:r>
            <a:r>
              <a:rPr lang="tr-TR" i="1" dirty="0" smtClean="0"/>
              <a:t>Kuramdan Uygulamaya Programlama Öğretimi</a:t>
            </a:r>
            <a:r>
              <a:rPr lang="tr-TR" dirty="0" smtClean="0"/>
              <a:t>. (434-477)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6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10000"/>
              </a:lnSpc>
            </a:pPr>
            <a:r>
              <a:rPr lang="tr-TR" sz="3600" dirty="0"/>
              <a:t>Genel olarak ölçme değerlendirmenin önemini tartışabilecek,</a:t>
            </a:r>
          </a:p>
          <a:p>
            <a:pPr>
              <a:lnSpc>
                <a:spcPct val="110000"/>
              </a:lnSpc>
            </a:pPr>
            <a:r>
              <a:rPr lang="tr-TR" sz="3600" dirty="0"/>
              <a:t>Programlama becerilerinin neler olduğunu ve her bir becerinin ne anlama geldiğini ifade edebilecek,</a:t>
            </a:r>
          </a:p>
          <a:p>
            <a:pPr>
              <a:lnSpc>
                <a:spcPct val="110000"/>
              </a:lnSpc>
            </a:pPr>
            <a:r>
              <a:rPr lang="tr-TR" sz="3600" dirty="0"/>
              <a:t>Programlama öğretiminde değerlendirmenin önemini tartışabilecek,</a:t>
            </a:r>
          </a:p>
          <a:p>
            <a:pPr>
              <a:lnSpc>
                <a:spcPct val="110000"/>
              </a:lnSpc>
            </a:pPr>
            <a:r>
              <a:rPr lang="tr-TR" sz="3600" dirty="0"/>
              <a:t>Ölçme değerlendirmeyi farklı şekillerde sınıflandırabilecek,</a:t>
            </a:r>
          </a:p>
          <a:p>
            <a:pPr>
              <a:lnSpc>
                <a:spcPct val="110000"/>
              </a:lnSpc>
            </a:pPr>
            <a:r>
              <a:rPr lang="tr-TR" sz="3600" dirty="0"/>
              <a:t>Programlama öğretiminde değerlendirmenin nasıl olduğunu ve nelere dikkat edilmesi gerektiğini programlama becerileri ile ilişkilendirerek özetleyebilecek,</a:t>
            </a:r>
          </a:p>
          <a:p>
            <a:pPr>
              <a:lnSpc>
                <a:spcPct val="110000"/>
              </a:lnSpc>
            </a:pPr>
            <a:r>
              <a:rPr lang="tr-TR" sz="3600" dirty="0"/>
              <a:t>Programlama öğretiminde kullanılan ölçme-değerlendirme yöntemlerine örnekler verebilecek,</a:t>
            </a:r>
          </a:p>
          <a:p>
            <a:pPr>
              <a:lnSpc>
                <a:spcPct val="110000"/>
              </a:lnSpc>
            </a:pPr>
            <a:r>
              <a:rPr lang="tr-TR" sz="3600" dirty="0" err="1"/>
              <a:t>Portfolyo</a:t>
            </a:r>
            <a:r>
              <a:rPr lang="tr-TR" sz="3600" dirty="0"/>
              <a:t>, kavram haritası, </a:t>
            </a:r>
            <a:r>
              <a:rPr lang="tr-TR" sz="3600" dirty="0" err="1"/>
              <a:t>rubrik</a:t>
            </a:r>
            <a:r>
              <a:rPr lang="tr-TR" sz="3600" dirty="0"/>
              <a:t>, sesli düşünme oyun kullanımı ve akran değerlendirme araç ve tekniklerinin programlama öğretiminde kullanımını, güçlü ve zayıf yönleriyle birlikte örneklerle açıklayabilecek </a:t>
            </a:r>
          </a:p>
          <a:p>
            <a:pPr>
              <a:lnSpc>
                <a:spcPct val="110000"/>
              </a:lnSpc>
            </a:pPr>
            <a:r>
              <a:rPr lang="tr-TR" sz="3600" dirty="0"/>
              <a:t>Otomatik değerlendirme araçlarının avantajlarını, sınırlılıklarını ve türlerini açıklayabileceksiniz.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0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Programlama becerilerini nasıl ölçebilirim?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2018</a:t>
            </a:r>
            <a:endParaRPr lang="en-US" dirty="0"/>
          </a:p>
        </p:txBody>
      </p:sp>
      <p:pic>
        <p:nvPicPr>
          <p:cNvPr id="8" name="Resim 2" descr="https://lh5.googleusercontent.com/1yzuEQS31hsWX8hgR-uFzr94bVYk0_BC5TVRCU4DcYsn9yLDihbgw2Wfg-AITg_nEjPeWF7qCU32E2Yw-GwsnFuRKK5OTwdSpnNqjDMZ6vKtv7s_qvvP1TjkqhlEOr8P7dNBCFA-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712" y="1825625"/>
            <a:ext cx="5972810" cy="424053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8789444" y="5804456"/>
            <a:ext cx="2647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Karaman ve Kurşun (2018)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448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Ölçme ve Değerlendirme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Ölçümün kalitesi</a:t>
            </a:r>
          </a:p>
          <a:p>
            <a:pPr lvl="1"/>
            <a:r>
              <a:rPr lang="tr-TR" dirty="0" smtClean="0"/>
              <a:t>Güvenirlik</a:t>
            </a:r>
          </a:p>
          <a:p>
            <a:pPr lvl="1"/>
            <a:r>
              <a:rPr lang="tr-TR" dirty="0" smtClean="0"/>
              <a:t>Geçerlik</a:t>
            </a:r>
          </a:p>
          <a:p>
            <a:pPr lvl="1"/>
            <a:r>
              <a:rPr lang="tr-TR" dirty="0" smtClean="0"/>
              <a:t>Uygulanabilirlik</a:t>
            </a:r>
          </a:p>
          <a:p>
            <a:r>
              <a:rPr lang="tr-TR" dirty="0" smtClean="0"/>
              <a:t>Değerlendirmenin amacına göre sınıflanması</a:t>
            </a:r>
          </a:p>
          <a:p>
            <a:pPr lvl="1"/>
            <a:r>
              <a:rPr lang="tr-TR" dirty="0" smtClean="0"/>
              <a:t>Tanıma</a:t>
            </a:r>
          </a:p>
          <a:p>
            <a:pPr lvl="1"/>
            <a:r>
              <a:rPr lang="tr-TR" dirty="0" smtClean="0"/>
              <a:t>Biçimlendirme</a:t>
            </a:r>
          </a:p>
          <a:p>
            <a:pPr lvl="1"/>
            <a:r>
              <a:rPr lang="tr-TR" dirty="0" smtClean="0"/>
              <a:t>Seviye Tespit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8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Programlama becerisi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Temel Kavramlar </a:t>
            </a:r>
            <a:r>
              <a:rPr lang="tr-TR" dirty="0" smtClean="0"/>
              <a:t>Bilgisi</a:t>
            </a:r>
          </a:p>
          <a:p>
            <a:r>
              <a:rPr lang="tr-TR" dirty="0" smtClean="0"/>
              <a:t>Kod Yazma</a:t>
            </a:r>
          </a:p>
          <a:p>
            <a:r>
              <a:rPr lang="tr-TR" dirty="0" smtClean="0"/>
              <a:t>Hata Ayıklama</a:t>
            </a:r>
          </a:p>
          <a:p>
            <a:r>
              <a:rPr lang="tr-TR" dirty="0" smtClean="0"/>
              <a:t>Yaratıcılık</a:t>
            </a:r>
          </a:p>
          <a:p>
            <a:r>
              <a:rPr lang="tr-TR" dirty="0" smtClean="0"/>
              <a:t>Problem Çözme</a:t>
            </a:r>
          </a:p>
          <a:p>
            <a:r>
              <a:rPr lang="tr-TR" dirty="0" err="1" smtClean="0"/>
              <a:t>Algoritmik</a:t>
            </a:r>
            <a:r>
              <a:rPr lang="tr-TR" dirty="0" smtClean="0"/>
              <a:t> Düşünme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8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etkinliği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Programlama Öğretiminde Değerlendirme Neden Önemlidir?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9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268456" cy="1325563"/>
          </a:xfrm>
        </p:spPr>
        <p:txBody>
          <a:bodyPr/>
          <a:lstStyle/>
          <a:p>
            <a:r>
              <a:rPr lang="tr-TR" dirty="0" smtClean="0"/>
              <a:t>Programlama Öğretiminde Ölçme ve Değerlendirme Nasıl Olmalıdır?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Uygulamalı ölçme değerlendirmelere yer </a:t>
            </a:r>
            <a:r>
              <a:rPr lang="tr-TR" dirty="0" smtClean="0"/>
              <a:t>verilmesi</a:t>
            </a:r>
          </a:p>
          <a:p>
            <a:r>
              <a:rPr lang="tr-TR" dirty="0"/>
              <a:t>Bağlam temelli ve hedef odaklı ödevlerin </a:t>
            </a:r>
            <a:r>
              <a:rPr lang="tr-TR" dirty="0" smtClean="0"/>
              <a:t>verilmesi</a:t>
            </a:r>
          </a:p>
          <a:p>
            <a:r>
              <a:rPr lang="tr-TR" dirty="0"/>
              <a:t>Farklı ve </a:t>
            </a:r>
            <a:r>
              <a:rPr lang="tr-TR" dirty="0"/>
              <a:t>özgün</a:t>
            </a:r>
            <a:r>
              <a:rPr lang="tr-TR" dirty="0"/>
              <a:t> çözümlerin dikkate </a:t>
            </a:r>
            <a:r>
              <a:rPr lang="tr-TR" dirty="0" smtClean="0"/>
              <a:t>alınması</a:t>
            </a:r>
          </a:p>
          <a:p>
            <a:r>
              <a:rPr lang="tr-TR" dirty="0"/>
              <a:t>Farklı ölçme değerlendirme tekniklerinin bir arada </a:t>
            </a:r>
            <a:r>
              <a:rPr lang="tr-TR" dirty="0" smtClean="0"/>
              <a:t>kullanılması</a:t>
            </a:r>
          </a:p>
          <a:p>
            <a:r>
              <a:rPr lang="tr-TR" dirty="0"/>
              <a:t>Programlama becerilerini gösterecek görevlerin verilmesi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1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Programlama Öğretiminde </a:t>
            </a:r>
            <a:r>
              <a:rPr lang="tr-TR" dirty="0" smtClean="0"/>
              <a:t>Kullanılan Ölçme </a:t>
            </a:r>
            <a:r>
              <a:rPr lang="tr-TR" dirty="0"/>
              <a:t>ve Değerlendirme </a:t>
            </a:r>
            <a:r>
              <a:rPr lang="tr-TR" dirty="0" smtClean="0"/>
              <a:t>Yöntemleri?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Yeterliklerin Belirlenmesi</a:t>
            </a:r>
          </a:p>
          <a:p>
            <a:r>
              <a:rPr lang="tr-TR" dirty="0" smtClean="0"/>
              <a:t>Öğrenme </a:t>
            </a:r>
            <a:r>
              <a:rPr lang="tr-TR" dirty="0"/>
              <a:t>ve Performans Değerlendirme Yaklaşımı</a:t>
            </a:r>
          </a:p>
          <a:p>
            <a:r>
              <a:rPr lang="tr-TR" dirty="0"/>
              <a:t>Görev ve yöntem seçimi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8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Programlama Öğretiminde Sık Kullanılan Ölçme Değerlendirme Teknikleri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1857375"/>
            <a:ext cx="5157787" cy="4332288"/>
          </a:xfrm>
        </p:spPr>
        <p:txBody>
          <a:bodyPr>
            <a:normAutofit/>
          </a:bodyPr>
          <a:lstStyle/>
          <a:p>
            <a:r>
              <a:rPr lang="tr-TR" dirty="0"/>
              <a:t>Ya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zılı sınavlar</a:t>
            </a: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Kod Yazma Soruları</a:t>
            </a: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Bir Problemin Çözümünü Yazma</a:t>
            </a: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Tamamlayarak Kod Yazma</a:t>
            </a: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Kod okuma soruları</a:t>
            </a: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Standart testler</a:t>
            </a: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Yetenek testleri</a:t>
            </a:r>
          </a:p>
          <a:p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6172200" y="1873569"/>
            <a:ext cx="5183188" cy="3856672"/>
          </a:xfrm>
        </p:spPr>
        <p:txBody>
          <a:bodyPr/>
          <a:lstStyle/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Başarı Testleri</a:t>
            </a:r>
          </a:p>
          <a:p>
            <a:r>
              <a:rPr 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Portfolyo</a:t>
            </a: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Kavram haritası </a:t>
            </a:r>
          </a:p>
          <a:p>
            <a:r>
              <a:rPr 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Rubrik</a:t>
            </a: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Sesli Düşünme </a:t>
            </a: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Oyunlar</a:t>
            </a:r>
          </a:p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Akran Değerlendirme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3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721</Words>
  <Application>Microsoft Office PowerPoint</Application>
  <PresentationFormat>Widescreen</PresentationFormat>
  <Paragraphs>176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Garamond</vt:lpstr>
      <vt:lpstr>Times New Roman</vt:lpstr>
      <vt:lpstr>Office Theme</vt:lpstr>
      <vt:lpstr>Bölüm 13</vt:lpstr>
      <vt:lpstr>Amaçlar</vt:lpstr>
      <vt:lpstr>Programlama becerilerini nasıl ölçebilirim?</vt:lpstr>
      <vt:lpstr>Ölçme ve Değerlendirme</vt:lpstr>
      <vt:lpstr>Programlama becerisi</vt:lpstr>
      <vt:lpstr>Tartışma etkinliği</vt:lpstr>
      <vt:lpstr>Programlama Öğretiminde Ölçme ve Değerlendirme Nasıl Olmalıdır?</vt:lpstr>
      <vt:lpstr>Programlama Öğretiminde Kullanılan Ölçme ve Değerlendirme Yöntemleri?</vt:lpstr>
      <vt:lpstr>Programlama Öğretiminde Sık Kullanılan Ölçme Değerlendirme Teknikleri</vt:lpstr>
      <vt:lpstr>Portfolyo</vt:lpstr>
      <vt:lpstr>Kavram haritası</vt:lpstr>
      <vt:lpstr>Sesli Düşünme</vt:lpstr>
      <vt:lpstr>Oyun</vt:lpstr>
      <vt:lpstr>Akran Değerlendirmesi</vt:lpstr>
      <vt:lpstr>Otomatik Değerlendirme Araçları: Dr. Sctrach</vt:lpstr>
      <vt:lpstr>Tartış ve Uygula</vt:lpstr>
      <vt:lpstr>Etkinlik</vt:lpstr>
      <vt:lpstr>Etkinlik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#</dc:title>
  <dc:creator>Yasemin Gulbahar</dc:creator>
  <cp:lastModifiedBy>Engin Kurşun</cp:lastModifiedBy>
  <cp:revision>12</cp:revision>
  <dcterms:created xsi:type="dcterms:W3CDTF">2019-01-04T17:54:52Z</dcterms:created>
  <dcterms:modified xsi:type="dcterms:W3CDTF">2019-03-17T21:51:58Z</dcterms:modified>
</cp:coreProperties>
</file>