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318" r:id="rId4"/>
    <p:sldId id="316" r:id="rId5"/>
    <p:sldId id="319" r:id="rId6"/>
    <p:sldId id="317" r:id="rId7"/>
    <p:sldId id="320" r:id="rId8"/>
    <p:sldId id="321" r:id="rId9"/>
    <p:sldId id="322" r:id="rId10"/>
    <p:sldId id="323" r:id="rId11"/>
    <p:sldId id="324" r:id="rId12"/>
    <p:sldId id="325" r:id="rId13"/>
    <p:sldId id="30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Diyotların uçlarının bulunması ve sağlamlık testi, diyot ve </a:t>
            </a:r>
            <a:r>
              <a:rPr lang="tr-TR" dirty="0" err="1"/>
              <a:t>transistörlerin</a:t>
            </a:r>
            <a:r>
              <a:rPr lang="tr-TR" dirty="0"/>
              <a:t> </a:t>
            </a:r>
            <a:r>
              <a:rPr lang="tr-TR" dirty="0" smtClean="0"/>
              <a:t>kodlanması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4175295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AC</a:t>
            </a:r>
            <a:endParaRPr lang="tr-TR" dirty="0"/>
          </a:p>
          <a:p>
            <a:pPr algn="just"/>
            <a:r>
              <a:rPr lang="tr-TR" dirty="0"/>
              <a:t>Avrupa (Pro </a:t>
            </a:r>
            <a:r>
              <a:rPr lang="tr-TR" dirty="0" err="1"/>
              <a:t>Electron</a:t>
            </a:r>
            <a:r>
              <a:rPr lang="tr-TR" dirty="0"/>
              <a:t>) Standardına göre, düşük güçlü alçak frekans </a:t>
            </a:r>
            <a:r>
              <a:rPr lang="tr-TR" dirty="0" err="1"/>
              <a:t>transistörüdür</a:t>
            </a:r>
            <a:r>
              <a:rPr lang="tr-TR" dirty="0"/>
              <a:t>. Germanyumdan yapılmıştır. AC121, AC187, AC188, AC547 gibi.</a:t>
            </a:r>
          </a:p>
          <a:p>
            <a:pPr algn="just"/>
            <a:r>
              <a:rPr lang="tr-TR" b="1" dirty="0"/>
              <a:t>BC</a:t>
            </a:r>
            <a:endParaRPr lang="tr-TR" dirty="0"/>
          </a:p>
          <a:p>
            <a:pPr algn="just"/>
            <a:r>
              <a:rPr lang="tr-TR" dirty="0"/>
              <a:t>Avrupa (Pro </a:t>
            </a:r>
            <a:r>
              <a:rPr lang="tr-TR" dirty="0" err="1"/>
              <a:t>Electron</a:t>
            </a:r>
            <a:r>
              <a:rPr lang="tr-TR" dirty="0"/>
              <a:t>) Standardına göre, düşük güçlü alçak frekans </a:t>
            </a:r>
            <a:r>
              <a:rPr lang="tr-TR" dirty="0" err="1"/>
              <a:t>transistörüdür</a:t>
            </a:r>
            <a:r>
              <a:rPr lang="tr-TR" dirty="0"/>
              <a:t> ve silisyumdan yapılmıştır. BC107, BC547 gibi.</a:t>
            </a:r>
          </a:p>
          <a:p>
            <a:pPr algn="just"/>
            <a:r>
              <a:rPr lang="tr-TR" b="1" dirty="0"/>
              <a:t>Üçüncü Harf</a:t>
            </a:r>
            <a:endParaRPr lang="tr-TR" dirty="0"/>
          </a:p>
          <a:p>
            <a:pPr algn="just"/>
            <a:r>
              <a:rPr lang="tr-TR" dirty="0"/>
              <a:t>Avrupa (Pro </a:t>
            </a:r>
            <a:r>
              <a:rPr lang="tr-TR" dirty="0" err="1"/>
              <a:t>Electron</a:t>
            </a:r>
            <a:r>
              <a:rPr lang="tr-TR" dirty="0"/>
              <a:t>) standardında bazı </a:t>
            </a:r>
            <a:r>
              <a:rPr lang="tr-TR" dirty="0" err="1"/>
              <a:t>transistörlerin</a:t>
            </a:r>
            <a:r>
              <a:rPr lang="tr-TR" dirty="0"/>
              <a:t> kodlanmasında üçüncü bir harf kullanılır. Üçüncü harf, ilk iki harfte belirtilen özellikler aynı kalmak koşuluyla o </a:t>
            </a:r>
            <a:r>
              <a:rPr lang="tr-TR" dirty="0" err="1"/>
              <a:t>transistörün</a:t>
            </a:r>
            <a:r>
              <a:rPr lang="tr-TR" dirty="0"/>
              <a:t> endüstriyel amaçla özel yapıldığını belirtir. BCW245, BCX56, BFX47, BFR43, BDY108, BCZ109, BUT11A, BUZ22 gibi.</a:t>
            </a:r>
          </a:p>
        </p:txBody>
      </p:sp>
    </p:spTree>
    <p:extLst>
      <p:ext uri="{BB962C8B-B14F-4D97-AF65-F5344CB8AC3E}">
        <p14:creationId xmlns:p14="http://schemas.microsoft.com/office/powerpoint/2010/main" val="26699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4175295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Amerikan (</a:t>
            </a:r>
            <a:r>
              <a:rPr lang="tr-TR" b="1" dirty="0" err="1"/>
              <a:t>Jedec</a:t>
            </a:r>
            <a:r>
              <a:rPr lang="tr-TR" b="1" dirty="0"/>
              <a:t>) Standardı</a:t>
            </a:r>
            <a:endParaRPr lang="tr-TR" dirty="0"/>
          </a:p>
          <a:p>
            <a:pPr algn="just"/>
            <a:r>
              <a:rPr lang="tr-TR" dirty="0"/>
              <a:t>Amerikan yapımı </a:t>
            </a:r>
            <a:r>
              <a:rPr lang="tr-TR" dirty="0" err="1"/>
              <a:t>transistörler</a:t>
            </a:r>
            <a:r>
              <a:rPr lang="tr-TR" dirty="0"/>
              <a:t> 2N ifadesi ile başlayan kodlar ile isimlendirilmişlerdir. Bu kodlarda;</a:t>
            </a:r>
          </a:p>
          <a:p>
            <a:pPr algn="just"/>
            <a:r>
              <a:rPr lang="tr-TR" b="1" dirty="0"/>
              <a:t>Birinci rakam :</a:t>
            </a:r>
            <a:r>
              <a:rPr lang="tr-TR" dirty="0"/>
              <a:t> Elemanın cinsini gösterir.</a:t>
            </a:r>
          </a:p>
          <a:p>
            <a:pPr algn="just"/>
            <a:r>
              <a:rPr lang="tr-TR" b="1" dirty="0"/>
              <a:t>Birinci harf :</a:t>
            </a:r>
            <a:r>
              <a:rPr lang="tr-TR" dirty="0"/>
              <a:t> </a:t>
            </a:r>
            <a:r>
              <a:rPr lang="tr-TR" dirty="0" err="1"/>
              <a:t>Transistörün</a:t>
            </a:r>
            <a:r>
              <a:rPr lang="tr-TR" dirty="0"/>
              <a:t> yapım malzemesini belirtir.</a:t>
            </a:r>
          </a:p>
          <a:p>
            <a:pPr algn="just"/>
            <a:r>
              <a:rPr lang="tr-TR" b="1" dirty="0"/>
              <a:t>Son rakamlar :</a:t>
            </a:r>
            <a:r>
              <a:rPr lang="tr-TR" dirty="0"/>
              <a:t> Tipini ve kullanma yerini gösterir.</a:t>
            </a:r>
          </a:p>
          <a:p>
            <a:pPr algn="just"/>
            <a:r>
              <a:rPr lang="tr-TR" dirty="0"/>
              <a:t>Örneğin 2N3055’teki 2 rakamı </a:t>
            </a:r>
            <a:r>
              <a:rPr lang="tr-TR" dirty="0" err="1"/>
              <a:t>transistör</a:t>
            </a:r>
            <a:r>
              <a:rPr lang="tr-TR" dirty="0"/>
              <a:t> olduğunu, N harfi </a:t>
            </a:r>
            <a:r>
              <a:rPr lang="tr-TR" dirty="0" err="1"/>
              <a:t>transistörün</a:t>
            </a:r>
            <a:r>
              <a:rPr lang="tr-TR" dirty="0"/>
              <a:t> silisyumdan yapıldığını ve 3055 imalat seri numaralarını belirtir.</a:t>
            </a:r>
          </a:p>
        </p:txBody>
      </p:sp>
    </p:spTree>
    <p:extLst>
      <p:ext uri="{BB962C8B-B14F-4D97-AF65-F5344CB8AC3E}">
        <p14:creationId xmlns:p14="http://schemas.microsoft.com/office/powerpoint/2010/main" val="167563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4175295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Japon Standardı</a:t>
            </a:r>
            <a:endParaRPr lang="tr-TR" dirty="0"/>
          </a:p>
          <a:p>
            <a:pPr algn="just"/>
            <a:r>
              <a:rPr lang="tr-TR" dirty="0"/>
              <a:t>Japon yapımı </a:t>
            </a:r>
            <a:r>
              <a:rPr lang="tr-TR" dirty="0" err="1"/>
              <a:t>transistörler</a:t>
            </a:r>
            <a:r>
              <a:rPr lang="tr-TR" dirty="0"/>
              <a:t> 2S ifadesi ile başlayan kodlar ile isimlendirilmişlerdir. Bu kodlarda;</a:t>
            </a:r>
          </a:p>
          <a:p>
            <a:pPr algn="just"/>
            <a:r>
              <a:rPr lang="tr-TR" b="1" dirty="0"/>
              <a:t>Birinci rakam :</a:t>
            </a:r>
            <a:r>
              <a:rPr lang="tr-TR" dirty="0"/>
              <a:t> Elemanın cinsini gösterir.</a:t>
            </a:r>
          </a:p>
          <a:p>
            <a:pPr algn="just"/>
            <a:r>
              <a:rPr lang="tr-TR" b="1" dirty="0"/>
              <a:t>Birinci harf :</a:t>
            </a:r>
            <a:r>
              <a:rPr lang="tr-TR" dirty="0"/>
              <a:t> </a:t>
            </a:r>
            <a:r>
              <a:rPr lang="tr-TR" dirty="0" err="1"/>
              <a:t>Transistörün</a:t>
            </a:r>
            <a:r>
              <a:rPr lang="tr-TR" dirty="0"/>
              <a:t> yapım malzemesini belirtir.</a:t>
            </a:r>
          </a:p>
          <a:p>
            <a:pPr algn="just"/>
            <a:r>
              <a:rPr lang="tr-TR" b="1" dirty="0"/>
              <a:t>İkinci harf :</a:t>
            </a:r>
            <a:r>
              <a:rPr lang="tr-TR" dirty="0"/>
              <a:t> Tipini ve kullanma yerini gösterir.</a:t>
            </a:r>
          </a:p>
          <a:p>
            <a:pPr algn="just"/>
            <a:r>
              <a:rPr lang="tr-TR" dirty="0"/>
              <a:t>Örneğin 2SC1384’de 2 rakamı elamanın </a:t>
            </a:r>
            <a:r>
              <a:rPr lang="tr-TR" dirty="0" err="1"/>
              <a:t>transistör</a:t>
            </a:r>
            <a:r>
              <a:rPr lang="tr-TR" dirty="0"/>
              <a:t> olduğunu, S harfi </a:t>
            </a:r>
            <a:r>
              <a:rPr lang="tr-TR" dirty="0" err="1"/>
              <a:t>transistorün</a:t>
            </a:r>
            <a:r>
              <a:rPr lang="tr-TR" dirty="0"/>
              <a:t> silisyumdan yapıldığını, C harfi NPN tipi yüksek frekans </a:t>
            </a:r>
            <a:r>
              <a:rPr lang="tr-TR" dirty="0" err="1"/>
              <a:t>transistörü</a:t>
            </a:r>
            <a:r>
              <a:rPr lang="tr-TR" dirty="0"/>
              <a:t> olduğunu ve 1384 imalat seri numaralarını belirtir.</a:t>
            </a:r>
          </a:p>
        </p:txBody>
      </p:sp>
    </p:spTree>
    <p:extLst>
      <p:ext uri="{BB962C8B-B14F-4D97-AF65-F5344CB8AC3E}">
        <p14:creationId xmlns:p14="http://schemas.microsoft.com/office/powerpoint/2010/main" val="206885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 smtClean="0"/>
              <a:t>Elektronik </a:t>
            </a:r>
            <a:r>
              <a:rPr lang="tr-TR" dirty="0"/>
              <a:t>1, H. S</a:t>
            </a:r>
            <a:r>
              <a:rPr lang="tr-TR" dirty="0" smtClean="0"/>
              <a:t>. Selek</a:t>
            </a:r>
            <a:r>
              <a:rPr lang="tr-TR" dirty="0"/>
              <a:t>, Seçkin Yayınları, 2011. 	</a:t>
            </a:r>
          </a:p>
          <a:p>
            <a:pPr marL="457200" indent="-457200"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Diyotların uçlarının bulunması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Tüm </a:t>
            </a:r>
            <a:r>
              <a:rPr lang="tr-TR" dirty="0" err="1"/>
              <a:t>elekuonik</a:t>
            </a:r>
            <a:r>
              <a:rPr lang="tr-TR" dirty="0"/>
              <a:t> </a:t>
            </a:r>
            <a:r>
              <a:rPr lang="tr-TR" dirty="0" smtClean="0"/>
              <a:t>elemanlar </a:t>
            </a:r>
            <a:r>
              <a:rPr lang="tr-TR" dirty="0"/>
              <a:t>gibi </a:t>
            </a:r>
            <a:r>
              <a:rPr lang="tr-TR" dirty="0" smtClean="0"/>
              <a:t>diyotlarında doğru kullanılabilmesi için uçlarının doğru </a:t>
            </a:r>
            <a:r>
              <a:rPr lang="tr-TR" dirty="0"/>
              <a:t>bilinmesi, devreye doğru bağlanması gerekir. Ayrıca </a:t>
            </a:r>
            <a:r>
              <a:rPr lang="tr-TR" dirty="0" smtClean="0"/>
              <a:t>kullanılan diyotların sağlamlık testinin yapılması </a:t>
            </a:r>
            <a:r>
              <a:rPr lang="tr-TR" dirty="0" err="1" smtClean="0"/>
              <a:t>dcvrelerin</a:t>
            </a:r>
            <a:r>
              <a:rPr lang="tr-TR" dirty="0"/>
              <a:t> </a:t>
            </a:r>
            <a:r>
              <a:rPr lang="tr-TR" dirty="0" smtClean="0"/>
              <a:t>doğru </a:t>
            </a:r>
            <a:r>
              <a:rPr lang="tr-TR" dirty="0"/>
              <a:t>çalışması için </a:t>
            </a:r>
            <a:r>
              <a:rPr lang="tr-TR" dirty="0" smtClean="0"/>
              <a:t>çok önemlidir</a:t>
            </a:r>
            <a:r>
              <a:rPr lang="tr-TR" dirty="0"/>
              <a:t>.</a:t>
            </a:r>
          </a:p>
          <a:p>
            <a:pPr algn="just"/>
            <a:r>
              <a:rPr lang="tr-TR" dirty="0" smtClean="0"/>
              <a:t>Diyotların uçlarının </a:t>
            </a:r>
            <a:r>
              <a:rPr lang="tr-TR" dirty="0"/>
              <a:t>belirlenmesi için öncelikle </a:t>
            </a:r>
            <a:r>
              <a:rPr lang="tr-TR" dirty="0" smtClean="0"/>
              <a:t>fiziki kontrol yapılır</a:t>
            </a:r>
            <a:r>
              <a:rPr lang="tr-TR" dirty="0"/>
              <a:t>; </a:t>
            </a:r>
            <a:r>
              <a:rPr lang="tr-TR" dirty="0" smtClean="0"/>
              <a:t>diyotun bir </a:t>
            </a:r>
            <a:r>
              <a:rPr lang="tr-TR" dirty="0"/>
              <a:t>ucunda gri bir bant var ise bu katot (-) </a:t>
            </a:r>
            <a:r>
              <a:rPr lang="tr-TR" dirty="0" smtClean="0"/>
              <a:t>ucudur.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Diyotların uçlarının bulunması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Gri </a:t>
            </a:r>
            <a:r>
              <a:rPr lang="tr-TR" dirty="0"/>
              <a:t>bant silinmiş veya görülemiyor ise </a:t>
            </a:r>
            <a:r>
              <a:rPr lang="tr-TR" dirty="0" err="1" smtClean="0"/>
              <a:t>ohmmetre</a:t>
            </a:r>
            <a:r>
              <a:rPr lang="tr-TR" dirty="0" smtClean="0"/>
              <a:t> kullanılarak uçlar ölçüm yapılıp </a:t>
            </a:r>
            <a:r>
              <a:rPr lang="tr-TR" dirty="0"/>
              <a:t>belirlenebilir. Diyotun </a:t>
            </a:r>
            <a:r>
              <a:rPr lang="tr-TR" dirty="0" smtClean="0"/>
              <a:t>bacakları belirlenirken </a:t>
            </a:r>
            <a:r>
              <a:rPr lang="tr-TR" dirty="0"/>
              <a:t>ölçü aleti direnç </a:t>
            </a:r>
            <a:r>
              <a:rPr lang="tr-TR" dirty="0" smtClean="0"/>
              <a:t>ölçme kademesine </a:t>
            </a:r>
            <a:r>
              <a:rPr lang="tr-TR" dirty="0"/>
              <a:t>getirilir ve </a:t>
            </a:r>
            <a:r>
              <a:rPr lang="tr-TR" dirty="0" err="1" smtClean="0"/>
              <a:t>diytun</a:t>
            </a:r>
            <a:r>
              <a:rPr lang="tr-TR" dirty="0" smtClean="0"/>
              <a:t> uçlan </a:t>
            </a:r>
            <a:r>
              <a:rPr lang="tr-TR" dirty="0"/>
              <a:t>iki şekilde de </a:t>
            </a:r>
            <a:r>
              <a:rPr lang="tr-TR" dirty="0" smtClean="0"/>
              <a:t>ölçülür. </a:t>
            </a:r>
            <a:r>
              <a:rPr lang="tr-TR" dirty="0"/>
              <a:t>Düşük direnç </a:t>
            </a:r>
            <a:r>
              <a:rPr lang="tr-TR" dirty="0" smtClean="0"/>
              <a:t>(</a:t>
            </a:r>
            <a:r>
              <a:rPr lang="el-GR" dirty="0"/>
              <a:t>Ω</a:t>
            </a:r>
            <a:r>
              <a:rPr lang="tr-TR" dirty="0" smtClean="0"/>
              <a:t>) ölçülen </a:t>
            </a:r>
            <a:r>
              <a:rPr lang="tr-TR" dirty="0"/>
              <a:t>durumda ölçü </a:t>
            </a:r>
            <a:r>
              <a:rPr lang="tr-TR" dirty="0" smtClean="0"/>
              <a:t>aletinin sinyali </a:t>
            </a:r>
            <a:r>
              <a:rPr lang="tr-TR" dirty="0" err="1" smtClean="0"/>
              <a:t>probun</a:t>
            </a:r>
            <a:r>
              <a:rPr lang="tr-TR" dirty="0" smtClean="0"/>
              <a:t> takılı olduğu </a:t>
            </a:r>
            <a:r>
              <a:rPr lang="tr-TR" dirty="0"/>
              <a:t>uç diyotun katot </a:t>
            </a:r>
            <a:r>
              <a:rPr lang="tr-TR" dirty="0" smtClean="0"/>
              <a:t>(-)</a:t>
            </a:r>
            <a:r>
              <a:rPr lang="tr-TR" dirty="0"/>
              <a:t> </a:t>
            </a:r>
            <a:r>
              <a:rPr lang="tr-TR" dirty="0" smtClean="0"/>
              <a:t>ucunu, kımızı </a:t>
            </a:r>
            <a:r>
              <a:rPr lang="tr-TR" dirty="0" err="1"/>
              <a:t>probun</a:t>
            </a:r>
            <a:r>
              <a:rPr lang="tr-TR" dirty="0"/>
              <a:t> </a:t>
            </a:r>
            <a:r>
              <a:rPr lang="tr-TR" dirty="0" smtClean="0"/>
              <a:t>takılı </a:t>
            </a:r>
            <a:r>
              <a:rPr lang="tr-TR" dirty="0"/>
              <a:t>olduğu uç </a:t>
            </a:r>
            <a:r>
              <a:rPr lang="tr-TR" dirty="0" err="1"/>
              <a:t>diyutun</a:t>
            </a:r>
            <a:r>
              <a:rPr lang="tr-TR" dirty="0"/>
              <a:t> </a:t>
            </a:r>
            <a:r>
              <a:rPr lang="tr-TR" dirty="0" smtClean="0"/>
              <a:t>anot (+) ucunu gösterir.</a:t>
            </a:r>
          </a:p>
          <a:p>
            <a:pPr algn="just"/>
            <a:r>
              <a:rPr lang="tr-TR" dirty="0" smtClean="0"/>
              <a:t>Diyotların uçları; dijital </a:t>
            </a:r>
            <a:r>
              <a:rPr lang="tr-TR" dirty="0"/>
              <a:t>(sayısal) </a:t>
            </a:r>
            <a:r>
              <a:rPr lang="tr-TR" dirty="0" smtClean="0"/>
              <a:t>ölçü aletlerinin diyot kademesi kullanılarak veya ölçü aletlerinin voltmetre kademeleri kullanılarak da belirlenebilir.</a:t>
            </a:r>
          </a:p>
        </p:txBody>
      </p:sp>
    </p:spTree>
    <p:extLst>
      <p:ext uri="{BB962C8B-B14F-4D97-AF65-F5344CB8AC3E}">
        <p14:creationId xmlns:p14="http://schemas.microsoft.com/office/powerpoint/2010/main" val="81965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Diyotların sağlamlık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 smtClean="0"/>
              <a:t>Diyotun sağlamlık testi iki şekilde yapılır, </a:t>
            </a:r>
            <a:r>
              <a:rPr lang="tr-TR" dirty="0"/>
              <a:t>birincisi </a:t>
            </a:r>
            <a:r>
              <a:rPr lang="tr-TR" dirty="0" err="1" smtClean="0"/>
              <a:t>ohmmetre</a:t>
            </a:r>
            <a:r>
              <a:rPr lang="tr-TR" dirty="0" smtClean="0"/>
              <a:t> ile diyotun gösterdiği dirençten</a:t>
            </a:r>
            <a:r>
              <a:rPr lang="tr-TR" dirty="0"/>
              <a:t>, diğeri ölçülen polarma </a:t>
            </a:r>
            <a:r>
              <a:rPr lang="tr-TR" dirty="0" smtClean="0"/>
              <a:t>geriliminden</a:t>
            </a:r>
          </a:p>
          <a:p>
            <a:pPr algn="just"/>
            <a:r>
              <a:rPr lang="nn-NO" b="1" dirty="0" smtClean="0"/>
              <a:t>Ohmm</a:t>
            </a:r>
            <a:r>
              <a:rPr lang="tr-TR" b="1" dirty="0" err="1" smtClean="0"/>
              <a:t>etre</a:t>
            </a:r>
            <a:r>
              <a:rPr lang="tr-TR" b="1" dirty="0" smtClean="0"/>
              <a:t> S</a:t>
            </a:r>
            <a:r>
              <a:rPr lang="nn-NO" b="1" dirty="0" smtClean="0"/>
              <a:t>ağlamlık </a:t>
            </a:r>
            <a:r>
              <a:rPr lang="tr-TR" b="1" dirty="0" smtClean="0"/>
              <a:t>Testi</a:t>
            </a:r>
          </a:p>
          <a:p>
            <a:pPr algn="just"/>
            <a:r>
              <a:rPr lang="tr-TR" dirty="0" err="1" smtClean="0"/>
              <a:t>Ohmmetre</a:t>
            </a:r>
            <a:r>
              <a:rPr lang="tr-TR" dirty="0" smtClean="0"/>
              <a:t> komütatörü </a:t>
            </a:r>
            <a:r>
              <a:rPr lang="tr-TR" dirty="0" err="1" smtClean="0"/>
              <a:t>XlK</a:t>
            </a:r>
            <a:r>
              <a:rPr lang="tr-TR" dirty="0" smtClean="0"/>
              <a:t> </a:t>
            </a:r>
            <a:r>
              <a:rPr lang="tr-TR" dirty="0"/>
              <a:t>veya </a:t>
            </a:r>
            <a:r>
              <a:rPr lang="tr-TR" dirty="0" smtClean="0"/>
              <a:t>X1OK </a:t>
            </a:r>
            <a:r>
              <a:rPr lang="tr-TR" dirty="0"/>
              <a:t>kademesine alınır. Diyot bir </a:t>
            </a:r>
            <a:r>
              <a:rPr lang="tr-TR" dirty="0" smtClean="0"/>
              <a:t>yönde </a:t>
            </a:r>
            <a:r>
              <a:rPr lang="tr-TR" dirty="0"/>
              <a:t>küçük direnç (300 </a:t>
            </a:r>
            <a:r>
              <a:rPr lang="el-GR" dirty="0"/>
              <a:t>Ω</a:t>
            </a:r>
            <a:r>
              <a:rPr lang="tr-TR" dirty="0" smtClean="0"/>
              <a:t> </a:t>
            </a:r>
            <a:r>
              <a:rPr lang="tr-TR" dirty="0"/>
              <a:t>- 3000 </a:t>
            </a:r>
            <a:r>
              <a:rPr lang="el-GR" dirty="0" smtClean="0"/>
              <a:t>Ω</a:t>
            </a:r>
            <a:r>
              <a:rPr lang="tr-TR" dirty="0" smtClean="0"/>
              <a:t>), </a:t>
            </a:r>
            <a:r>
              <a:rPr lang="tr-TR" dirty="0" err="1" smtClean="0"/>
              <a:t>problar</a:t>
            </a:r>
            <a:r>
              <a:rPr lang="tr-TR" dirty="0" smtClean="0"/>
              <a:t> ters takıldığında </a:t>
            </a:r>
            <a:r>
              <a:rPr lang="tr-TR" dirty="0"/>
              <a:t>ise büyük direnç (50 </a:t>
            </a:r>
            <a:r>
              <a:rPr lang="tr-TR" dirty="0" smtClean="0"/>
              <a:t>K</a:t>
            </a:r>
            <a:r>
              <a:rPr lang="el-GR" dirty="0"/>
              <a:t> </a:t>
            </a:r>
            <a:r>
              <a:rPr lang="el-GR" dirty="0" smtClean="0"/>
              <a:t>Ω</a:t>
            </a:r>
            <a:r>
              <a:rPr lang="tr-TR" dirty="0" smtClean="0"/>
              <a:t> </a:t>
            </a:r>
            <a:r>
              <a:rPr lang="tr-TR" dirty="0"/>
              <a:t>- 200 </a:t>
            </a:r>
            <a:r>
              <a:rPr lang="tr-TR" dirty="0" smtClean="0"/>
              <a:t>K</a:t>
            </a:r>
            <a:r>
              <a:rPr lang="el-GR" dirty="0"/>
              <a:t> Ω</a:t>
            </a:r>
            <a:r>
              <a:rPr lang="tr-TR" dirty="0" smtClean="0"/>
              <a:t>) </a:t>
            </a:r>
            <a:r>
              <a:rPr lang="tr-TR" dirty="0"/>
              <a:t>gösteriyor ise </a:t>
            </a:r>
            <a:r>
              <a:rPr lang="tr-TR" dirty="0" smtClean="0"/>
              <a:t>sağlamdır.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5115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Diyotların sağlamlık testi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b="1" dirty="0" smtClean="0"/>
              <a:t>Polarma geriliminden </a:t>
            </a:r>
            <a:r>
              <a:rPr lang="tr-TR" b="1" dirty="0"/>
              <a:t>sağlamlık </a:t>
            </a:r>
            <a:r>
              <a:rPr lang="tr-TR" b="1" dirty="0" smtClean="0"/>
              <a:t>testi</a:t>
            </a:r>
          </a:p>
          <a:p>
            <a:pPr algn="just"/>
            <a:r>
              <a:rPr lang="tr-TR" dirty="0"/>
              <a:t>Dijital ölçü aletinizin ölçü </a:t>
            </a:r>
            <a:r>
              <a:rPr lang="tr-TR" dirty="0" smtClean="0"/>
              <a:t>komütatöründe </a:t>
            </a:r>
            <a:r>
              <a:rPr lang="tr-TR" dirty="0"/>
              <a:t>diyot </a:t>
            </a:r>
            <a:r>
              <a:rPr lang="tr-TR" dirty="0" smtClean="0"/>
              <a:t>sembolü varsa </a:t>
            </a:r>
            <a:r>
              <a:rPr lang="tr-TR" dirty="0"/>
              <a:t>bu </a:t>
            </a:r>
            <a:r>
              <a:rPr lang="tr-TR" dirty="0" smtClean="0"/>
              <a:t>test yapılabi­lir</a:t>
            </a:r>
            <a:r>
              <a:rPr lang="tr-TR" dirty="0"/>
              <a:t>. </a:t>
            </a:r>
            <a:r>
              <a:rPr lang="tr-TR" dirty="0" smtClean="0"/>
              <a:t>Komütatör </a:t>
            </a:r>
            <a:r>
              <a:rPr lang="tr-TR" dirty="0"/>
              <a:t>diyot sembolüne getirilir. </a:t>
            </a:r>
            <a:r>
              <a:rPr lang="tr-TR" dirty="0" err="1" smtClean="0"/>
              <a:t>Yaptılan</a:t>
            </a:r>
            <a:r>
              <a:rPr lang="tr-TR" dirty="0" smtClean="0"/>
              <a:t> ölçümde bir yönde diyot üzerinde </a:t>
            </a:r>
            <a:r>
              <a:rPr lang="tr-TR" dirty="0"/>
              <a:t>0,2 V - </a:t>
            </a:r>
            <a:r>
              <a:rPr lang="tr-TR" dirty="0" smtClean="0"/>
              <a:t>0,9 </a:t>
            </a:r>
            <a:r>
              <a:rPr lang="tr-TR" dirty="0"/>
              <a:t>V </a:t>
            </a:r>
            <a:r>
              <a:rPr lang="tr-TR" dirty="0" smtClean="0"/>
              <a:t>gerilim görür</a:t>
            </a:r>
            <a:r>
              <a:rPr lang="tr-TR" dirty="0"/>
              <a:t>, </a:t>
            </a:r>
            <a:r>
              <a:rPr lang="tr-TR" dirty="0" smtClean="0"/>
              <a:t>diğer yönde </a:t>
            </a:r>
            <a:r>
              <a:rPr lang="tr-TR" dirty="0"/>
              <a:t>herhangi bir değer </a:t>
            </a:r>
            <a:r>
              <a:rPr lang="tr-TR" dirty="0" smtClean="0"/>
              <a:t>görülmez ise diyor sağlamdır. </a:t>
            </a:r>
            <a:r>
              <a:rPr lang="tr-TR" dirty="0"/>
              <a:t>Yapılan </a:t>
            </a:r>
            <a:r>
              <a:rPr lang="tr-TR" dirty="0" smtClean="0"/>
              <a:t>iki </a:t>
            </a:r>
            <a:r>
              <a:rPr lang="tr-TR" dirty="0"/>
              <a:t>yönlü </a:t>
            </a:r>
            <a:r>
              <a:rPr lang="tr-TR" dirty="0" smtClean="0"/>
              <a:t>ölçümde </a:t>
            </a:r>
            <a:r>
              <a:rPr lang="tr-TR" dirty="0"/>
              <a:t>de bir </a:t>
            </a:r>
            <a:r>
              <a:rPr lang="tr-TR" dirty="0" smtClean="0"/>
              <a:t>gerilim </a:t>
            </a:r>
            <a:r>
              <a:rPr lang="tr-TR" dirty="0"/>
              <a:t>okunmaz ise </a:t>
            </a:r>
            <a:r>
              <a:rPr lang="tr-TR" dirty="0" smtClean="0"/>
              <a:t>diyot bozulmuştur.</a:t>
            </a:r>
          </a:p>
        </p:txBody>
      </p:sp>
    </p:spTree>
    <p:extLst>
      <p:ext uri="{BB962C8B-B14F-4D97-AF65-F5344CB8AC3E}">
        <p14:creationId xmlns:p14="http://schemas.microsoft.com/office/powerpoint/2010/main" val="144053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Diyotların </a:t>
            </a:r>
            <a:r>
              <a:rPr lang="tr-TR" dirty="0" smtClean="0"/>
              <a:t>bozulma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/>
              <a:t>Diğer </a:t>
            </a:r>
            <a:r>
              <a:rPr lang="tr-TR" dirty="0" smtClean="0"/>
              <a:t>tüm </a:t>
            </a:r>
            <a:r>
              <a:rPr lang="tr-TR" dirty="0"/>
              <a:t>elektronik devre </a:t>
            </a:r>
            <a:r>
              <a:rPr lang="tr-TR" dirty="0" smtClean="0"/>
              <a:t>elemanları </a:t>
            </a:r>
            <a:r>
              <a:rPr lang="tr-TR" dirty="0"/>
              <a:t>gibi </a:t>
            </a:r>
            <a:r>
              <a:rPr lang="tr-TR" dirty="0" smtClean="0"/>
              <a:t>diyotlarda </a:t>
            </a:r>
            <a:r>
              <a:rPr lang="tr-TR" dirty="0"/>
              <a:t>fiziksel ve </a:t>
            </a:r>
            <a:r>
              <a:rPr lang="tr-TR" dirty="0" smtClean="0"/>
              <a:t>elektriksel zorlamalar </a:t>
            </a:r>
            <a:r>
              <a:rPr lang="tr-TR" dirty="0"/>
              <a:t>sonucu z</a:t>
            </a:r>
            <a:r>
              <a:rPr lang="tr-TR" dirty="0" smtClean="0"/>
              <a:t>arar </a:t>
            </a:r>
            <a:r>
              <a:rPr lang="tr-TR" dirty="0"/>
              <a:t>görüp, </a:t>
            </a:r>
            <a:r>
              <a:rPr lang="tr-TR" dirty="0" smtClean="0"/>
              <a:t>karakteristik özelliklerini kaybedebilir</a:t>
            </a:r>
            <a:r>
              <a:rPr lang="tr-TR" dirty="0"/>
              <a:t>. </a:t>
            </a:r>
            <a:r>
              <a:rPr lang="tr-TR" dirty="0" smtClean="0"/>
              <a:t>Bunların pek </a:t>
            </a:r>
            <a:r>
              <a:rPr lang="tr-TR" dirty="0"/>
              <a:t>çok </a:t>
            </a:r>
            <a:r>
              <a:rPr lang="tr-TR" dirty="0" smtClean="0"/>
              <a:t>sebebi </a:t>
            </a:r>
            <a:r>
              <a:rPr lang="tr-TR" dirty="0"/>
              <a:t>vardı. </a:t>
            </a:r>
            <a:r>
              <a:rPr lang="tr-TR" dirty="0" smtClean="0"/>
              <a:t>Bazıları;</a:t>
            </a:r>
          </a:p>
          <a:p>
            <a:pPr algn="just"/>
            <a:r>
              <a:rPr lang="tr-TR" dirty="0"/>
              <a:t>•	</a:t>
            </a:r>
            <a:r>
              <a:rPr lang="tr-TR" dirty="0" smtClean="0"/>
              <a:t>Diyotların </a:t>
            </a:r>
            <a:r>
              <a:rPr lang="tr-TR" dirty="0"/>
              <a:t>aşırı akım </a:t>
            </a:r>
            <a:r>
              <a:rPr lang="tr-TR" dirty="0" err="1" smtClean="0"/>
              <a:t>çckmesi</a:t>
            </a:r>
            <a:r>
              <a:rPr lang="tr-TR" dirty="0"/>
              <a:t>,</a:t>
            </a:r>
          </a:p>
          <a:p>
            <a:pPr algn="just"/>
            <a:r>
              <a:rPr lang="tr-TR" dirty="0"/>
              <a:t>•	</a:t>
            </a:r>
            <a:r>
              <a:rPr lang="tr-TR" dirty="0" smtClean="0"/>
              <a:t>Uygulanan gerilimin aşırı yükselmesi,</a:t>
            </a:r>
            <a:endParaRPr lang="tr-TR" dirty="0"/>
          </a:p>
          <a:p>
            <a:pPr algn="just"/>
            <a:r>
              <a:rPr lang="tr-TR" dirty="0"/>
              <a:t>•	Ters </a:t>
            </a:r>
            <a:r>
              <a:rPr lang="tr-TR" dirty="0" smtClean="0"/>
              <a:t>polarma </a:t>
            </a:r>
            <a:r>
              <a:rPr lang="tr-TR" dirty="0"/>
              <a:t>geriliminin müsaade edilenden </a:t>
            </a:r>
            <a:r>
              <a:rPr lang="tr-TR" dirty="0" smtClean="0"/>
              <a:t>fazla olması,</a:t>
            </a:r>
            <a:endParaRPr lang="tr-TR" dirty="0"/>
          </a:p>
          <a:p>
            <a:pPr algn="just"/>
            <a:r>
              <a:rPr lang="tr-TR" dirty="0"/>
              <a:t>•	</a:t>
            </a:r>
            <a:r>
              <a:rPr lang="tr-TR" dirty="0" smtClean="0"/>
              <a:t>Çalışma </a:t>
            </a:r>
            <a:r>
              <a:rPr lang="tr-TR" dirty="0"/>
              <a:t>ortam sıcaklığının yükselmesi,</a:t>
            </a:r>
          </a:p>
          <a:p>
            <a:pPr algn="just"/>
            <a:r>
              <a:rPr lang="tr-TR" dirty="0"/>
              <a:t>•	</a:t>
            </a:r>
            <a:r>
              <a:rPr lang="tr-TR" dirty="0" smtClean="0"/>
              <a:t>Mekanik zorlamalar</a:t>
            </a:r>
            <a:r>
              <a:rPr lang="tr-TR" dirty="0"/>
              <a:t>,</a:t>
            </a:r>
          </a:p>
          <a:p>
            <a:pPr algn="just"/>
            <a:r>
              <a:rPr lang="tr-TR" dirty="0"/>
              <a:t>•	Lehimleme </a:t>
            </a:r>
            <a:r>
              <a:rPr lang="tr-TR" dirty="0" smtClean="0"/>
              <a:t>işçiliğinin </a:t>
            </a:r>
            <a:r>
              <a:rPr lang="tr-TR" dirty="0"/>
              <a:t>hatalı </a:t>
            </a:r>
            <a:r>
              <a:rPr lang="tr-TR" dirty="0" smtClean="0"/>
              <a:t>yapılması</a:t>
            </a:r>
          </a:p>
        </p:txBody>
      </p:sp>
    </p:spTree>
    <p:extLst>
      <p:ext uri="{BB962C8B-B14F-4D97-AF65-F5344CB8AC3E}">
        <p14:creationId xmlns:p14="http://schemas.microsoft.com/office/powerpoint/2010/main" val="241542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dirty="0" err="1"/>
              <a:t>Transistörlerin</a:t>
            </a:r>
            <a:r>
              <a:rPr lang="tr-TR" dirty="0"/>
              <a:t> kodlanmasında birtakım harf ve rakamlar kullanılmaktadır. AC187, BF245, 2N3055, 2SC2345, MPSA13 vb. gibi birçok </a:t>
            </a:r>
            <a:r>
              <a:rPr lang="tr-TR" dirty="0" err="1"/>
              <a:t>transistör</a:t>
            </a:r>
            <a:r>
              <a:rPr lang="tr-TR" dirty="0"/>
              <a:t> sayabiliriz. Kodlamada kullanılan bu harf ve rakamlar rastgele değil, uluslararası standartlara göredir ve anlamlıdır. Günümüzde kabul edilen ve kullanılan başlıca 4 tip standart kodlama vardır. Birçok üretici firma bu kodlamalara uyarak </a:t>
            </a:r>
            <a:r>
              <a:rPr lang="tr-TR" dirty="0" err="1"/>
              <a:t>transistör</a:t>
            </a:r>
            <a:r>
              <a:rPr lang="tr-TR" dirty="0"/>
              <a:t> üretimi yapar ve tüketime sunar. Yaygın olarak kullanılan standart kodlamalar aşağıda verilmiştir</a:t>
            </a:r>
            <a:r>
              <a:rPr lang="tr-TR" dirty="0" smtClean="0"/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Avrupa </a:t>
            </a:r>
            <a:r>
              <a:rPr lang="tr-TR" dirty="0"/>
              <a:t>Pro-</a:t>
            </a:r>
            <a:r>
              <a:rPr lang="tr-TR" dirty="0" err="1"/>
              <a:t>electron</a:t>
            </a:r>
            <a:r>
              <a:rPr lang="tr-TR" dirty="0"/>
              <a:t> Standardı (</a:t>
            </a:r>
            <a:r>
              <a:rPr lang="tr-TR" dirty="0" smtClean="0"/>
              <a:t>Pro-</a:t>
            </a:r>
            <a:r>
              <a:rPr lang="tr-TR" dirty="0" err="1" smtClean="0"/>
              <a:t>electron</a:t>
            </a:r>
            <a:r>
              <a:rPr lang="tr-TR" dirty="0" smtClean="0"/>
              <a:t>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Amerikan </a:t>
            </a:r>
            <a:r>
              <a:rPr lang="tr-TR" dirty="0" err="1"/>
              <a:t>Jedec</a:t>
            </a:r>
            <a:r>
              <a:rPr lang="tr-TR" dirty="0"/>
              <a:t> Standardı (</a:t>
            </a:r>
            <a:r>
              <a:rPr lang="tr-TR" dirty="0" smtClean="0"/>
              <a:t>EIA-</a:t>
            </a:r>
            <a:r>
              <a:rPr lang="tr-TR" dirty="0" err="1" smtClean="0"/>
              <a:t>jedec</a:t>
            </a:r>
            <a:r>
              <a:rPr lang="tr-TR" dirty="0" smtClean="0"/>
              <a:t>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Japon </a:t>
            </a:r>
            <a:r>
              <a:rPr lang="tr-TR" dirty="0"/>
              <a:t>(</a:t>
            </a:r>
            <a:r>
              <a:rPr lang="tr-TR" dirty="0" smtClean="0"/>
              <a:t>JIS)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dirty="0" smtClean="0"/>
              <a:t>Firma </a:t>
            </a:r>
            <a:r>
              <a:rPr lang="tr-TR" dirty="0"/>
              <a:t>Standartları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1825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Avrupa Standardı</a:t>
            </a:r>
            <a:r>
              <a:rPr lang="tr-TR" dirty="0"/>
              <a:t> </a:t>
            </a:r>
            <a:r>
              <a:rPr lang="tr-TR" b="1" dirty="0"/>
              <a:t>(Pro-</a:t>
            </a:r>
            <a:r>
              <a:rPr lang="tr-TR" b="1" dirty="0" err="1"/>
              <a:t>Electron</a:t>
            </a:r>
            <a:r>
              <a:rPr lang="tr-TR" b="1" dirty="0"/>
              <a:t> Standardı)</a:t>
            </a:r>
            <a:endParaRPr lang="tr-TR" dirty="0"/>
          </a:p>
          <a:p>
            <a:pPr algn="just"/>
            <a:r>
              <a:rPr lang="tr-TR" dirty="0"/>
              <a:t>Avrupa ülkelerinde bulunan </a:t>
            </a:r>
            <a:r>
              <a:rPr lang="tr-TR" dirty="0" err="1"/>
              <a:t>transistör</a:t>
            </a:r>
            <a:r>
              <a:rPr lang="tr-TR" dirty="0"/>
              <a:t> üreticilerinin genellikle kullandıkları bir kodlama türüdür. Bu kodlama türünde üreticiler </a:t>
            </a:r>
            <a:r>
              <a:rPr lang="tr-TR" dirty="0" err="1"/>
              <a:t>transistörleri</a:t>
            </a:r>
            <a:r>
              <a:rPr lang="tr-TR" dirty="0"/>
              <a:t>; AC187, AD147, BC237, BU240, BDX245 ve benzeri şekilde kodlar. Kodlamada genel kural, önce iki veya üç harf sonra rakamlar gelir. Kullanılan her bir harf anlamlıdır ve anlamları aşağıda ayrıntılı olarak açıklanmıştır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1931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Diyot </a:t>
            </a:r>
            <a:r>
              <a:rPr lang="tr-TR" dirty="0"/>
              <a:t>ve </a:t>
            </a:r>
            <a:r>
              <a:rPr lang="tr-TR" dirty="0" err="1" smtClean="0"/>
              <a:t>Transistörlerin</a:t>
            </a:r>
            <a:r>
              <a:rPr lang="tr-TR" dirty="0" smtClean="0"/>
              <a:t> Kodlanması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946725"/>
            <a:ext cx="10058400" cy="3755577"/>
          </a:xfrm>
        </p:spPr>
        <p:txBody>
          <a:bodyPr>
            <a:noAutofit/>
          </a:bodyPr>
          <a:lstStyle/>
          <a:p>
            <a:pPr algn="just"/>
            <a:r>
              <a:rPr lang="tr-TR" b="1" dirty="0"/>
              <a:t>İlk Harf</a:t>
            </a:r>
            <a:endParaRPr lang="tr-TR" dirty="0"/>
          </a:p>
          <a:p>
            <a:pPr algn="just"/>
            <a:r>
              <a:rPr lang="tr-TR" dirty="0"/>
              <a:t>Avrupa (Pro </a:t>
            </a:r>
            <a:r>
              <a:rPr lang="tr-TR" dirty="0" err="1"/>
              <a:t>Electron</a:t>
            </a:r>
            <a:r>
              <a:rPr lang="tr-TR" dirty="0"/>
              <a:t>) standardına göre kodlamada kullanılan ilk harf, </a:t>
            </a:r>
            <a:r>
              <a:rPr lang="tr-TR" dirty="0" err="1"/>
              <a:t>transistörün</a:t>
            </a:r>
            <a:r>
              <a:rPr lang="tr-TR" dirty="0"/>
              <a:t> yapım malzemesini belirtmektedir. Germanyumdan yapılan </a:t>
            </a:r>
            <a:r>
              <a:rPr lang="tr-TR" dirty="0" err="1"/>
              <a:t>transistörlerde</a:t>
            </a:r>
            <a:r>
              <a:rPr lang="tr-TR" dirty="0"/>
              <a:t> kodlama A harfi ile başlar. Örneğin AC121, AD161, AF254 vb. kodlanan </a:t>
            </a:r>
            <a:r>
              <a:rPr lang="tr-TR" dirty="0" err="1"/>
              <a:t>transistörler</a:t>
            </a:r>
            <a:r>
              <a:rPr lang="tr-TR" dirty="0"/>
              <a:t> germanyumdan yapılmıştır. Silisyumdan yapılan </a:t>
            </a:r>
            <a:r>
              <a:rPr lang="tr-TR" dirty="0" err="1"/>
              <a:t>transistörlerde</a:t>
            </a:r>
            <a:r>
              <a:rPr lang="tr-TR" dirty="0"/>
              <a:t> ise kodlama B harfi ile başlar. BC121, BD161, BF254 vb. kodlanan </a:t>
            </a:r>
            <a:r>
              <a:rPr lang="tr-TR" dirty="0" err="1"/>
              <a:t>transistörler</a:t>
            </a:r>
            <a:r>
              <a:rPr lang="tr-TR" dirty="0"/>
              <a:t> silisyumdan yapılmıştır.</a:t>
            </a:r>
          </a:p>
          <a:p>
            <a:pPr algn="just"/>
            <a:r>
              <a:rPr lang="tr-TR" b="1" dirty="0"/>
              <a:t>İkinci Harf</a:t>
            </a:r>
            <a:endParaRPr lang="tr-TR" dirty="0"/>
          </a:p>
          <a:p>
            <a:pPr algn="just"/>
            <a:r>
              <a:rPr lang="tr-TR" dirty="0" err="1" smtClean="0"/>
              <a:t>Transistörlerin</a:t>
            </a:r>
            <a:r>
              <a:rPr lang="tr-TR" dirty="0" smtClean="0"/>
              <a:t> </a:t>
            </a:r>
            <a:r>
              <a:rPr lang="tr-TR" dirty="0"/>
              <a:t>kodlanmasında kullanılan ikinci harf Avrupa Standardına göre, </a:t>
            </a:r>
            <a:r>
              <a:rPr lang="tr-TR" dirty="0" err="1"/>
              <a:t>transistörün</a:t>
            </a:r>
            <a:r>
              <a:rPr lang="tr-TR" dirty="0"/>
              <a:t> kullanım alanlarını belirtir. Örnek kodlamalar aşağıda verilmiştir.</a:t>
            </a:r>
          </a:p>
        </p:txBody>
      </p:sp>
    </p:spTree>
    <p:extLst>
      <p:ext uri="{BB962C8B-B14F-4D97-AF65-F5344CB8AC3E}">
        <p14:creationId xmlns:p14="http://schemas.microsoft.com/office/powerpoint/2010/main" val="199243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2608</TotalTime>
  <Words>649</Words>
  <Application>Microsoft Office PowerPoint</Application>
  <PresentationFormat>Geniş ekran</PresentationFormat>
  <Paragraphs>61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temaacik</vt:lpstr>
      <vt:lpstr>  Diyotların uçlarının bulunması ve sağlamlık testi, diyot ve transistörlerin kodlanması</vt:lpstr>
      <vt:lpstr>Diyotların uçlarının bulunması</vt:lpstr>
      <vt:lpstr>Diyotların uçlarının bulunması</vt:lpstr>
      <vt:lpstr>Diyotların sağlamlık testi</vt:lpstr>
      <vt:lpstr>Diyotların sağlamlık testi</vt:lpstr>
      <vt:lpstr>Diyotların bozulma nedenleri</vt:lpstr>
      <vt:lpstr>Diyot ve Transistörlerin Kodlanması</vt:lpstr>
      <vt:lpstr>Diyot ve Transistörlerin Kodlanması</vt:lpstr>
      <vt:lpstr>Diyot ve Transistörlerin Kodlanması</vt:lpstr>
      <vt:lpstr>Diyot ve Transistörlerin Kodlanması</vt:lpstr>
      <vt:lpstr>Diyot ve Transistörlerin Kodlanması</vt:lpstr>
      <vt:lpstr>Diyot ve Transistörlerin Kodlanması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134</cp:revision>
  <dcterms:created xsi:type="dcterms:W3CDTF">2017-11-13T19:25:20Z</dcterms:created>
  <dcterms:modified xsi:type="dcterms:W3CDTF">2020-01-21T08:24:34Z</dcterms:modified>
</cp:coreProperties>
</file>