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16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F5D374-3479-4046-9268-292FC082F47F}" type="datetimeFigureOut">
              <a:rPr lang="tr-TR" smtClean="0"/>
              <a:t>25.12.2019</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916D96-AA14-40A6-85C5-033857DB3C5C}" type="slidenum">
              <a:rPr lang="tr-TR" smtClean="0"/>
              <a:t>‹#›</a:t>
            </a:fld>
            <a:endParaRPr lang="tr-TR"/>
          </a:p>
        </p:txBody>
      </p:sp>
    </p:spTree>
    <p:extLst>
      <p:ext uri="{BB962C8B-B14F-4D97-AF65-F5344CB8AC3E}">
        <p14:creationId xmlns:p14="http://schemas.microsoft.com/office/powerpoint/2010/main" val="1378509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9855400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10</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7077413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11</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8597792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12</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6063749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13</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6279009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14</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3217826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15</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8700390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16</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8289230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17</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136913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2</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073369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3</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317081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4</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4789519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5</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3188093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6</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22539315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7</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31451013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8</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42331192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algn="ctr" eaLnBrk="0" fontAlgn="base" hangingPunct="0">
              <a:spcBef>
                <a:spcPct val="0"/>
              </a:spcBef>
              <a:spcAft>
                <a:spcPct val="0"/>
              </a:spcAft>
              <a:defRPr sz="2400">
                <a:solidFill>
                  <a:schemeClr val="tx1"/>
                </a:solidFill>
                <a:latin typeface="Arial" panose="020B0604020202020204" pitchFamily="34" charset="0"/>
              </a:defRPr>
            </a:lvl6pPr>
            <a:lvl7pPr marL="2971800" indent="-228600" algn="ctr" eaLnBrk="0" fontAlgn="base" hangingPunct="0">
              <a:spcBef>
                <a:spcPct val="0"/>
              </a:spcBef>
              <a:spcAft>
                <a:spcPct val="0"/>
              </a:spcAft>
              <a:defRPr sz="2400">
                <a:solidFill>
                  <a:schemeClr val="tx1"/>
                </a:solidFill>
                <a:latin typeface="Arial" panose="020B0604020202020204" pitchFamily="34" charset="0"/>
              </a:defRPr>
            </a:lvl7pPr>
            <a:lvl8pPr marL="3429000" indent="-228600" algn="ctr" eaLnBrk="0" fontAlgn="base" hangingPunct="0">
              <a:spcBef>
                <a:spcPct val="0"/>
              </a:spcBef>
              <a:spcAft>
                <a:spcPct val="0"/>
              </a:spcAft>
              <a:defRPr sz="2400">
                <a:solidFill>
                  <a:schemeClr val="tx1"/>
                </a:solidFill>
                <a:latin typeface="Arial" panose="020B0604020202020204" pitchFamily="34" charset="0"/>
              </a:defRPr>
            </a:lvl8pPr>
            <a:lvl9pPr marL="3886200" indent="-228600" algn="ctr"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E6838B3-C217-4CC3-9D4E-CEBAE5558BA5}" type="slidenum">
              <a:rPr lang="en-US" altLang="tr-TR" sz="1200"/>
              <a:pPr eaLnBrk="1" hangingPunct="1"/>
              <a:t>9</a:t>
            </a:fld>
            <a:endParaRPr lang="en-US" altLang="tr-TR" sz="12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ru-RU" altLang="tr-TR" smtClean="0">
              <a:latin typeface="Arial" panose="020B0604020202020204" pitchFamily="34" charset="0"/>
            </a:endParaRPr>
          </a:p>
        </p:txBody>
      </p:sp>
    </p:spTree>
    <p:extLst>
      <p:ext uri="{BB962C8B-B14F-4D97-AF65-F5344CB8AC3E}">
        <p14:creationId xmlns:p14="http://schemas.microsoft.com/office/powerpoint/2010/main" val="19369443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74A4546-8A1E-4CBB-9B70-49BEF1C386A8}" type="datetimeFigureOut">
              <a:rPr lang="tr-TR" smtClean="0"/>
              <a:t>25.12.2019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36181A-E268-4436-8910-1A93785BF8E5}" type="slidenum">
              <a:rPr lang="tr-TR" smtClean="0"/>
              <a:t>‹#›</a:t>
            </a:fld>
            <a:endParaRPr lang="tr-TR"/>
          </a:p>
        </p:txBody>
      </p:sp>
    </p:spTree>
    <p:extLst>
      <p:ext uri="{BB962C8B-B14F-4D97-AF65-F5344CB8AC3E}">
        <p14:creationId xmlns:p14="http://schemas.microsoft.com/office/powerpoint/2010/main" val="118365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74A4546-8A1E-4CBB-9B70-49BEF1C386A8}" type="datetimeFigureOut">
              <a:rPr lang="tr-TR" smtClean="0"/>
              <a:t>25.12.2019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36181A-E268-4436-8910-1A93785BF8E5}" type="slidenum">
              <a:rPr lang="tr-TR" smtClean="0"/>
              <a:t>‹#›</a:t>
            </a:fld>
            <a:endParaRPr lang="tr-TR"/>
          </a:p>
        </p:txBody>
      </p:sp>
    </p:spTree>
    <p:extLst>
      <p:ext uri="{BB962C8B-B14F-4D97-AF65-F5344CB8AC3E}">
        <p14:creationId xmlns:p14="http://schemas.microsoft.com/office/powerpoint/2010/main" val="3138054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74A4546-8A1E-4CBB-9B70-49BEF1C386A8}" type="datetimeFigureOut">
              <a:rPr lang="tr-TR" smtClean="0"/>
              <a:t>25.12.2019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36181A-E268-4436-8910-1A93785BF8E5}" type="slidenum">
              <a:rPr lang="tr-TR" smtClean="0"/>
              <a:t>‹#›</a:t>
            </a:fld>
            <a:endParaRPr lang="tr-TR"/>
          </a:p>
        </p:txBody>
      </p:sp>
    </p:spTree>
    <p:extLst>
      <p:ext uri="{BB962C8B-B14F-4D97-AF65-F5344CB8AC3E}">
        <p14:creationId xmlns:p14="http://schemas.microsoft.com/office/powerpoint/2010/main" val="3597590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74A4546-8A1E-4CBB-9B70-49BEF1C386A8}" type="datetimeFigureOut">
              <a:rPr lang="tr-TR" smtClean="0"/>
              <a:t>25.12.2019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36181A-E268-4436-8910-1A93785BF8E5}" type="slidenum">
              <a:rPr lang="tr-TR" smtClean="0"/>
              <a:t>‹#›</a:t>
            </a:fld>
            <a:endParaRPr lang="tr-TR"/>
          </a:p>
        </p:txBody>
      </p:sp>
    </p:spTree>
    <p:extLst>
      <p:ext uri="{BB962C8B-B14F-4D97-AF65-F5344CB8AC3E}">
        <p14:creationId xmlns:p14="http://schemas.microsoft.com/office/powerpoint/2010/main" val="307143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A74A4546-8A1E-4CBB-9B70-49BEF1C386A8}" type="datetimeFigureOut">
              <a:rPr lang="tr-TR" smtClean="0"/>
              <a:t>25.12.2019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36181A-E268-4436-8910-1A93785BF8E5}" type="slidenum">
              <a:rPr lang="tr-TR" smtClean="0"/>
              <a:t>‹#›</a:t>
            </a:fld>
            <a:endParaRPr lang="tr-TR"/>
          </a:p>
        </p:txBody>
      </p:sp>
    </p:spTree>
    <p:extLst>
      <p:ext uri="{BB962C8B-B14F-4D97-AF65-F5344CB8AC3E}">
        <p14:creationId xmlns:p14="http://schemas.microsoft.com/office/powerpoint/2010/main" val="3765110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74A4546-8A1E-4CBB-9B70-49BEF1C386A8}" type="datetimeFigureOut">
              <a:rPr lang="tr-TR" smtClean="0"/>
              <a:t>25.12.2019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36181A-E268-4436-8910-1A93785BF8E5}" type="slidenum">
              <a:rPr lang="tr-TR" smtClean="0"/>
              <a:t>‹#›</a:t>
            </a:fld>
            <a:endParaRPr lang="tr-TR"/>
          </a:p>
        </p:txBody>
      </p:sp>
    </p:spTree>
    <p:extLst>
      <p:ext uri="{BB962C8B-B14F-4D97-AF65-F5344CB8AC3E}">
        <p14:creationId xmlns:p14="http://schemas.microsoft.com/office/powerpoint/2010/main" val="4179600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74A4546-8A1E-4CBB-9B70-49BEF1C386A8}" type="datetimeFigureOut">
              <a:rPr lang="tr-TR" smtClean="0"/>
              <a:t>25.12.2019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236181A-E268-4436-8910-1A93785BF8E5}" type="slidenum">
              <a:rPr lang="tr-TR" smtClean="0"/>
              <a:t>‹#›</a:t>
            </a:fld>
            <a:endParaRPr lang="tr-TR"/>
          </a:p>
        </p:txBody>
      </p:sp>
    </p:spTree>
    <p:extLst>
      <p:ext uri="{BB962C8B-B14F-4D97-AF65-F5344CB8AC3E}">
        <p14:creationId xmlns:p14="http://schemas.microsoft.com/office/powerpoint/2010/main" val="414966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74A4546-8A1E-4CBB-9B70-49BEF1C386A8}" type="datetimeFigureOut">
              <a:rPr lang="tr-TR" smtClean="0"/>
              <a:t>25.12.2019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236181A-E268-4436-8910-1A93785BF8E5}" type="slidenum">
              <a:rPr lang="tr-TR" smtClean="0"/>
              <a:t>‹#›</a:t>
            </a:fld>
            <a:endParaRPr lang="tr-TR"/>
          </a:p>
        </p:txBody>
      </p:sp>
    </p:spTree>
    <p:extLst>
      <p:ext uri="{BB962C8B-B14F-4D97-AF65-F5344CB8AC3E}">
        <p14:creationId xmlns:p14="http://schemas.microsoft.com/office/powerpoint/2010/main" val="3083665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74A4546-8A1E-4CBB-9B70-49BEF1C386A8}" type="datetimeFigureOut">
              <a:rPr lang="tr-TR" smtClean="0"/>
              <a:t>25.12.2019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236181A-E268-4436-8910-1A93785BF8E5}" type="slidenum">
              <a:rPr lang="tr-TR" smtClean="0"/>
              <a:t>‹#›</a:t>
            </a:fld>
            <a:endParaRPr lang="tr-TR"/>
          </a:p>
        </p:txBody>
      </p:sp>
    </p:spTree>
    <p:extLst>
      <p:ext uri="{BB962C8B-B14F-4D97-AF65-F5344CB8AC3E}">
        <p14:creationId xmlns:p14="http://schemas.microsoft.com/office/powerpoint/2010/main" val="3763034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74A4546-8A1E-4CBB-9B70-49BEF1C386A8}" type="datetimeFigureOut">
              <a:rPr lang="tr-TR" smtClean="0"/>
              <a:t>25.12.2019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36181A-E268-4436-8910-1A93785BF8E5}" type="slidenum">
              <a:rPr lang="tr-TR" smtClean="0"/>
              <a:t>‹#›</a:t>
            </a:fld>
            <a:endParaRPr lang="tr-TR"/>
          </a:p>
        </p:txBody>
      </p:sp>
    </p:spTree>
    <p:extLst>
      <p:ext uri="{BB962C8B-B14F-4D97-AF65-F5344CB8AC3E}">
        <p14:creationId xmlns:p14="http://schemas.microsoft.com/office/powerpoint/2010/main" val="2449460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A74A4546-8A1E-4CBB-9B70-49BEF1C386A8}" type="datetimeFigureOut">
              <a:rPr lang="tr-TR" smtClean="0"/>
              <a:t>25.12.2019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36181A-E268-4436-8910-1A93785BF8E5}" type="slidenum">
              <a:rPr lang="tr-TR" smtClean="0"/>
              <a:t>‹#›</a:t>
            </a:fld>
            <a:endParaRPr lang="tr-TR"/>
          </a:p>
        </p:txBody>
      </p:sp>
    </p:spTree>
    <p:extLst>
      <p:ext uri="{BB962C8B-B14F-4D97-AF65-F5344CB8AC3E}">
        <p14:creationId xmlns:p14="http://schemas.microsoft.com/office/powerpoint/2010/main" val="847743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74A4546-8A1E-4CBB-9B70-49BEF1C386A8}" type="datetimeFigureOut">
              <a:rPr lang="tr-TR" smtClean="0"/>
              <a:t>25.12.2019</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236181A-E268-4436-8910-1A93785BF8E5}" type="slidenum">
              <a:rPr lang="tr-TR" smtClean="0"/>
              <a:t>‹#›</a:t>
            </a:fld>
            <a:endParaRPr lang="tr-TR"/>
          </a:p>
        </p:txBody>
      </p:sp>
    </p:spTree>
    <p:extLst>
      <p:ext uri="{BB962C8B-B14F-4D97-AF65-F5344CB8AC3E}">
        <p14:creationId xmlns:p14="http://schemas.microsoft.com/office/powerpoint/2010/main" val="3429629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www.tarim.gov.tr/"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3563888" y="404664"/>
            <a:ext cx="7248525" cy="457200"/>
          </a:xfrm>
        </p:spPr>
        <p:txBody>
          <a:bodyPr>
            <a:normAutofit fontScale="90000"/>
          </a:bodyPr>
          <a:lstStyle/>
          <a:p>
            <a:r>
              <a:rPr lang="tr-TR" b="1" dirty="0" smtClean="0">
                <a:solidFill>
                  <a:srgbClr val="7BB917"/>
                </a:solidFill>
              </a:rPr>
              <a:t>Yeşil Devrim</a:t>
            </a:r>
            <a:endParaRPr lang="tr-TR" b="1" dirty="0">
              <a:solidFill>
                <a:srgbClr val="7BB917"/>
              </a:solidFill>
            </a:endParaRPr>
          </a:p>
        </p:txBody>
      </p:sp>
      <p:sp>
        <p:nvSpPr>
          <p:cNvPr id="5" name="2 Metin Yer Tutucusu"/>
          <p:cNvSpPr txBox="1">
            <a:spLocks/>
          </p:cNvSpPr>
          <p:nvPr/>
        </p:nvSpPr>
        <p:spPr bwMode="auto">
          <a:xfrm>
            <a:off x="1583160" y="1340768"/>
            <a:ext cx="7560840" cy="281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fontAlgn="auto">
              <a:spcAft>
                <a:spcPts val="0"/>
              </a:spcAft>
              <a:buClr>
                <a:schemeClr val="accent3"/>
              </a:buClr>
              <a:defRPr/>
            </a:pPr>
            <a:r>
              <a:rPr lang="tr-TR" sz="2400" dirty="0">
                <a:latin typeface="Arial" pitchFamily="34" charset="0"/>
                <a:cs typeface="Arial" pitchFamily="34" charset="0"/>
              </a:rPr>
              <a:t>1. ve 2. Dünya savaşları arasında popüler olan organik tarım 1950 </a:t>
            </a:r>
            <a:r>
              <a:rPr lang="tr-TR" sz="2400" dirty="0" err="1">
                <a:latin typeface="Arial" pitchFamily="34" charset="0"/>
                <a:cs typeface="Arial" pitchFamily="34" charset="0"/>
              </a:rPr>
              <a:t>entansif</a:t>
            </a:r>
            <a:r>
              <a:rPr lang="tr-TR" sz="2400" dirty="0">
                <a:latin typeface="Arial" pitchFamily="34" charset="0"/>
                <a:cs typeface="Arial" pitchFamily="34" charset="0"/>
              </a:rPr>
              <a:t> tarım süratle yayılmış, makineleşme, kimyasal ilaç ve gübreler ile kimyasal katkı maddeleri kullanılmaya başlanılmıştır. 60’lı yılların sonunda Avrupa Topluluğu'nun uyguladığı tarımsal destekleme politikaları, 1970 de pestisitlerin ve kimyasal gübrenin keşfi de bu gelişmeye katkıda bulunmuştur.</a:t>
            </a:r>
            <a:endParaRPr lang="tr-TR" sz="2400" kern="0" dirty="0"/>
          </a:p>
        </p:txBody>
      </p:sp>
    </p:spTree>
    <p:extLst>
      <p:ext uri="{BB962C8B-B14F-4D97-AF65-F5344CB8AC3E}">
        <p14:creationId xmlns:p14="http://schemas.microsoft.com/office/powerpoint/2010/main" val="1141872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endParaRPr lang="tr-TR"/>
          </a:p>
        </p:txBody>
      </p:sp>
      <p:sp>
        <p:nvSpPr>
          <p:cNvPr id="5" name="2 Metin Yer Tutucusu"/>
          <p:cNvSpPr txBox="1">
            <a:spLocks/>
          </p:cNvSpPr>
          <p:nvPr/>
        </p:nvSpPr>
        <p:spPr bwMode="auto">
          <a:xfrm>
            <a:off x="1763688" y="1340768"/>
            <a:ext cx="7079670" cy="3384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62500" lnSpcReduction="20000"/>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fontAlgn="auto">
              <a:spcAft>
                <a:spcPts val="0"/>
              </a:spcAft>
              <a:buClr>
                <a:schemeClr val="accent3"/>
              </a:buClr>
              <a:buFont typeface="Wingdings 2"/>
              <a:buNone/>
              <a:defRPr/>
            </a:pPr>
            <a:r>
              <a:rPr lang="tr-TR" kern="0" dirty="0" smtClean="0">
                <a:latin typeface="Arial" pitchFamily="34" charset="0"/>
                <a:cs typeface="Arial" pitchFamily="34" charset="0"/>
              </a:rPr>
              <a:t>     Daha sonra 11.07.2002 tarihli ve 24812 sayılı Resmi </a:t>
            </a:r>
            <a:r>
              <a:rPr lang="tr-TR" kern="0" dirty="0" err="1" smtClean="0">
                <a:latin typeface="Arial" pitchFamily="34" charset="0"/>
                <a:cs typeface="Arial" pitchFamily="34" charset="0"/>
              </a:rPr>
              <a:t>Gazete’de</a:t>
            </a:r>
            <a:r>
              <a:rPr lang="tr-TR" kern="0" dirty="0">
                <a:latin typeface="Arial" pitchFamily="34" charset="0"/>
                <a:cs typeface="Arial" pitchFamily="34" charset="0"/>
              </a:rPr>
              <a:t> </a:t>
            </a:r>
            <a:r>
              <a:rPr lang="tr-TR" kern="0" dirty="0" smtClean="0">
                <a:latin typeface="Arial" pitchFamily="34" charset="0"/>
                <a:cs typeface="Arial" pitchFamily="34" charset="0"/>
              </a:rPr>
              <a:t>yayımlanan “Organik Tarımın Esasları ve Uygulanmasına İlişkin Yönetmelik” yürürlüğe girmiştir. Organik ürünlerin üretimi, tüketimi ve denetlenmesine dair kanun tasarısı Hükümetin acil eylem planı içerisinde yer almış ve </a:t>
            </a:r>
            <a:r>
              <a:rPr lang="tr-TR" kern="0" dirty="0" smtClean="0">
                <a:solidFill>
                  <a:srgbClr val="002060"/>
                </a:solidFill>
                <a:latin typeface="Arial" pitchFamily="34" charset="0"/>
                <a:cs typeface="Arial" pitchFamily="34" charset="0"/>
              </a:rPr>
              <a:t>5262 sayılı “Organik Tarım Kanunu” 03.12.2004 tarihli ve 25659 sayılı Resmi </a:t>
            </a:r>
            <a:r>
              <a:rPr lang="tr-TR" kern="0" dirty="0" err="1" smtClean="0">
                <a:solidFill>
                  <a:srgbClr val="002060"/>
                </a:solidFill>
                <a:latin typeface="Arial" pitchFamily="34" charset="0"/>
                <a:cs typeface="Arial" pitchFamily="34" charset="0"/>
              </a:rPr>
              <a:t>Gazete’de</a:t>
            </a:r>
            <a:r>
              <a:rPr lang="tr-TR" kern="0" dirty="0" smtClean="0">
                <a:solidFill>
                  <a:srgbClr val="002060"/>
                </a:solidFill>
                <a:latin typeface="Arial" pitchFamily="34" charset="0"/>
                <a:cs typeface="Arial" pitchFamily="34" charset="0"/>
              </a:rPr>
              <a:t> yayımlanmıştır. </a:t>
            </a:r>
            <a:r>
              <a:rPr lang="tr-TR" kern="0" dirty="0" smtClean="0">
                <a:latin typeface="Arial" pitchFamily="34" charset="0"/>
                <a:cs typeface="Arial" pitchFamily="34" charset="0"/>
              </a:rPr>
              <a:t>Bu Kanuna gereğince hazırlanan “Organik Tarımın Esasları ve Uygulanmasına İlişkin Yönetmelik” </a:t>
            </a:r>
            <a:r>
              <a:rPr lang="tr-TR" kern="0" dirty="0" smtClean="0">
                <a:solidFill>
                  <a:srgbClr val="FF0000"/>
                </a:solidFill>
                <a:latin typeface="Arial" pitchFamily="34" charset="0"/>
                <a:cs typeface="Arial" pitchFamily="34" charset="0"/>
              </a:rPr>
              <a:t>10.06. 2005 </a:t>
            </a:r>
            <a:r>
              <a:rPr lang="tr-TR" kern="0" dirty="0" smtClean="0">
                <a:latin typeface="Arial" pitchFamily="34" charset="0"/>
                <a:cs typeface="Arial" pitchFamily="34" charset="0"/>
              </a:rPr>
              <a:t>tarihli ve 25841 sayılı Resmi </a:t>
            </a:r>
            <a:r>
              <a:rPr lang="tr-TR" kern="0" dirty="0" err="1" smtClean="0">
                <a:latin typeface="Arial" pitchFamily="34" charset="0"/>
                <a:cs typeface="Arial" pitchFamily="34" charset="0"/>
              </a:rPr>
              <a:t>Gazete’de</a:t>
            </a:r>
            <a:r>
              <a:rPr lang="tr-TR" kern="0" dirty="0" smtClean="0">
                <a:latin typeface="Arial" pitchFamily="34" charset="0"/>
                <a:cs typeface="Arial" pitchFamily="34" charset="0"/>
              </a:rPr>
              <a:t> yayımlanarak yürürlüğe girmiştir.</a:t>
            </a:r>
          </a:p>
          <a:p>
            <a:pPr algn="just" fontAlgn="auto">
              <a:spcAft>
                <a:spcPts val="0"/>
              </a:spcAft>
              <a:buClr>
                <a:schemeClr val="accent3"/>
              </a:buClr>
              <a:defRPr/>
            </a:pPr>
            <a:r>
              <a:rPr lang="tr-TR" kern="0" dirty="0" smtClean="0">
                <a:latin typeface="Arial" pitchFamily="34" charset="0"/>
                <a:cs typeface="Arial" pitchFamily="34" charset="0"/>
              </a:rPr>
              <a:t>Organik tarım ile ilgili yeni gelişmeleri </a:t>
            </a:r>
            <a:r>
              <a:rPr lang="tr-TR" i="1" kern="0" dirty="0" smtClean="0">
                <a:hlinkClick r:id="rId3"/>
              </a:rPr>
              <a:t>www.tarim.gov.tr</a:t>
            </a:r>
            <a:r>
              <a:rPr lang="tr-TR" i="1" kern="0" dirty="0" smtClean="0"/>
              <a:t> </a:t>
            </a:r>
            <a:r>
              <a:rPr lang="tr-TR" kern="0" dirty="0" smtClean="0"/>
              <a:t>adresinden takip edilmelidir. </a:t>
            </a:r>
            <a:endParaRPr lang="tr-TR" kern="0" dirty="0" smtClean="0">
              <a:latin typeface="Arial" pitchFamily="34" charset="0"/>
              <a:cs typeface="Arial" pitchFamily="34" charset="0"/>
            </a:endParaRPr>
          </a:p>
          <a:p>
            <a:pPr fontAlgn="auto">
              <a:spcAft>
                <a:spcPts val="0"/>
              </a:spcAft>
              <a:buClr>
                <a:schemeClr val="accent3"/>
              </a:buClr>
              <a:buFont typeface="Wingdings 2"/>
              <a:buNone/>
              <a:defRPr/>
            </a:pPr>
            <a:endParaRPr lang="tr-TR" kern="0" dirty="0"/>
          </a:p>
        </p:txBody>
      </p:sp>
    </p:spTree>
    <p:extLst>
      <p:ext uri="{BB962C8B-B14F-4D97-AF65-F5344CB8AC3E}">
        <p14:creationId xmlns:p14="http://schemas.microsoft.com/office/powerpoint/2010/main" val="1359151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1691776" y="476672"/>
            <a:ext cx="7248525" cy="457200"/>
          </a:xfrm>
        </p:spPr>
        <p:txBody>
          <a:bodyPr>
            <a:normAutofit fontScale="90000"/>
          </a:bodyPr>
          <a:lstStyle/>
          <a:p>
            <a:pPr algn="ctr"/>
            <a:r>
              <a:rPr lang="tr-TR" sz="2800" dirty="0" smtClean="0">
                <a:solidFill>
                  <a:srgbClr val="FF0000"/>
                </a:solidFill>
              </a:rPr>
              <a:t>Organik Tarımın Amaçları, Avantajları ve Dezavantajları</a:t>
            </a:r>
            <a:endParaRPr lang="tr-TR" sz="2800" dirty="0">
              <a:solidFill>
                <a:srgbClr val="FF0000"/>
              </a:solidFill>
            </a:endParaRPr>
          </a:p>
        </p:txBody>
      </p:sp>
      <p:sp>
        <p:nvSpPr>
          <p:cNvPr id="5" name="2 Metin Yer Tutucusu"/>
          <p:cNvSpPr txBox="1">
            <a:spLocks/>
          </p:cNvSpPr>
          <p:nvPr/>
        </p:nvSpPr>
        <p:spPr bwMode="auto">
          <a:xfrm>
            <a:off x="1881858" y="1772816"/>
            <a:ext cx="7262142" cy="396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70000" lnSpcReduction="20000"/>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a:endParaRPr lang="tr-TR" dirty="0"/>
          </a:p>
          <a:p>
            <a:pPr algn="just"/>
            <a:r>
              <a:rPr lang="tr-TR" dirty="0" smtClean="0"/>
              <a:t>Tüketiciye </a:t>
            </a:r>
            <a:r>
              <a:rPr lang="tr-TR" dirty="0"/>
              <a:t>güvenilir ve kaliteli ürünler sunmak </a:t>
            </a:r>
          </a:p>
          <a:p>
            <a:pPr algn="just"/>
            <a:r>
              <a:rPr lang="tr-TR" dirty="0" smtClean="0"/>
              <a:t>İnsan</a:t>
            </a:r>
            <a:r>
              <a:rPr lang="tr-TR" dirty="0"/>
              <a:t>, hayvan ve bitki sağlığını korumak </a:t>
            </a:r>
          </a:p>
          <a:p>
            <a:pPr algn="just"/>
            <a:r>
              <a:rPr lang="tr-TR" dirty="0" err="1" smtClean="0"/>
              <a:t>Biyo</a:t>
            </a:r>
            <a:r>
              <a:rPr lang="tr-TR" dirty="0" smtClean="0"/>
              <a:t> </a:t>
            </a:r>
            <a:r>
              <a:rPr lang="tr-TR" dirty="0"/>
              <a:t>çeşitliliğin ve genetik kaynakların korunmasını sağlamak </a:t>
            </a:r>
          </a:p>
          <a:p>
            <a:pPr algn="just"/>
            <a:r>
              <a:rPr lang="tr-TR" dirty="0" smtClean="0"/>
              <a:t>Doğal </a:t>
            </a:r>
            <a:r>
              <a:rPr lang="tr-TR" dirty="0"/>
              <a:t>habitat ve ekosistemlerin korunmasını sağlamak </a:t>
            </a:r>
          </a:p>
          <a:p>
            <a:pPr algn="just"/>
            <a:r>
              <a:rPr lang="tr-TR" dirty="0" smtClean="0"/>
              <a:t>Toprağın </a:t>
            </a:r>
            <a:r>
              <a:rPr lang="tr-TR" dirty="0"/>
              <a:t>fiziksel, kimyasal ve biyolojik yapısını korumak ve geliştirmek </a:t>
            </a:r>
          </a:p>
          <a:p>
            <a:pPr algn="just"/>
            <a:r>
              <a:rPr lang="tr-TR" dirty="0" smtClean="0"/>
              <a:t>Çevre </a:t>
            </a:r>
            <a:r>
              <a:rPr lang="tr-TR" dirty="0"/>
              <a:t>üzerine olumsuz etki yapmayacak yeni tarım teknikleri geliştirmek </a:t>
            </a:r>
          </a:p>
          <a:p>
            <a:pPr algn="just"/>
            <a:r>
              <a:rPr lang="tr-TR" dirty="0" smtClean="0"/>
              <a:t>Doğal </a:t>
            </a:r>
            <a:r>
              <a:rPr lang="tr-TR" dirty="0"/>
              <a:t>kaynakların sürdürülebilir kullanımını sağlamak </a:t>
            </a:r>
            <a:endParaRPr lang="tr-TR" kern="0" dirty="0"/>
          </a:p>
        </p:txBody>
      </p:sp>
      <p:sp>
        <p:nvSpPr>
          <p:cNvPr id="2" name="Metin kutusu 1"/>
          <p:cNvSpPr txBox="1"/>
          <p:nvPr/>
        </p:nvSpPr>
        <p:spPr>
          <a:xfrm>
            <a:off x="2195736" y="1311492"/>
            <a:ext cx="5256584" cy="461665"/>
          </a:xfrm>
          <a:prstGeom prst="rect">
            <a:avLst/>
          </a:prstGeom>
          <a:noFill/>
        </p:spPr>
        <p:txBody>
          <a:bodyPr wrap="square" rtlCol="0">
            <a:spAutoFit/>
          </a:bodyPr>
          <a:lstStyle/>
          <a:p>
            <a:pPr algn="l"/>
            <a:r>
              <a:rPr lang="tr-TR" dirty="0" smtClean="0">
                <a:solidFill>
                  <a:srgbClr val="FF0000"/>
                </a:solidFill>
              </a:rPr>
              <a:t>Amaçları</a:t>
            </a:r>
            <a:endParaRPr lang="tr-TR" dirty="0">
              <a:solidFill>
                <a:srgbClr val="FF0000"/>
              </a:solidFill>
            </a:endParaRPr>
          </a:p>
        </p:txBody>
      </p:sp>
    </p:spTree>
    <p:extLst>
      <p:ext uri="{BB962C8B-B14F-4D97-AF65-F5344CB8AC3E}">
        <p14:creationId xmlns:p14="http://schemas.microsoft.com/office/powerpoint/2010/main" val="105783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etin Yer Tutucusu"/>
          <p:cNvSpPr txBox="1">
            <a:spLocks/>
          </p:cNvSpPr>
          <p:nvPr/>
        </p:nvSpPr>
        <p:spPr bwMode="auto">
          <a:xfrm>
            <a:off x="1835696" y="980728"/>
            <a:ext cx="7118126" cy="396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just">
              <a:buNone/>
            </a:pPr>
            <a:r>
              <a:rPr lang="tr-TR" sz="2400" kern="0" dirty="0" smtClean="0">
                <a:latin typeface="Arial" pitchFamily="34" charset="0"/>
                <a:cs typeface="Arial" pitchFamily="34" charset="0"/>
              </a:rPr>
              <a:t>    </a:t>
            </a:r>
            <a:endParaRPr lang="tr-TR" sz="2400" dirty="0"/>
          </a:p>
          <a:p>
            <a:pPr algn="just"/>
            <a:r>
              <a:rPr lang="tr-TR" sz="2400" dirty="0" smtClean="0"/>
              <a:t>Kirliliğe </a:t>
            </a:r>
            <a:r>
              <a:rPr lang="tr-TR" sz="2400" dirty="0"/>
              <a:t>maruz kalmış doğal kaynaklan ıslaha özendirmek </a:t>
            </a:r>
          </a:p>
          <a:p>
            <a:pPr algn="just"/>
            <a:r>
              <a:rPr lang="tr-TR" sz="2400" dirty="0" smtClean="0"/>
              <a:t>Yerel </a:t>
            </a:r>
            <a:r>
              <a:rPr lang="tr-TR" sz="2400" dirty="0"/>
              <a:t>girdi ve bölgesel kaynakların kullanımını teşvik etmek </a:t>
            </a:r>
          </a:p>
          <a:p>
            <a:pPr algn="just"/>
            <a:r>
              <a:rPr lang="tr-TR" sz="2400" dirty="0" smtClean="0"/>
              <a:t>Tarımsal </a:t>
            </a:r>
            <a:r>
              <a:rPr lang="tr-TR" sz="2400" dirty="0"/>
              <a:t>üretimde istihdamı geliştirmek ve iş gücünü verimli kullanmak </a:t>
            </a:r>
          </a:p>
          <a:p>
            <a:pPr algn="just"/>
            <a:r>
              <a:rPr lang="tr-TR" sz="2400" dirty="0" smtClean="0"/>
              <a:t>Üreticilere </a:t>
            </a:r>
            <a:r>
              <a:rPr lang="tr-TR" sz="2400" dirty="0"/>
              <a:t>yeterli ve güvenilir gelir temin etmek </a:t>
            </a:r>
          </a:p>
          <a:p>
            <a:pPr algn="just"/>
            <a:r>
              <a:rPr lang="tr-TR" sz="2400" dirty="0" smtClean="0"/>
              <a:t>Üretici </a:t>
            </a:r>
            <a:r>
              <a:rPr lang="tr-TR" sz="2400" dirty="0"/>
              <a:t>örgütlenmesini ve sözleşmeli tarım uygulamalarını teşvik etmek </a:t>
            </a:r>
          </a:p>
        </p:txBody>
      </p:sp>
    </p:spTree>
    <p:extLst>
      <p:ext uri="{BB962C8B-B14F-4D97-AF65-F5344CB8AC3E}">
        <p14:creationId xmlns:p14="http://schemas.microsoft.com/office/powerpoint/2010/main" val="19685345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endParaRPr lang="tr-TR"/>
          </a:p>
        </p:txBody>
      </p:sp>
      <p:sp>
        <p:nvSpPr>
          <p:cNvPr id="5" name="2 Metin Yer Tutucusu"/>
          <p:cNvSpPr txBox="1">
            <a:spLocks/>
          </p:cNvSpPr>
          <p:nvPr/>
        </p:nvSpPr>
        <p:spPr bwMode="auto">
          <a:xfrm>
            <a:off x="1763688" y="1556792"/>
            <a:ext cx="7262142" cy="396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a:r>
              <a:rPr lang="tr-TR" sz="2400" dirty="0" smtClean="0"/>
              <a:t>Eko-turizmi</a:t>
            </a:r>
            <a:r>
              <a:rPr lang="tr-TR" sz="2400" dirty="0"/>
              <a:t>, İhracatı ve üreticilerin dünya ile bütünleşmesini teşvik etmek </a:t>
            </a:r>
          </a:p>
          <a:p>
            <a:pPr algn="just"/>
            <a:r>
              <a:rPr lang="tr-TR" sz="2400" dirty="0"/>
              <a:t>Toplumda sorumluluk bilincini ve ahlaki davranış biçimini yaygınlaştırmak </a:t>
            </a:r>
          </a:p>
          <a:p>
            <a:pPr algn="just"/>
            <a:r>
              <a:rPr lang="tr-TR" sz="2400" dirty="0"/>
              <a:t>Gelecek nesillere kaynaklardan yeterince yararlanabilecekleri bir dünya bırakmak </a:t>
            </a:r>
            <a:endParaRPr lang="tr-TR" sz="2400" kern="0" dirty="0"/>
          </a:p>
          <a:p>
            <a:pPr fontAlgn="auto">
              <a:spcAft>
                <a:spcPts val="0"/>
              </a:spcAft>
              <a:buClr>
                <a:schemeClr val="accent3"/>
              </a:buClr>
              <a:buFont typeface="Wingdings 2"/>
              <a:buNone/>
              <a:defRPr/>
            </a:pPr>
            <a:endParaRPr lang="tr-TR" sz="2400" kern="0" dirty="0"/>
          </a:p>
        </p:txBody>
      </p:sp>
    </p:spTree>
    <p:extLst>
      <p:ext uri="{BB962C8B-B14F-4D97-AF65-F5344CB8AC3E}">
        <p14:creationId xmlns:p14="http://schemas.microsoft.com/office/powerpoint/2010/main" val="19260600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1895475" y="404664"/>
            <a:ext cx="7248525" cy="457200"/>
          </a:xfrm>
        </p:spPr>
        <p:txBody>
          <a:bodyPr>
            <a:normAutofit fontScale="90000"/>
          </a:bodyPr>
          <a:lstStyle/>
          <a:p>
            <a:r>
              <a:rPr lang="tr-TR" sz="3600" dirty="0" smtClean="0">
                <a:solidFill>
                  <a:srgbClr val="FF0000"/>
                </a:solidFill>
              </a:rPr>
              <a:t>Avantajları</a:t>
            </a:r>
            <a:endParaRPr lang="tr-TR" sz="3600" dirty="0">
              <a:solidFill>
                <a:srgbClr val="FF0000"/>
              </a:solidFill>
            </a:endParaRPr>
          </a:p>
        </p:txBody>
      </p:sp>
      <p:sp>
        <p:nvSpPr>
          <p:cNvPr id="5" name="2 Metin Yer Tutucusu"/>
          <p:cNvSpPr txBox="1">
            <a:spLocks/>
          </p:cNvSpPr>
          <p:nvPr/>
        </p:nvSpPr>
        <p:spPr bwMode="auto">
          <a:xfrm>
            <a:off x="1691680" y="1268760"/>
            <a:ext cx="7262142" cy="396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a:r>
              <a:rPr lang="tr-TR" sz="2400" dirty="0" err="1" smtClean="0"/>
              <a:t>Türkiye‟de</a:t>
            </a:r>
            <a:r>
              <a:rPr lang="tr-TR" sz="2400" dirty="0" smtClean="0"/>
              <a:t> </a:t>
            </a:r>
            <a:r>
              <a:rPr lang="tr-TR" sz="2400" dirty="0"/>
              <a:t>sentetik kimyasallar çiftçilerin büyük bir kısmı tarafından ya çok az kullanılmakta, ya da hiç kullanılmamaktadır. Bu nedenle ekolojik tarıma geçişin kolay olması beklenebilir. </a:t>
            </a:r>
          </a:p>
          <a:p>
            <a:pPr algn="just"/>
            <a:r>
              <a:rPr lang="tr-TR" sz="2400" dirty="0" smtClean="0"/>
              <a:t>Üretici </a:t>
            </a:r>
            <a:r>
              <a:rPr lang="tr-TR" sz="2400" dirty="0"/>
              <a:t>geliri ürüne bağlı olarak artmaktadır. (Ortalama yüzde 10 artış olduğu tahmin edilmektedir). </a:t>
            </a:r>
          </a:p>
          <a:p>
            <a:pPr algn="just"/>
            <a:r>
              <a:rPr lang="tr-TR" sz="2400" dirty="0" smtClean="0"/>
              <a:t>Fiyatı </a:t>
            </a:r>
            <a:r>
              <a:rPr lang="tr-TR" sz="2400" dirty="0"/>
              <a:t>hızla artan kimyasal gübre, pestisit ve enerji girdilerinden tasarruf edilmektedir. </a:t>
            </a:r>
            <a:endParaRPr lang="tr-TR" sz="2400" kern="0" dirty="0"/>
          </a:p>
        </p:txBody>
      </p:sp>
    </p:spTree>
    <p:extLst>
      <p:ext uri="{BB962C8B-B14F-4D97-AF65-F5344CB8AC3E}">
        <p14:creationId xmlns:p14="http://schemas.microsoft.com/office/powerpoint/2010/main" val="2892623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endParaRPr lang="tr-TR"/>
          </a:p>
        </p:txBody>
      </p:sp>
      <p:sp>
        <p:nvSpPr>
          <p:cNvPr id="5" name="2 Metin Yer Tutucusu"/>
          <p:cNvSpPr txBox="1">
            <a:spLocks/>
          </p:cNvSpPr>
          <p:nvPr/>
        </p:nvSpPr>
        <p:spPr bwMode="auto">
          <a:xfrm>
            <a:off x="1763688" y="1412776"/>
            <a:ext cx="7262142" cy="396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lnSpcReduction="10000"/>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a:r>
              <a:rPr lang="tr-TR" sz="2400" dirty="0" smtClean="0"/>
              <a:t>Sözleşmeli </a:t>
            </a:r>
            <a:r>
              <a:rPr lang="tr-TR" sz="2400" dirty="0"/>
              <a:t>tarımla üreticinin tüm ürününün alınması garanti edilmektedir. Ekolojik ürünlerin ihraç fiyatı diğer ürünlerden yüzde 10-20 oranında daha yüksektir. </a:t>
            </a:r>
          </a:p>
          <a:p>
            <a:pPr algn="just"/>
            <a:r>
              <a:rPr lang="tr-TR" sz="2400" dirty="0" smtClean="0"/>
              <a:t>Organik </a:t>
            </a:r>
            <a:r>
              <a:rPr lang="tr-TR" sz="2400" dirty="0"/>
              <a:t>ürünlerin ihracatı ile Türkiye tarım ürünleri için ilave bir kapasite yaratılmaktadır. Dolayısıyla ihraç edilen her ton daha önce ulaşılamayan tüketici kitlesine gitmektedir. </a:t>
            </a:r>
          </a:p>
          <a:p>
            <a:pPr algn="just"/>
            <a:r>
              <a:rPr lang="tr-TR" sz="2400" dirty="0" smtClean="0"/>
              <a:t>Özel </a:t>
            </a:r>
            <a:r>
              <a:rPr lang="tr-TR" sz="2400" dirty="0"/>
              <a:t>bilgi isteyen organik tarım modeli ziraat </a:t>
            </a:r>
            <a:r>
              <a:rPr lang="tr-TR" sz="2400" dirty="0" smtClean="0"/>
              <a:t>mühendisleri ve teknikerleri </a:t>
            </a:r>
            <a:r>
              <a:rPr lang="tr-TR" sz="2400" dirty="0"/>
              <a:t>için yeni istihdam sahaları yaratmaktadır. </a:t>
            </a:r>
          </a:p>
        </p:txBody>
      </p:sp>
    </p:spTree>
    <p:extLst>
      <p:ext uri="{BB962C8B-B14F-4D97-AF65-F5344CB8AC3E}">
        <p14:creationId xmlns:p14="http://schemas.microsoft.com/office/powerpoint/2010/main" val="16814531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1895475" y="476672"/>
            <a:ext cx="7248525" cy="457200"/>
          </a:xfrm>
        </p:spPr>
        <p:txBody>
          <a:bodyPr>
            <a:normAutofit fontScale="90000"/>
          </a:bodyPr>
          <a:lstStyle/>
          <a:p>
            <a:r>
              <a:rPr lang="tr-TR" sz="3200" dirty="0" smtClean="0">
                <a:solidFill>
                  <a:srgbClr val="FF0000"/>
                </a:solidFill>
              </a:rPr>
              <a:t>Dezavantajları</a:t>
            </a:r>
            <a:endParaRPr lang="tr-TR" sz="3200" dirty="0">
              <a:solidFill>
                <a:srgbClr val="FF0000"/>
              </a:solidFill>
            </a:endParaRPr>
          </a:p>
        </p:txBody>
      </p:sp>
      <p:sp>
        <p:nvSpPr>
          <p:cNvPr id="5" name="2 Metin Yer Tutucusu"/>
          <p:cNvSpPr txBox="1">
            <a:spLocks/>
          </p:cNvSpPr>
          <p:nvPr/>
        </p:nvSpPr>
        <p:spPr bwMode="auto">
          <a:xfrm>
            <a:off x="1763688" y="1412776"/>
            <a:ext cx="7262142" cy="396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a:r>
              <a:rPr lang="tr-TR" sz="2400" dirty="0"/>
              <a:t>Türkiye’de tarımsal ürün arzında yıldan yıla önemli dalgalanmalar görülmektedir. Hızla artıp gençleşen </a:t>
            </a:r>
            <a:r>
              <a:rPr lang="tr-TR" sz="2400" dirty="0">
                <a:solidFill>
                  <a:srgbClr val="FF0000"/>
                </a:solidFill>
              </a:rPr>
              <a:t>nüfus</a:t>
            </a:r>
            <a:r>
              <a:rPr lang="tr-TR" sz="2400" dirty="0"/>
              <a:t>, </a:t>
            </a:r>
            <a:r>
              <a:rPr lang="tr-TR" sz="2400" dirty="0">
                <a:solidFill>
                  <a:srgbClr val="FF0000"/>
                </a:solidFill>
              </a:rPr>
              <a:t>tüketim düzeyinin ve çeşitliliğinin sürekli artması </a:t>
            </a:r>
            <a:r>
              <a:rPr lang="tr-TR" sz="2400" dirty="0"/>
              <a:t>ve çevredeki ülkelerin hemen hepsinin tarımsal ürün talep eden özellikleri sebebiyle organik tarımın (verimde meydana gelebilecek azalma nedeniyle) kısa vadede gelişmesi zor görünmektedir. </a:t>
            </a:r>
          </a:p>
        </p:txBody>
      </p:sp>
    </p:spTree>
    <p:extLst>
      <p:ext uri="{BB962C8B-B14F-4D97-AF65-F5344CB8AC3E}">
        <p14:creationId xmlns:p14="http://schemas.microsoft.com/office/powerpoint/2010/main" val="35754863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a:xfrm>
            <a:off x="1943708" y="548680"/>
            <a:ext cx="6902102" cy="457200"/>
          </a:xfrm>
        </p:spPr>
        <p:txBody>
          <a:bodyPr>
            <a:normAutofit fontScale="90000"/>
          </a:bodyPr>
          <a:lstStyle/>
          <a:p>
            <a:r>
              <a:rPr lang="tr-TR" sz="3200" dirty="0" smtClean="0">
                <a:solidFill>
                  <a:srgbClr val="FF0000"/>
                </a:solidFill>
              </a:rPr>
              <a:t>Dezavantajları</a:t>
            </a:r>
            <a:endParaRPr lang="tr-TR" sz="3200" dirty="0">
              <a:solidFill>
                <a:srgbClr val="FF0000"/>
              </a:solidFill>
            </a:endParaRPr>
          </a:p>
        </p:txBody>
      </p:sp>
      <p:sp>
        <p:nvSpPr>
          <p:cNvPr id="5" name="2 Metin Yer Tutucusu"/>
          <p:cNvSpPr txBox="1">
            <a:spLocks/>
          </p:cNvSpPr>
          <p:nvPr/>
        </p:nvSpPr>
        <p:spPr bwMode="auto">
          <a:xfrm>
            <a:off x="1763688" y="1412776"/>
            <a:ext cx="7262142" cy="396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10000"/>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a:r>
              <a:rPr lang="tr-TR" sz="2400" dirty="0" smtClean="0"/>
              <a:t>Organik </a:t>
            </a:r>
            <a:r>
              <a:rPr lang="tr-TR" sz="2400" dirty="0"/>
              <a:t>tarım yöntemiyle bitkisel üretimde ortaya çıkan bir sorun, </a:t>
            </a:r>
            <a:r>
              <a:rPr lang="tr-TR" sz="2400" dirty="0">
                <a:solidFill>
                  <a:srgbClr val="FF0000"/>
                </a:solidFill>
              </a:rPr>
              <a:t>arazilerin çok küçük, parçalı ve birbirine yakın olmasıdır. </a:t>
            </a:r>
            <a:r>
              <a:rPr lang="tr-TR" sz="2400" dirty="0"/>
              <a:t>Bu durum organik üretimi olumsuz yönde etkiliyor. Çünkü organik üretim yapan bir işletmenin çevrede üretim yapan diğer klasik işletmelerde kullanılan kimyasallardan etkilenmemesi mümkün değildir. </a:t>
            </a:r>
          </a:p>
          <a:p>
            <a:pPr algn="just"/>
            <a:r>
              <a:rPr lang="tr-TR" sz="2400" dirty="0" smtClean="0"/>
              <a:t>Ekolojik </a:t>
            </a:r>
            <a:r>
              <a:rPr lang="tr-TR" sz="2400" dirty="0"/>
              <a:t>tarım sisteminde yetiştirilen </a:t>
            </a:r>
            <a:r>
              <a:rPr lang="tr-TR" sz="2400" dirty="0">
                <a:solidFill>
                  <a:srgbClr val="FF0000"/>
                </a:solidFill>
              </a:rPr>
              <a:t>ürünlerin pazarlanması özellikle iç piyasa için yeni ve belirsiz bir konudur</a:t>
            </a:r>
            <a:r>
              <a:rPr lang="tr-TR" sz="2400" dirty="0"/>
              <a:t>. </a:t>
            </a:r>
          </a:p>
          <a:p>
            <a:pPr algn="just"/>
            <a:r>
              <a:rPr lang="tr-TR" sz="2400" dirty="0" smtClean="0"/>
              <a:t>Konunun </a:t>
            </a:r>
            <a:r>
              <a:rPr lang="tr-TR" sz="2400" dirty="0"/>
              <a:t>yeni olması nedeniyle yeterli </a:t>
            </a:r>
            <a:r>
              <a:rPr lang="tr-TR" sz="2400" dirty="0">
                <a:solidFill>
                  <a:srgbClr val="FF0000"/>
                </a:solidFill>
              </a:rPr>
              <a:t>tarımsal yayım çalışmaları ve eleman bulunmaması</a:t>
            </a:r>
            <a:r>
              <a:rPr lang="tr-TR" sz="2400" dirty="0"/>
              <a:t> da muhtemel dezavantajlardan birisidir. </a:t>
            </a:r>
          </a:p>
        </p:txBody>
      </p:sp>
    </p:spTree>
    <p:extLst>
      <p:ext uri="{BB962C8B-B14F-4D97-AF65-F5344CB8AC3E}">
        <p14:creationId xmlns:p14="http://schemas.microsoft.com/office/powerpoint/2010/main" val="1321015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2 Metin Yer Tutucusu"/>
          <p:cNvSpPr txBox="1">
            <a:spLocks/>
          </p:cNvSpPr>
          <p:nvPr/>
        </p:nvSpPr>
        <p:spPr bwMode="auto">
          <a:xfrm>
            <a:off x="1583160" y="1340768"/>
            <a:ext cx="7381328" cy="2811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fontAlgn="auto">
              <a:spcAft>
                <a:spcPts val="0"/>
              </a:spcAft>
              <a:buClr>
                <a:schemeClr val="accent3"/>
              </a:buClr>
              <a:defRPr/>
            </a:pPr>
            <a:r>
              <a:rPr lang="tr-TR" sz="2400" kern="0" dirty="0">
                <a:latin typeface="Arial" pitchFamily="34" charset="0"/>
                <a:cs typeface="Arial" pitchFamily="34" charset="0"/>
              </a:rPr>
              <a:t>Ancak "Yeşil Devrim" olarak adlandırılan bu tarımsal üretim artışının dünyadaki açlık sorununa bir çözüm getirmediğini, aksine doğal dengeyi ve insan sağlığını süratle bozduğunu gören kişi ve gruplar bu konuda araştırmalara başlamışlardır. </a:t>
            </a:r>
          </a:p>
          <a:p>
            <a:pPr algn="just" fontAlgn="auto">
              <a:spcAft>
                <a:spcPts val="0"/>
              </a:spcAft>
              <a:buClr>
                <a:schemeClr val="accent3"/>
              </a:buClr>
              <a:defRPr/>
            </a:pPr>
            <a:endParaRPr lang="tr-TR" sz="2400" kern="0" dirty="0"/>
          </a:p>
        </p:txBody>
      </p:sp>
      <p:sp>
        <p:nvSpPr>
          <p:cNvPr id="2" name="Unvan 1"/>
          <p:cNvSpPr>
            <a:spLocks noGrp="1"/>
          </p:cNvSpPr>
          <p:nvPr>
            <p:ph type="title"/>
          </p:nvPr>
        </p:nvSpPr>
        <p:spPr/>
        <p:txBody>
          <a:bodyPr/>
          <a:lstStyle/>
          <a:p>
            <a:endParaRPr lang="tr-TR"/>
          </a:p>
        </p:txBody>
      </p:sp>
    </p:spTree>
    <p:extLst>
      <p:ext uri="{BB962C8B-B14F-4D97-AF65-F5344CB8AC3E}">
        <p14:creationId xmlns:p14="http://schemas.microsoft.com/office/powerpoint/2010/main" val="180544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159224" y="548680"/>
            <a:ext cx="7248525" cy="457200"/>
          </a:xfrm>
        </p:spPr>
        <p:txBody>
          <a:bodyPr>
            <a:normAutofit fontScale="90000"/>
          </a:bodyPr>
          <a:lstStyle/>
          <a:p>
            <a:r>
              <a:rPr lang="tr-TR" b="1" dirty="0" smtClean="0">
                <a:solidFill>
                  <a:srgbClr val="7BB917"/>
                </a:solidFill>
              </a:rPr>
              <a:t>Yeşil Devrimin Sonuçları</a:t>
            </a:r>
            <a:endParaRPr lang="tr-TR" b="1" dirty="0">
              <a:solidFill>
                <a:srgbClr val="7BB917"/>
              </a:solidFill>
            </a:endParaRPr>
          </a:p>
        </p:txBody>
      </p:sp>
      <p:sp>
        <p:nvSpPr>
          <p:cNvPr id="2" name="Dikdörtgen 1"/>
          <p:cNvSpPr/>
          <p:nvPr/>
        </p:nvSpPr>
        <p:spPr>
          <a:xfrm>
            <a:off x="1979712" y="1412776"/>
            <a:ext cx="6984776" cy="2308324"/>
          </a:xfrm>
          <a:prstGeom prst="rect">
            <a:avLst/>
          </a:prstGeom>
        </p:spPr>
        <p:txBody>
          <a:bodyPr wrap="square">
            <a:spAutoFit/>
          </a:bodyPr>
          <a:lstStyle/>
          <a:p>
            <a:pPr marL="342900" indent="-342900" algn="just">
              <a:buFont typeface="Arial" panose="020B0604020202020204" pitchFamily="34" charset="0"/>
              <a:buChar char="•"/>
            </a:pPr>
            <a:r>
              <a:rPr lang="tr-TR" dirty="0" smtClean="0"/>
              <a:t>Verim artışıyla sağlanan gelir, girdi kullanımıyla tüketilmiştir. </a:t>
            </a:r>
          </a:p>
          <a:p>
            <a:pPr marL="342900" indent="-342900" algn="just">
              <a:buFont typeface="Arial" panose="020B0604020202020204" pitchFamily="34" charset="0"/>
              <a:buChar char="•"/>
            </a:pPr>
            <a:r>
              <a:rPr lang="tr-TR" dirty="0" smtClean="0"/>
              <a:t>Yeşil devrim verimi artırmakla açlık sorununu çözecek gibi görünse de </a:t>
            </a:r>
            <a:r>
              <a:rPr lang="tr-TR" dirty="0" err="1" smtClean="0"/>
              <a:t>monokültürü</a:t>
            </a:r>
            <a:r>
              <a:rPr lang="tr-TR" dirty="0" smtClean="0"/>
              <a:t> desteklemiş, üreticiyi girdi kullanımına bağımlı hale getirmiştir. </a:t>
            </a:r>
          </a:p>
        </p:txBody>
      </p:sp>
    </p:spTree>
    <p:extLst>
      <p:ext uri="{BB962C8B-B14F-4D97-AF65-F5344CB8AC3E}">
        <p14:creationId xmlns:p14="http://schemas.microsoft.com/office/powerpoint/2010/main" val="2599100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159224" y="548680"/>
            <a:ext cx="7248525" cy="457200"/>
          </a:xfrm>
        </p:spPr>
        <p:txBody>
          <a:bodyPr>
            <a:normAutofit fontScale="90000"/>
          </a:bodyPr>
          <a:lstStyle/>
          <a:p>
            <a:r>
              <a:rPr lang="tr-TR" b="1" dirty="0" smtClean="0">
                <a:solidFill>
                  <a:srgbClr val="7BB917"/>
                </a:solidFill>
              </a:rPr>
              <a:t>Yeşil Devrimin Sonuçları</a:t>
            </a:r>
            <a:endParaRPr lang="tr-TR" b="1" dirty="0">
              <a:solidFill>
                <a:srgbClr val="7BB917"/>
              </a:solidFill>
            </a:endParaRPr>
          </a:p>
        </p:txBody>
      </p:sp>
      <p:sp>
        <p:nvSpPr>
          <p:cNvPr id="2" name="Dikdörtgen 1"/>
          <p:cNvSpPr/>
          <p:nvPr/>
        </p:nvSpPr>
        <p:spPr>
          <a:xfrm>
            <a:off x="1979712" y="1412776"/>
            <a:ext cx="6984776" cy="1938992"/>
          </a:xfrm>
          <a:prstGeom prst="rect">
            <a:avLst/>
          </a:prstGeom>
        </p:spPr>
        <p:txBody>
          <a:bodyPr wrap="square">
            <a:spAutoFit/>
          </a:bodyPr>
          <a:lstStyle/>
          <a:p>
            <a:pPr marL="342900" indent="-342900" algn="just">
              <a:buFont typeface="Arial" panose="020B0604020202020204" pitchFamily="34" charset="0"/>
              <a:buChar char="•"/>
            </a:pPr>
            <a:r>
              <a:rPr lang="tr-TR" dirty="0"/>
              <a:t>Üretim maliyetlerini artırmıştır. </a:t>
            </a:r>
          </a:p>
          <a:p>
            <a:pPr marL="342900" indent="-342900" algn="just">
              <a:buFont typeface="Arial" panose="020B0604020202020204" pitchFamily="34" charset="0"/>
              <a:buChar char="•"/>
            </a:pPr>
            <a:r>
              <a:rPr lang="tr-TR" dirty="0"/>
              <a:t>Kimyasallara bağımlılık, ciddi bir şekilde çevre kirliliğini artırmaktadır. </a:t>
            </a:r>
          </a:p>
          <a:p>
            <a:pPr marL="342900" indent="-342900" algn="just">
              <a:buFont typeface="Arial" panose="020B0604020202020204" pitchFamily="34" charset="0"/>
              <a:buChar char="•"/>
            </a:pPr>
            <a:r>
              <a:rPr lang="tr-TR" dirty="0"/>
              <a:t>Tarımsal doğal kaynakların sürdürülebilirliği, sürekli kullanımı güçleşmektedir. </a:t>
            </a:r>
          </a:p>
        </p:txBody>
      </p:sp>
      <p:sp>
        <p:nvSpPr>
          <p:cNvPr id="5" name="Dikdörtgen 4"/>
          <p:cNvSpPr/>
          <p:nvPr/>
        </p:nvSpPr>
        <p:spPr>
          <a:xfrm>
            <a:off x="2010584" y="3501008"/>
            <a:ext cx="6984776" cy="2677656"/>
          </a:xfrm>
          <a:prstGeom prst="rect">
            <a:avLst/>
          </a:prstGeom>
        </p:spPr>
        <p:txBody>
          <a:bodyPr wrap="square">
            <a:spAutoFit/>
          </a:bodyPr>
          <a:lstStyle/>
          <a:p>
            <a:pPr marL="342900" indent="-342900" algn="just">
              <a:buFont typeface="Arial" panose="020B0604020202020204" pitchFamily="34" charset="0"/>
              <a:buChar char="•"/>
            </a:pPr>
            <a:r>
              <a:rPr lang="tr-TR" dirty="0" smtClean="0"/>
              <a:t>Yoğun ve bilinçsiz tarım ilacı ve gübre kullanılması, yanlış toprak işleme uygulamaları, kalıntı riski, toprağın fiziksel yapısının bozulması, organik madde ve canlılığının yitirilmesi ve besin maddesi dengesinin bozulması, tuzlanma, çoraklaşma gibi önemli çevre sorunlarını beraberinde getirmiştir.</a:t>
            </a:r>
            <a:endParaRPr lang="tr-TR" dirty="0"/>
          </a:p>
        </p:txBody>
      </p:sp>
    </p:spTree>
    <p:extLst>
      <p:ext uri="{BB962C8B-B14F-4D97-AF65-F5344CB8AC3E}">
        <p14:creationId xmlns:p14="http://schemas.microsoft.com/office/powerpoint/2010/main" val="1468458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35696" y="1412776"/>
            <a:ext cx="7128792" cy="4154984"/>
          </a:xfrm>
          <a:prstGeom prst="rect">
            <a:avLst/>
          </a:prstGeom>
        </p:spPr>
        <p:txBody>
          <a:bodyPr wrap="square">
            <a:spAutoFit/>
          </a:bodyPr>
          <a:lstStyle/>
          <a:p>
            <a:pPr marL="342900" indent="-342900" algn="just">
              <a:buFont typeface="Arial" panose="020B0604020202020204" pitchFamily="34" charset="0"/>
              <a:buChar char="•"/>
            </a:pPr>
            <a:r>
              <a:rPr lang="tr-TR" dirty="0" smtClean="0"/>
              <a:t>Bugün, yaklaşık </a:t>
            </a:r>
            <a:r>
              <a:rPr lang="tr-TR" dirty="0" smtClean="0">
                <a:solidFill>
                  <a:srgbClr val="FF0000"/>
                </a:solidFill>
              </a:rPr>
              <a:t>80.000</a:t>
            </a:r>
            <a:r>
              <a:rPr lang="tr-TR" dirty="0" smtClean="0"/>
              <a:t> sentetik kimyasal madde dünyada kullanılmaktadır. </a:t>
            </a:r>
            <a:r>
              <a:rPr lang="tr-TR" dirty="0" smtClean="0">
                <a:solidFill>
                  <a:srgbClr val="FF0000"/>
                </a:solidFill>
              </a:rPr>
              <a:t>15.000</a:t>
            </a:r>
            <a:r>
              <a:rPr lang="tr-TR" dirty="0" smtClean="0"/>
              <a:t> kimyasal genel kullanımdadır. Her yıl </a:t>
            </a:r>
            <a:r>
              <a:rPr lang="tr-TR" dirty="0" smtClean="0">
                <a:solidFill>
                  <a:srgbClr val="FF0000"/>
                </a:solidFill>
              </a:rPr>
              <a:t>1.500</a:t>
            </a:r>
            <a:r>
              <a:rPr lang="tr-TR" dirty="0" smtClean="0"/>
              <a:t> kadar yeni kimyasal madde piyasaya sürülmektedir. Bugün vücudumuzda 60 yıl önce bilinmeyen/bulunmamış yaklaşık 400-500 kimyasal madde taşıdığımız tahmin edilmektedir. Kimyasal maddeler dünyanın aynı zamanda her yerinde bulunabilmekte ve bu insan yapımı kimyasalların kalıntılarına insanlar başta olmak üzere bütün canlılarda rastlanabilmektedir.</a:t>
            </a:r>
            <a:endParaRPr lang="tr-TR" dirty="0"/>
          </a:p>
        </p:txBody>
      </p:sp>
      <p:sp>
        <p:nvSpPr>
          <p:cNvPr id="3" name="Unvan 2"/>
          <p:cNvSpPr>
            <a:spLocks noGrp="1"/>
          </p:cNvSpPr>
          <p:nvPr>
            <p:ph type="title"/>
          </p:nvPr>
        </p:nvSpPr>
        <p:spPr/>
        <p:txBody>
          <a:bodyPr/>
          <a:lstStyle/>
          <a:p>
            <a:endParaRPr lang="tr-TR"/>
          </a:p>
        </p:txBody>
      </p:sp>
    </p:spTree>
    <p:extLst>
      <p:ext uri="{BB962C8B-B14F-4D97-AF65-F5344CB8AC3E}">
        <p14:creationId xmlns:p14="http://schemas.microsoft.com/office/powerpoint/2010/main" val="943557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35696" y="1412776"/>
            <a:ext cx="7128792" cy="461665"/>
          </a:xfrm>
          <a:prstGeom prst="rect">
            <a:avLst/>
          </a:prstGeom>
        </p:spPr>
        <p:txBody>
          <a:bodyPr wrap="square">
            <a:spAutoFit/>
          </a:bodyPr>
          <a:lstStyle/>
          <a:p>
            <a:pPr marL="342900" indent="-342900" algn="just">
              <a:buFont typeface="Arial" panose="020B0604020202020204" pitchFamily="34" charset="0"/>
              <a:buChar char="•"/>
            </a:pPr>
            <a:r>
              <a:rPr lang="tr-TR" dirty="0" smtClean="0"/>
              <a:t>.</a:t>
            </a:r>
            <a:endParaRPr lang="tr-TR" dirty="0"/>
          </a:p>
        </p:txBody>
      </p:sp>
      <p:sp>
        <p:nvSpPr>
          <p:cNvPr id="3" name="Unvan 2"/>
          <p:cNvSpPr>
            <a:spLocks noGrp="1"/>
          </p:cNvSpPr>
          <p:nvPr>
            <p:ph type="title"/>
          </p:nvPr>
        </p:nvSpPr>
        <p:spPr/>
        <p:txBody>
          <a:bodyPr/>
          <a:lstStyle/>
          <a:p>
            <a:endParaRPr lang="tr-TR"/>
          </a:p>
        </p:txBody>
      </p:sp>
      <p:sp>
        <p:nvSpPr>
          <p:cNvPr id="4" name="2 Metin Yer Tutucusu"/>
          <p:cNvSpPr txBox="1">
            <a:spLocks/>
          </p:cNvSpPr>
          <p:nvPr/>
        </p:nvSpPr>
        <p:spPr bwMode="auto">
          <a:xfrm>
            <a:off x="1819301" y="1412776"/>
            <a:ext cx="7145188"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70000" lnSpcReduction="20000"/>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fontAlgn="auto">
              <a:spcAft>
                <a:spcPts val="0"/>
              </a:spcAft>
              <a:buClr>
                <a:schemeClr val="accent3"/>
              </a:buClr>
              <a:defRPr/>
            </a:pPr>
            <a:r>
              <a:rPr lang="tr-TR" kern="0" dirty="0" smtClean="0">
                <a:latin typeface="Arial" pitchFamily="34" charset="0"/>
                <a:cs typeface="Arial" pitchFamily="34" charset="0"/>
              </a:rPr>
              <a:t>Bu araştırmaların sonucunda bilim çevreleri ve sivil toplum örgütlerinin baskısıyla 1979 yılından itibaren DDT grubu pestisitlerin kullanımı </a:t>
            </a:r>
            <a:r>
              <a:rPr lang="tr-TR" kern="0" dirty="0" err="1" smtClean="0">
                <a:latin typeface="Arial" pitchFamily="34" charset="0"/>
                <a:cs typeface="Arial" pitchFamily="34" charset="0"/>
              </a:rPr>
              <a:t>A.B.D.'den</a:t>
            </a:r>
            <a:r>
              <a:rPr lang="tr-TR" kern="0" dirty="0" smtClean="0">
                <a:latin typeface="Arial" pitchFamily="34" charset="0"/>
                <a:cs typeface="Arial" pitchFamily="34" charset="0"/>
              </a:rPr>
              <a:t> başlayarak tüm dünyada yasaklanmıştır. </a:t>
            </a:r>
          </a:p>
          <a:p>
            <a:pPr algn="just" fontAlgn="auto">
              <a:spcAft>
                <a:spcPts val="0"/>
              </a:spcAft>
              <a:buClr>
                <a:schemeClr val="accent3"/>
              </a:buClr>
              <a:defRPr/>
            </a:pPr>
            <a:r>
              <a:rPr lang="tr-TR" kern="0" dirty="0" smtClean="0">
                <a:latin typeface="Arial" pitchFamily="34" charset="0"/>
                <a:cs typeface="Arial" pitchFamily="34" charset="0"/>
              </a:rPr>
              <a:t>Bu durumda organik tarım tekrar gündeme gelmiş, 1980 yılından sonrada tüketicilerin baskısıyla aile işletmeciliği şeklinden çıkarak ticari bir boyut kazanmıştır. ABD'de 0-2 yaş grubu çocuk mamalarının imalinde organik ürünlerin kullanılmasını zorunlu tutan yasanın çıkarılması organik tarım bir kez daha önemini vurgulamıştır.</a:t>
            </a:r>
            <a:endParaRPr lang="tr-TR" kern="0" dirty="0">
              <a:latin typeface="Arial" pitchFamily="34" charset="0"/>
              <a:cs typeface="Arial" pitchFamily="34" charset="0"/>
            </a:endParaRPr>
          </a:p>
        </p:txBody>
      </p:sp>
    </p:spTree>
    <p:extLst>
      <p:ext uri="{BB962C8B-B14F-4D97-AF65-F5344CB8AC3E}">
        <p14:creationId xmlns:p14="http://schemas.microsoft.com/office/powerpoint/2010/main" val="542352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35696" y="1412776"/>
            <a:ext cx="7128792" cy="461665"/>
          </a:xfrm>
          <a:prstGeom prst="rect">
            <a:avLst/>
          </a:prstGeom>
        </p:spPr>
        <p:txBody>
          <a:bodyPr wrap="square">
            <a:spAutoFit/>
          </a:bodyPr>
          <a:lstStyle/>
          <a:p>
            <a:pPr marL="342900" indent="-342900" algn="just">
              <a:buFont typeface="Arial" panose="020B0604020202020204" pitchFamily="34" charset="0"/>
              <a:buChar char="•"/>
            </a:pPr>
            <a:r>
              <a:rPr lang="tr-TR" dirty="0" smtClean="0"/>
              <a:t>.</a:t>
            </a:r>
            <a:endParaRPr lang="tr-TR" dirty="0"/>
          </a:p>
        </p:txBody>
      </p:sp>
      <p:sp>
        <p:nvSpPr>
          <p:cNvPr id="3" name="Unvan 2"/>
          <p:cNvSpPr>
            <a:spLocks noGrp="1"/>
          </p:cNvSpPr>
          <p:nvPr>
            <p:ph type="title"/>
          </p:nvPr>
        </p:nvSpPr>
        <p:spPr/>
        <p:txBody>
          <a:bodyPr/>
          <a:lstStyle/>
          <a:p>
            <a:endParaRPr lang="tr-TR"/>
          </a:p>
        </p:txBody>
      </p:sp>
      <p:sp>
        <p:nvSpPr>
          <p:cNvPr id="4" name="2 Metin Yer Tutucusu"/>
          <p:cNvSpPr txBox="1">
            <a:spLocks/>
          </p:cNvSpPr>
          <p:nvPr/>
        </p:nvSpPr>
        <p:spPr bwMode="auto">
          <a:xfrm>
            <a:off x="1819301" y="1412776"/>
            <a:ext cx="7145188"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85000" lnSpcReduction="10000"/>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a:r>
              <a:rPr lang="tr-TR" altLang="tr-TR" dirty="0">
                <a:latin typeface="Arial" panose="020B0604020202020204" pitchFamily="34" charset="0"/>
                <a:cs typeface="Arial" panose="020B0604020202020204" pitchFamily="34" charset="0"/>
              </a:rPr>
              <a:t>Organik ürünler ticarete konu olunca beraberinde kontrol ve sertifikasyona ilişkin yasal düzenlemeler gündeme gelmiştir. Avrupa'da önceleri her ülke kendine göre bazı düzenlemeler </a:t>
            </a:r>
            <a:r>
              <a:rPr lang="tr-TR" altLang="tr-TR" dirty="0" smtClean="0">
                <a:latin typeface="Arial" panose="020B0604020202020204" pitchFamily="34" charset="0"/>
                <a:cs typeface="Arial" panose="020B0604020202020204" pitchFamily="34" charset="0"/>
              </a:rPr>
              <a:t>yapmış.</a:t>
            </a:r>
          </a:p>
          <a:p>
            <a:pPr algn="just"/>
            <a:r>
              <a:rPr lang="tr-TR" altLang="tr-TR" dirty="0" smtClean="0">
                <a:latin typeface="Arial" panose="020B0604020202020204" pitchFamily="34" charset="0"/>
                <a:cs typeface="Arial" panose="020B0604020202020204" pitchFamily="34" charset="0"/>
              </a:rPr>
              <a:t>24 </a:t>
            </a:r>
            <a:r>
              <a:rPr lang="tr-TR" altLang="tr-TR" dirty="0">
                <a:latin typeface="Arial" panose="020B0604020202020204" pitchFamily="34" charset="0"/>
                <a:cs typeface="Arial" panose="020B0604020202020204" pitchFamily="34" charset="0"/>
              </a:rPr>
              <a:t>Haziran 1991 tarihinde Avrupa Topluluğu içinde organik tarım faaliyetlerini düzenleyen 2092/91 sayılı yönetmelik yayınlanarak yürürlüğe girmiştir.</a:t>
            </a:r>
          </a:p>
        </p:txBody>
      </p:sp>
    </p:spTree>
    <p:extLst>
      <p:ext uri="{BB962C8B-B14F-4D97-AF65-F5344CB8AC3E}">
        <p14:creationId xmlns:p14="http://schemas.microsoft.com/office/powerpoint/2010/main" val="1638885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35696" y="1412776"/>
            <a:ext cx="7128792" cy="461665"/>
          </a:xfrm>
          <a:prstGeom prst="rect">
            <a:avLst/>
          </a:prstGeom>
        </p:spPr>
        <p:txBody>
          <a:bodyPr wrap="square">
            <a:spAutoFit/>
          </a:bodyPr>
          <a:lstStyle/>
          <a:p>
            <a:pPr marL="342900" indent="-342900" algn="just">
              <a:buFont typeface="Arial" panose="020B0604020202020204" pitchFamily="34" charset="0"/>
              <a:buChar char="•"/>
            </a:pPr>
            <a:r>
              <a:rPr lang="tr-TR" dirty="0" smtClean="0"/>
              <a:t>.</a:t>
            </a:r>
            <a:endParaRPr lang="tr-TR" dirty="0"/>
          </a:p>
        </p:txBody>
      </p:sp>
      <p:sp>
        <p:nvSpPr>
          <p:cNvPr id="4" name="2 Metin Yer Tutucusu"/>
          <p:cNvSpPr txBox="1">
            <a:spLocks/>
          </p:cNvSpPr>
          <p:nvPr/>
        </p:nvSpPr>
        <p:spPr bwMode="auto">
          <a:xfrm>
            <a:off x="1819301" y="1412776"/>
            <a:ext cx="7145188"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a:r>
              <a:rPr lang="tr-TR" sz="2400" dirty="0">
                <a:latin typeface="Arial" pitchFamily="34" charset="0"/>
                <a:cs typeface="Arial" pitchFamily="34" charset="0"/>
              </a:rPr>
              <a:t>Ülkemizde organik tarım faaliyetleri </a:t>
            </a:r>
            <a:r>
              <a:rPr lang="tr-TR" sz="2400" dirty="0">
                <a:solidFill>
                  <a:srgbClr val="FFC000"/>
                </a:solidFill>
                <a:latin typeface="Arial" pitchFamily="34" charset="0"/>
                <a:cs typeface="Arial" pitchFamily="34" charset="0"/>
              </a:rPr>
              <a:t>1980 </a:t>
            </a:r>
            <a:r>
              <a:rPr lang="tr-TR" sz="2400" dirty="0" err="1">
                <a:solidFill>
                  <a:srgbClr val="FFC000"/>
                </a:solidFill>
                <a:latin typeface="Arial" pitchFamily="34" charset="0"/>
                <a:cs typeface="Arial" pitchFamily="34" charset="0"/>
              </a:rPr>
              <a:t>li</a:t>
            </a:r>
            <a:r>
              <a:rPr lang="tr-TR" sz="2400" dirty="0">
                <a:solidFill>
                  <a:srgbClr val="FFC000"/>
                </a:solidFill>
                <a:latin typeface="Arial" pitchFamily="34" charset="0"/>
                <a:cs typeface="Arial" pitchFamily="34" charset="0"/>
              </a:rPr>
              <a:t>  yıllarda Avrupa'daki gelişmelerden farklı şekilde</a:t>
            </a:r>
            <a:r>
              <a:rPr lang="tr-TR" sz="2400" dirty="0">
                <a:latin typeface="Arial" pitchFamily="34" charset="0"/>
                <a:cs typeface="Arial" pitchFamily="34" charset="0"/>
              </a:rPr>
              <a:t>, ithalatçı firmaların istekleri doğrultusunda, ihracata yönelik olarak başlamıştır</a:t>
            </a:r>
            <a:r>
              <a:rPr lang="tr-TR" sz="2400" dirty="0" smtClean="0">
                <a:latin typeface="Arial" pitchFamily="34" charset="0"/>
                <a:cs typeface="Arial" pitchFamily="34" charset="0"/>
              </a:rPr>
              <a:t>.</a:t>
            </a:r>
          </a:p>
          <a:p>
            <a:pPr algn="just"/>
            <a:r>
              <a:rPr lang="tr-TR" sz="2400" dirty="0">
                <a:latin typeface="Arial" pitchFamily="34" charset="0"/>
                <a:cs typeface="Arial" pitchFamily="34" charset="0"/>
              </a:rPr>
              <a:t>14 Ocak 1992 tarihinde yayımlanan 94 /92 sayılı ekinde; Avrupa Topluluğuna organik </a:t>
            </a:r>
            <a:r>
              <a:rPr lang="tr-TR" sz="2400" dirty="0">
                <a:solidFill>
                  <a:srgbClr val="FF0000"/>
                </a:solidFill>
                <a:latin typeface="Arial" pitchFamily="34" charset="0"/>
                <a:cs typeface="Arial" pitchFamily="34" charset="0"/>
              </a:rPr>
              <a:t>ürün ihraç edecek ülkelerin uymak zorunda olduğu hususlar </a:t>
            </a:r>
            <a:r>
              <a:rPr lang="tr-TR" sz="2400" dirty="0">
                <a:latin typeface="Arial" pitchFamily="34" charset="0"/>
                <a:cs typeface="Arial" pitchFamily="34" charset="0"/>
              </a:rPr>
              <a:t>ayrıntıları ile belirtilmiş ve </a:t>
            </a:r>
            <a:r>
              <a:rPr lang="tr-TR" sz="2400" dirty="0">
                <a:solidFill>
                  <a:srgbClr val="FF0000"/>
                </a:solidFill>
                <a:latin typeface="Arial" pitchFamily="34" charset="0"/>
                <a:cs typeface="Arial" pitchFamily="34" charset="0"/>
              </a:rPr>
              <a:t>ülkelerin kendi mevzuatlarını uygulamaya koymaları </a:t>
            </a:r>
            <a:r>
              <a:rPr lang="tr-TR" sz="2400" dirty="0">
                <a:latin typeface="Arial" pitchFamily="34" charset="0"/>
                <a:cs typeface="Arial" pitchFamily="34" charset="0"/>
              </a:rPr>
              <a:t>ve bu mevzuatın da dahil olduğu çeşitli teknik ve idari konuları içeren bir dosya ile Avrupa Topluluğuna başvurmaları zorunluluğu getirilmiştir.</a:t>
            </a:r>
            <a:endParaRPr lang="tr-TR" sz="2400" dirty="0" smtClean="0">
              <a:latin typeface="Arial" pitchFamily="34" charset="0"/>
              <a:cs typeface="Arial" pitchFamily="34" charset="0"/>
            </a:endParaRPr>
          </a:p>
          <a:p>
            <a:pPr algn="just"/>
            <a:endParaRPr lang="tr-TR" altLang="tr-TR" sz="2400" dirty="0">
              <a:latin typeface="Arial" panose="020B0604020202020204" pitchFamily="34" charset="0"/>
              <a:cs typeface="Arial" panose="020B0604020202020204" pitchFamily="34" charset="0"/>
            </a:endParaRPr>
          </a:p>
        </p:txBody>
      </p:sp>
      <p:sp>
        <p:nvSpPr>
          <p:cNvPr id="5" name="Unvan 2"/>
          <p:cNvSpPr>
            <a:spLocks noGrp="1"/>
          </p:cNvSpPr>
          <p:nvPr>
            <p:ph type="title"/>
          </p:nvPr>
        </p:nvSpPr>
        <p:spPr/>
        <p:txBody>
          <a:bodyPr/>
          <a:lstStyle/>
          <a:p>
            <a:pPr algn="ctr"/>
            <a:r>
              <a:rPr lang="tr-TR" sz="2800" dirty="0" smtClean="0">
                <a:solidFill>
                  <a:srgbClr val="FF0000"/>
                </a:solidFill>
              </a:rPr>
              <a:t>Ülkemizde Organik Tarımın Gelişimi</a:t>
            </a:r>
            <a:endParaRPr lang="tr-TR" sz="2800" dirty="0">
              <a:solidFill>
                <a:srgbClr val="FF0000"/>
              </a:solidFill>
            </a:endParaRPr>
          </a:p>
        </p:txBody>
      </p:sp>
    </p:spTree>
    <p:extLst>
      <p:ext uri="{BB962C8B-B14F-4D97-AF65-F5344CB8AC3E}">
        <p14:creationId xmlns:p14="http://schemas.microsoft.com/office/powerpoint/2010/main" val="3861965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2"/>
          <p:cNvSpPr>
            <a:spLocks noGrp="1"/>
          </p:cNvSpPr>
          <p:nvPr>
            <p:ph type="title"/>
          </p:nvPr>
        </p:nvSpPr>
        <p:spPr/>
        <p:txBody>
          <a:bodyPr/>
          <a:lstStyle/>
          <a:p>
            <a:endParaRPr lang="tr-TR"/>
          </a:p>
        </p:txBody>
      </p:sp>
      <p:sp>
        <p:nvSpPr>
          <p:cNvPr id="4" name="2 Metin Yer Tutucusu"/>
          <p:cNvSpPr txBox="1">
            <a:spLocks/>
          </p:cNvSpPr>
          <p:nvPr/>
        </p:nvSpPr>
        <p:spPr bwMode="auto">
          <a:xfrm>
            <a:off x="1835696" y="686020"/>
            <a:ext cx="7145188"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gn="just"/>
            <a:r>
              <a:rPr lang="tr-TR" altLang="tr-TR" sz="2400" dirty="0">
                <a:latin typeface="Arial" panose="020B0604020202020204" pitchFamily="34" charset="0"/>
                <a:cs typeface="Arial" panose="020B0604020202020204" pitchFamily="34" charset="0"/>
              </a:rPr>
              <a:t>Avrupa Topluluğu'ndaki bu gelişmelere uyum sağlamak üzere </a:t>
            </a:r>
            <a:r>
              <a:rPr lang="tr-TR" altLang="tr-TR" sz="2400" dirty="0">
                <a:solidFill>
                  <a:srgbClr val="FF0000"/>
                </a:solidFill>
                <a:latin typeface="Arial" panose="020B0604020202020204" pitchFamily="34" charset="0"/>
                <a:cs typeface="Arial" panose="020B0604020202020204" pitchFamily="34" charset="0"/>
              </a:rPr>
              <a:t>Tarım ve </a:t>
            </a:r>
            <a:r>
              <a:rPr lang="tr-TR" altLang="tr-TR" sz="2400" dirty="0" err="1">
                <a:solidFill>
                  <a:srgbClr val="FF0000"/>
                </a:solidFill>
                <a:latin typeface="Arial" panose="020B0604020202020204" pitchFamily="34" charset="0"/>
                <a:cs typeface="Arial" panose="020B0604020202020204" pitchFamily="34" charset="0"/>
              </a:rPr>
              <a:t>Köyişleri</a:t>
            </a:r>
            <a:r>
              <a:rPr lang="tr-TR" altLang="tr-TR" sz="2400" dirty="0">
                <a:solidFill>
                  <a:srgbClr val="FF0000"/>
                </a:solidFill>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Bakanlığı çeşitli kurum ve kuruluşların işbirliği ile </a:t>
            </a:r>
            <a:r>
              <a:rPr lang="tr-TR" altLang="tr-TR" sz="2400" dirty="0">
                <a:solidFill>
                  <a:srgbClr val="FF0000"/>
                </a:solidFill>
                <a:latin typeface="Arial" panose="020B0604020202020204" pitchFamily="34" charset="0"/>
                <a:cs typeface="Arial" panose="020B0604020202020204" pitchFamily="34" charset="0"/>
              </a:rPr>
              <a:t>Yönetmelik hazırlama çalışmalarına başlamış </a:t>
            </a:r>
            <a:r>
              <a:rPr lang="tr-TR" altLang="tr-TR" sz="2400" dirty="0">
                <a:latin typeface="Arial" panose="020B0604020202020204" pitchFamily="34" charset="0"/>
                <a:cs typeface="Arial" panose="020B0604020202020204" pitchFamily="34" charset="0"/>
              </a:rPr>
              <a:t>ve "Bitkisel ve Hayvansal Ürünlerin Ekolojik Metotlarla Üretilmesine İlişkin Yönetmelik" </a:t>
            </a:r>
            <a:r>
              <a:rPr lang="tr-TR" altLang="tr-TR" sz="2400" dirty="0">
                <a:solidFill>
                  <a:srgbClr val="FF0000"/>
                </a:solidFill>
                <a:latin typeface="Arial" panose="020B0604020202020204" pitchFamily="34" charset="0"/>
                <a:cs typeface="Arial" panose="020B0604020202020204" pitchFamily="34" charset="0"/>
              </a:rPr>
              <a:t>24.12. 1994</a:t>
            </a:r>
            <a:r>
              <a:rPr lang="tr-TR" altLang="tr-TR" sz="2400" dirty="0">
                <a:latin typeface="Arial" panose="020B0604020202020204" pitchFamily="34" charset="0"/>
                <a:cs typeface="Arial" panose="020B0604020202020204" pitchFamily="34" charset="0"/>
              </a:rPr>
              <a:t> tarihli ve 22145 sayılı Resmi Gazete' de yayınlanarak yürürlüğe girmiştir. Bu Yönetmeliğin bazı maddelerinde uygulamada rastlanılan aksaklıkları gidermek ve organik tarım faaliyetleri sırasında yapılacak </a:t>
            </a:r>
            <a:r>
              <a:rPr lang="tr-TR" altLang="tr-TR" sz="2400" dirty="0">
                <a:solidFill>
                  <a:srgbClr val="FF0000"/>
                </a:solidFill>
                <a:latin typeface="Arial" panose="020B0604020202020204" pitchFamily="34" charset="0"/>
                <a:cs typeface="Arial" panose="020B0604020202020204" pitchFamily="34" charset="0"/>
              </a:rPr>
              <a:t>kusur ve hatalara karşı uygulanacak yaptırımların</a:t>
            </a:r>
            <a:r>
              <a:rPr lang="tr-TR" altLang="tr-TR" sz="2400" dirty="0">
                <a:latin typeface="Arial" panose="020B0604020202020204" pitchFamily="34" charset="0"/>
                <a:cs typeface="Arial" panose="020B0604020202020204" pitchFamily="34" charset="0"/>
              </a:rPr>
              <a:t> da yönetmelikte yer alması için, 29.06.1995 tarihli ve 22328 sayılı Resmi </a:t>
            </a:r>
            <a:r>
              <a:rPr lang="tr-TR" altLang="tr-TR" sz="2400" dirty="0" err="1">
                <a:latin typeface="Arial" panose="020B0604020202020204" pitchFamily="34" charset="0"/>
                <a:cs typeface="Arial" panose="020B0604020202020204" pitchFamily="34" charset="0"/>
              </a:rPr>
              <a:t>Gazete’de</a:t>
            </a:r>
            <a:r>
              <a:rPr lang="tr-TR" altLang="tr-TR" sz="2400" dirty="0">
                <a:latin typeface="Arial" panose="020B0604020202020204" pitchFamily="34" charset="0"/>
                <a:cs typeface="Arial" panose="020B0604020202020204" pitchFamily="34" charset="0"/>
              </a:rPr>
              <a:t> yayımlanan yönetmelik ile değişiklik yapılmıştır.</a:t>
            </a:r>
          </a:p>
          <a:p>
            <a:pPr algn="just"/>
            <a:endParaRPr lang="tr-TR" altLang="tr-T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667989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1014</Words>
  <Application>Microsoft Office PowerPoint</Application>
  <PresentationFormat>Ekran Gösterisi (4:3)</PresentationFormat>
  <Paragraphs>74</Paragraphs>
  <Slides>17</Slides>
  <Notes>17</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17</vt:i4>
      </vt:variant>
    </vt:vector>
  </HeadingPairs>
  <TitlesOfParts>
    <vt:vector size="22" baseType="lpstr">
      <vt:lpstr>Arial</vt:lpstr>
      <vt:lpstr>Calibri</vt:lpstr>
      <vt:lpstr>Calibri Light</vt:lpstr>
      <vt:lpstr>Wingdings 2</vt:lpstr>
      <vt:lpstr>Office Teması</vt:lpstr>
      <vt:lpstr>Yeşil Devrim</vt:lpstr>
      <vt:lpstr>PowerPoint Sunusu</vt:lpstr>
      <vt:lpstr>Yeşil Devrimin Sonuçları</vt:lpstr>
      <vt:lpstr>Yeşil Devrimin Sonuçları</vt:lpstr>
      <vt:lpstr>PowerPoint Sunusu</vt:lpstr>
      <vt:lpstr>PowerPoint Sunusu</vt:lpstr>
      <vt:lpstr>PowerPoint Sunusu</vt:lpstr>
      <vt:lpstr>Ülkemizde Organik Tarımın Gelişimi</vt:lpstr>
      <vt:lpstr>PowerPoint Sunusu</vt:lpstr>
      <vt:lpstr>PowerPoint Sunusu</vt:lpstr>
      <vt:lpstr>Organik Tarımın Amaçları, Avantajları ve Dezavantajları</vt:lpstr>
      <vt:lpstr>PowerPoint Sunusu</vt:lpstr>
      <vt:lpstr>PowerPoint Sunusu</vt:lpstr>
      <vt:lpstr>Avantajları</vt:lpstr>
      <vt:lpstr>PowerPoint Sunusu</vt:lpstr>
      <vt:lpstr>Dezavantajları</vt:lpstr>
      <vt:lpstr>Dezavantajları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Yeşil Devrim</dc:title>
  <dc:creator>Müdür Yardımcısı</dc:creator>
  <cp:lastModifiedBy>Müdür Yardımcısı</cp:lastModifiedBy>
  <cp:revision>1</cp:revision>
  <dcterms:created xsi:type="dcterms:W3CDTF">2019-12-25T13:29:31Z</dcterms:created>
  <dcterms:modified xsi:type="dcterms:W3CDTF">2019-12-25T13:29:46Z</dcterms:modified>
</cp:coreProperties>
</file>