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99B3E-F037-45DA-83AB-9D67D9971C08}" type="datetimeFigureOut">
              <a:rPr lang="tr-TR" smtClean="0"/>
              <a:t>23.10.2019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A920-B90F-46AC-B228-021EB428948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150" cy="48736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tr-TR" b="1" smtClean="0"/>
              <a:t>Tomografik (SPECT ve PET) görüntüleme: </a:t>
            </a:r>
          </a:p>
          <a:p>
            <a:pPr lvl="1" eaLnBrk="1" hangingPunct="1">
              <a:spcBef>
                <a:spcPct val="0"/>
              </a:spcBef>
            </a:pPr>
            <a:r>
              <a:rPr lang="tr-TR" smtClean="0"/>
              <a:t>Modern gama kameralar ile planar (iki boyutlu) görüntüleme yanısıra tomografik görüntüleme tekniği ile SPECT görüntüleri de elde edilebilir. </a:t>
            </a:r>
          </a:p>
          <a:p>
            <a:pPr lvl="1" eaLnBrk="1" hangingPunct="1">
              <a:spcBef>
                <a:spcPct val="0"/>
              </a:spcBef>
            </a:pPr>
            <a:endParaRPr lang="tr-TR" smtClean="0"/>
          </a:p>
          <a:p>
            <a:pPr lvl="1" eaLnBrk="1" hangingPunct="1">
              <a:spcBef>
                <a:spcPct val="0"/>
              </a:spcBef>
            </a:pPr>
            <a:r>
              <a:rPr lang="tr-TR" smtClean="0"/>
              <a:t>SPECT için dedektörün hasta etrafında dönmesi ve her bir dönüş açısında veri toplaması gereklidir. </a:t>
            </a:r>
          </a:p>
          <a:p>
            <a:pPr lvl="1" eaLnBrk="1" hangingPunct="1">
              <a:spcBef>
                <a:spcPct val="0"/>
              </a:spcBef>
            </a:pPr>
            <a:endParaRPr lang="tr-TR" smtClean="0"/>
          </a:p>
          <a:p>
            <a:pPr lvl="1" eaLnBrk="1" hangingPunct="1">
              <a:spcBef>
                <a:spcPct val="0"/>
              </a:spcBef>
            </a:pPr>
            <a:r>
              <a:rPr lang="tr-TR" smtClean="0"/>
              <a:t>Toplanan projeksiyon görüntülerinin işlemden geçirilmesi ile transaksiyel, koronal ve sagittal kesitlerde tomografik görüntüler oluşturulur. </a:t>
            </a:r>
          </a:p>
          <a:p>
            <a:pPr lvl="1" eaLnBrk="1" hangingPunct="1">
              <a:spcBef>
                <a:spcPct val="0"/>
              </a:spcBef>
            </a:pPr>
            <a:endParaRPr lang="tr-TR" smtClean="0"/>
          </a:p>
          <a:p>
            <a:pPr lvl="1" eaLnBrk="1" hangingPunct="1">
              <a:spcBef>
                <a:spcPct val="0"/>
              </a:spcBef>
            </a:pPr>
            <a:r>
              <a:rPr lang="tr-TR" smtClean="0"/>
              <a:t>Myokard ve beyin perfüzyon sintigrafileri yanında birçok sintigrafik incelemede duyarlılığı artırmak amacıyla tamamlayıcı SPECT görüntülemeye başvurulmaktadır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295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cap="none" dirty="0" smtClean="0">
                <a:solidFill>
                  <a:schemeClr val="accent1">
                    <a:lumMod val="75000"/>
                  </a:schemeClr>
                </a:solidFill>
              </a:rPr>
              <a:t>Myokard Perfüzyon SPECT görüntüleme ile oluşturulan tomografik kesitler.</a:t>
            </a:r>
            <a:endParaRPr lang="tr-TR" sz="2000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507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628775"/>
            <a:ext cx="716756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dirty="0"/>
          </a:p>
        </p:txBody>
      </p:sp>
      <p:sp>
        <p:nvSpPr>
          <p:cNvPr id="22531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050" cy="4873625"/>
          </a:xfrm>
        </p:spPr>
        <p:txBody>
          <a:bodyPr/>
          <a:lstStyle/>
          <a:p>
            <a:pPr eaLnBrk="1" hangingPunct="1"/>
            <a:r>
              <a:rPr lang="tr-TR" b="1" smtClean="0"/>
              <a:t>Pozitron Emisyon Tomografisi (PET)</a:t>
            </a:r>
            <a:r>
              <a:rPr lang="tr-TR" smtClean="0"/>
              <a:t>: </a:t>
            </a:r>
          </a:p>
          <a:p>
            <a:pPr lvl="1" eaLnBrk="1" hangingPunct="1"/>
            <a:r>
              <a:rPr lang="tr-TR" smtClean="0"/>
              <a:t>Özel dedektör yapısı ile tomografik görüntüleme için tasarlanmış bir nükleer tıp görüntüleme tekniğidir.</a:t>
            </a:r>
          </a:p>
          <a:p>
            <a:pPr lvl="1" eaLnBrk="1" hangingPunct="1"/>
            <a:r>
              <a:rPr lang="tr-TR" smtClean="0"/>
              <a:t>Onkolojik amaçlı standart tüm vücut görüntüleme de kafa tabanından uyluk üst kısmına vücudun tomografik PET imajları oluşturulur.</a:t>
            </a:r>
          </a:p>
          <a:p>
            <a:pPr lvl="1" eaLnBrk="1" hangingPunct="1"/>
            <a:r>
              <a:rPr lang="tr-TR" smtClean="0"/>
              <a:t>Beyin ve kardiyak PET gibi özel amaçlı görüntülemelerde ise sadece ilgili organın tomografik görüntüleri oluşturulmaktadır.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268413"/>
            <a:ext cx="7931150" cy="5329237"/>
          </a:xfrm>
        </p:spPr>
        <p:txBody>
          <a:bodyPr/>
          <a:lstStyle/>
          <a:p>
            <a:pPr eaLnBrk="1" hangingPunct="1"/>
            <a:r>
              <a:rPr lang="tr-TR" b="1" smtClean="0"/>
              <a:t>Hibrid görüntüleme:</a:t>
            </a:r>
            <a:r>
              <a:rPr lang="tr-TR" smtClean="0"/>
              <a:t> </a:t>
            </a:r>
          </a:p>
          <a:p>
            <a:pPr lvl="1" eaLnBrk="1" hangingPunct="1"/>
            <a:r>
              <a:rPr lang="tr-TR" smtClean="0"/>
              <a:t>Fonksiyonel ve anatomik bilgiyi birarada sağlayan modern nükleer tıp görüntüleme teknolojisidir. </a:t>
            </a:r>
          </a:p>
          <a:p>
            <a:pPr lvl="1" eaLnBrk="1" hangingPunct="1"/>
            <a:r>
              <a:rPr lang="tr-TR" smtClean="0"/>
              <a:t>İki ayrı görüntüleme cihazının bir araya getirilmesi ile oluşan PET/BT ve SPECT/BT cihazlarında aynı anda PET veya SPECT görüntülemenin yanısıra BT görüntüleri de oluşturulabilmektedir. </a:t>
            </a:r>
          </a:p>
          <a:p>
            <a:pPr lvl="1" eaLnBrk="1" hangingPunct="1"/>
            <a:r>
              <a:rPr lang="tr-TR" smtClean="0"/>
              <a:t>Eş zamanlı elde edilen düşük doz BT görüntüleri sayesinde lezyonların anatomik lokalizasyonu ve her organın yoğunluğuna göre ayrı bir atenuasyon düzeltmesi yapılabilmektedir.</a:t>
            </a:r>
          </a:p>
          <a:p>
            <a:pPr lvl="1" eaLnBrk="1" hangingPunct="1"/>
            <a:r>
              <a:rPr lang="tr-TR" smtClean="0"/>
              <a:t>PET/MR cihazları da mevcuttur. </a:t>
            </a:r>
          </a:p>
          <a:p>
            <a:pPr lvl="1" eaLnBrk="1" hangingPunct="1"/>
            <a:r>
              <a:rPr lang="tr-TR" smtClean="0"/>
              <a:t>Hibrid cihazlar sayesinde nükleer tıp da tanısal görüntülemenin duyarlılık ve özgüllüğü giderek artmaktadır.</a:t>
            </a:r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467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cap="none" dirty="0" smtClean="0">
                <a:solidFill>
                  <a:schemeClr val="accent1">
                    <a:lumMod val="75000"/>
                  </a:schemeClr>
                </a:solidFill>
              </a:rPr>
              <a:t>Sintigrafik Görüntüleme Teknikleri</a:t>
            </a:r>
            <a:endParaRPr lang="tr-TR" dirty="0"/>
          </a:p>
        </p:txBody>
      </p:sp>
      <p:pic>
        <p:nvPicPr>
          <p:cNvPr id="24579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1773238"/>
            <a:ext cx="2114550" cy="4032250"/>
          </a:xfrm>
          <a:noFill/>
        </p:spPr>
      </p:pic>
      <p:pic>
        <p:nvPicPr>
          <p:cNvPr id="24580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1844675"/>
            <a:ext cx="201612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1844675"/>
            <a:ext cx="1941513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2" name="7 Dikdörtgen"/>
          <p:cNvSpPr>
            <a:spLocks noChangeArrowheads="1"/>
          </p:cNvSpPr>
          <p:nvPr/>
        </p:nvSpPr>
        <p:spPr bwMode="auto">
          <a:xfrm>
            <a:off x="971550" y="6021388"/>
            <a:ext cx="1570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PET-Koronal</a:t>
            </a:r>
            <a:endParaRPr lang="tr-TR"/>
          </a:p>
        </p:txBody>
      </p:sp>
      <p:sp>
        <p:nvSpPr>
          <p:cNvPr id="24583" name="8 Dikdörtgen"/>
          <p:cNvSpPr>
            <a:spLocks noChangeArrowheads="1"/>
          </p:cNvSpPr>
          <p:nvPr/>
        </p:nvSpPr>
        <p:spPr bwMode="auto">
          <a:xfrm>
            <a:off x="3348038" y="6021388"/>
            <a:ext cx="142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BT-Koronal</a:t>
            </a:r>
            <a:endParaRPr lang="tr-TR"/>
          </a:p>
        </p:txBody>
      </p:sp>
      <p:sp>
        <p:nvSpPr>
          <p:cNvPr id="24584" name="9 Dikdörtgen"/>
          <p:cNvSpPr>
            <a:spLocks noChangeArrowheads="1"/>
          </p:cNvSpPr>
          <p:nvPr/>
        </p:nvSpPr>
        <p:spPr bwMode="auto">
          <a:xfrm>
            <a:off x="5219700" y="6021388"/>
            <a:ext cx="28146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b="1"/>
              <a:t>PET-BT Füzyon Koronal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238</Words>
  <Application>Microsoft Office PowerPoint</Application>
  <PresentationFormat>Ekran Gösterisi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Sintigrafik Görüntüleme Teknikleri</vt:lpstr>
      <vt:lpstr>Myokard Perfüzyon SPECT görüntüleme ile oluşturulan tomografik kesitler.</vt:lpstr>
      <vt:lpstr>Sintigrafik Görüntüleme Teknikleri</vt:lpstr>
      <vt:lpstr>Sintigrafik Görüntüleme Teknikleri</vt:lpstr>
      <vt:lpstr>Sintigrafik Görüntüleme Teknikleri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 Nükleer Tıp Uygulamaları Tanı</dc:title>
  <dc:creator>user</dc:creator>
  <cp:lastModifiedBy>user</cp:lastModifiedBy>
  <cp:revision>3</cp:revision>
  <dcterms:created xsi:type="dcterms:W3CDTF">2019-10-23T08:08:06Z</dcterms:created>
  <dcterms:modified xsi:type="dcterms:W3CDTF">2019-10-23T08:09:56Z</dcterms:modified>
</cp:coreProperties>
</file>