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6" r:id="rId3"/>
    <p:sldId id="258" r:id="rId4"/>
    <p:sldId id="275" r:id="rId5"/>
    <p:sldId id="267" r:id="rId6"/>
    <p:sldId id="268" r:id="rId7"/>
    <p:sldId id="270" r:id="rId8"/>
    <p:sldId id="271" r:id="rId9"/>
    <p:sldId id="257" r:id="rId10"/>
    <p:sldId id="259" r:id="rId11"/>
    <p:sldId id="260" r:id="rId12"/>
    <p:sldId id="263" r:id="rId13"/>
    <p:sldId id="272" r:id="rId14"/>
    <p:sldId id="261" r:id="rId15"/>
    <p:sldId id="274" r:id="rId16"/>
    <p:sldId id="265" r:id="rId17"/>
    <p:sldId id="262" r:id="rId18"/>
    <p:sldId id="277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7" autoAdjust="0"/>
  </p:normalViewPr>
  <p:slideViewPr>
    <p:cSldViewPr>
      <p:cViewPr varScale="1">
        <p:scale>
          <a:sx n="74" d="100"/>
          <a:sy n="74" d="100"/>
        </p:scale>
        <p:origin x="60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D0D82D-9F56-41E7-A453-D19A78FA6978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4BD23ED-2493-4F28-A98C-8E4DB9F7FD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HAREKETLİ BÖLÜMLÜ PROTEZLERDE OKLÜZYON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Funda AKALTAN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tr-TR" dirty="0" smtClean="0"/>
              <a:t>    </a:t>
            </a:r>
          </a:p>
          <a:p>
            <a:pPr lvl="0" algn="ctr">
              <a:buNone/>
            </a:pPr>
            <a:r>
              <a:rPr lang="tr-TR" smtClean="0"/>
              <a:t>  </a:t>
            </a:r>
            <a:r>
              <a:rPr lang="tr-TR" sz="2400" smtClean="0">
                <a:solidFill>
                  <a:srgbClr val="FFFF00"/>
                </a:solidFill>
              </a:rPr>
              <a:t>	</a:t>
            </a:r>
            <a:r>
              <a:rPr lang="tr-TR" sz="2400" smtClean="0"/>
              <a:t>Sentrik </a:t>
            </a:r>
            <a:r>
              <a:rPr lang="tr-TR" sz="2400" dirty="0" err="1" smtClean="0"/>
              <a:t>okluzyonda</a:t>
            </a:r>
            <a:r>
              <a:rPr lang="tr-TR" sz="2400" dirty="0" smtClean="0"/>
              <a:t> </a:t>
            </a:r>
            <a:r>
              <a:rPr lang="tr-TR" sz="2400" dirty="0" err="1" smtClean="0"/>
              <a:t>posterior</a:t>
            </a:r>
            <a:r>
              <a:rPr lang="tr-TR" sz="2400" dirty="0" smtClean="0"/>
              <a:t> dişlerde </a:t>
            </a:r>
            <a:r>
              <a:rPr lang="tr-TR" sz="2400" dirty="0" err="1" smtClean="0"/>
              <a:t>bilateral</a:t>
            </a:r>
            <a:r>
              <a:rPr lang="tr-TR" sz="2400" dirty="0" smtClean="0"/>
              <a:t> temas sağlanmalıdır.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GEREKEN OKLUZAL TEMAS İLİŞKİLERİ</a:t>
            </a:r>
            <a:endParaRPr lang="tr-TR" sz="2400">
              <a:solidFill>
                <a:srgbClr val="FFFF99"/>
              </a:solidFill>
            </a:endParaRPr>
          </a:p>
        </p:txBody>
      </p:sp>
      <p:pic>
        <p:nvPicPr>
          <p:cNvPr id="5" name="4 Resim" descr="Resim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286124"/>
            <a:ext cx="4250529" cy="28336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Clr>
                <a:srgbClr val="FFFF00"/>
              </a:buClr>
              <a:buNone/>
            </a:pPr>
            <a:r>
              <a:rPr lang="tr-TR" sz="2400" smtClean="0"/>
              <a:t>	Diş </a:t>
            </a:r>
            <a:r>
              <a:rPr lang="tr-TR" sz="2400" dirty="0" smtClean="0"/>
              <a:t>destekli protezlerdeki </a:t>
            </a:r>
            <a:r>
              <a:rPr lang="tr-TR" sz="2400" dirty="0" err="1" smtClean="0"/>
              <a:t>okluzyon</a:t>
            </a:r>
            <a:r>
              <a:rPr lang="tr-TR" sz="2400" dirty="0" smtClean="0"/>
              <a:t> </a:t>
            </a:r>
            <a:r>
              <a:rPr lang="tr-TR" sz="2400" smtClean="0"/>
              <a:t>uyumlu doğal dentisyona </a:t>
            </a:r>
            <a:r>
              <a:rPr lang="tr-TR" sz="2400" dirty="0" smtClean="0"/>
              <a:t>sahip bireylerdeki gibi olabilir</a:t>
            </a:r>
            <a:r>
              <a:rPr lang="tr-TR" sz="2400" smtClean="0"/>
              <a:t>. Protezin </a:t>
            </a:r>
            <a:r>
              <a:rPr lang="tr-TR" sz="2400" dirty="0" err="1" smtClean="0"/>
              <a:t>stabilitesi</a:t>
            </a:r>
            <a:r>
              <a:rPr lang="tr-TR" sz="2400" dirty="0" smtClean="0"/>
              <a:t> protez kaidesinin her </a:t>
            </a:r>
            <a:r>
              <a:rPr lang="tr-TR" sz="2400" smtClean="0"/>
              <a:t>iki ucundaki direkt </a:t>
            </a:r>
            <a:r>
              <a:rPr lang="tr-TR" sz="2400" dirty="0" smtClean="0"/>
              <a:t>tutucularla sağlanır.</a:t>
            </a:r>
            <a:endParaRPr lang="tr-TR" sz="2800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071538" y="50004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GEREKEN OKLUZAL TEMAS İLİŞKİLERİ</a:t>
            </a:r>
            <a:endParaRPr lang="tr-TR" sz="2400">
              <a:solidFill>
                <a:srgbClr val="FFFF99"/>
              </a:solidFill>
            </a:endParaRPr>
          </a:p>
        </p:txBody>
      </p:sp>
      <p:pic>
        <p:nvPicPr>
          <p:cNvPr id="5" name="4 Resim" descr="Resim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429000"/>
            <a:ext cx="4250527" cy="28336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tr-TR" sz="2000" smtClean="0"/>
              <a:t>	</a:t>
            </a:r>
          </a:p>
          <a:p>
            <a:pPr lvl="0">
              <a:buNone/>
            </a:pPr>
            <a:r>
              <a:rPr lang="tr-TR" sz="2000" smtClean="0"/>
              <a:t>	</a:t>
            </a:r>
          </a:p>
          <a:p>
            <a:pPr lvl="0">
              <a:buNone/>
            </a:pPr>
            <a:endParaRPr lang="tr-TR" sz="2000" dirty="0" smtClean="0"/>
          </a:p>
          <a:p>
            <a:pPr>
              <a:buNone/>
            </a:pP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357290" y="357166"/>
            <a:ext cx="5904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</a:p>
          <a:p>
            <a:pPr algn="r"/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  <a:endParaRPr lang="tr-TR" sz="2400">
              <a:solidFill>
                <a:srgbClr val="FFFF99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28596" y="1571612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Bölümlü protezin karşısında maksiller tam protez mevcut olduğunda, </a:t>
            </a:r>
            <a:r>
              <a:rPr lang="tr-TR" smtClean="0">
                <a:solidFill>
                  <a:srgbClr val="FFFF99"/>
                </a:solidFill>
              </a:rPr>
              <a:t>balanslı okluzyon </a:t>
            </a:r>
            <a:r>
              <a:rPr lang="tr-TR" smtClean="0"/>
              <a:t>oluşturulmalıdır. Amaç,  öncelikle tam protez stabilitesinin arttırılmaya çalışılmasıdır. </a:t>
            </a:r>
            <a:endParaRPr lang="tr-TR"/>
          </a:p>
        </p:txBody>
      </p:sp>
      <p:pic>
        <p:nvPicPr>
          <p:cNvPr id="10" name="3 İçerik Yer Tutucusu" descr="sonaykontrol6ay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500174"/>
            <a:ext cx="2437587" cy="1625058"/>
          </a:xfrm>
          <a:prstGeom prst="rect">
            <a:avLst/>
          </a:prstGeom>
        </p:spPr>
      </p:pic>
      <p:pic>
        <p:nvPicPr>
          <p:cNvPr id="11" name="10 Resim" descr="sonaykontrol6ay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1" y="2571744"/>
            <a:ext cx="2464611" cy="1643074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6357950" y="1785926"/>
            <a:ext cx="241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solidFill>
                  <a:srgbClr val="00B0F0"/>
                </a:solidFill>
              </a:rPr>
              <a:t>Sola lateral harekette</a:t>
            </a:r>
            <a:endParaRPr lang="tr-TR">
              <a:solidFill>
                <a:srgbClr val="00B0F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3857620" y="3357562"/>
            <a:ext cx="2131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solidFill>
                  <a:srgbClr val="00B0F0"/>
                </a:solidFill>
              </a:rPr>
              <a:t>Sağ tarafta</a:t>
            </a:r>
          </a:p>
          <a:p>
            <a:r>
              <a:rPr lang="tr-TR" smtClean="0">
                <a:solidFill>
                  <a:srgbClr val="00B0F0"/>
                </a:solidFill>
              </a:rPr>
              <a:t>dengeleyen temas</a:t>
            </a:r>
            <a:endParaRPr lang="tr-TR">
              <a:solidFill>
                <a:srgbClr val="00B0F0"/>
              </a:solidFill>
            </a:endParaRPr>
          </a:p>
        </p:txBody>
      </p:sp>
      <p:pic>
        <p:nvPicPr>
          <p:cNvPr id="15" name="14 Resim" descr="hbpusttotal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00504"/>
            <a:ext cx="2928958" cy="1952639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428596" y="6072206"/>
            <a:ext cx="493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solidFill>
                  <a:srgbClr val="00B0F0"/>
                </a:solidFill>
              </a:rPr>
              <a:t>Protruziv harekette bilateral posterior balans</a:t>
            </a:r>
            <a:endParaRPr lang="tr-TR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15370" cy="103937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700" smtClean="0">
                <a:solidFill>
                  <a:srgbClr val="FFFF99"/>
                </a:solidFill>
              </a:rPr>
              <a:t/>
            </a:r>
            <a:br>
              <a:rPr lang="tr-TR" sz="2700" smtClean="0">
                <a:solidFill>
                  <a:srgbClr val="FFFF99"/>
                </a:solidFill>
              </a:rPr>
            </a:br>
            <a:r>
              <a:rPr lang="tr-TR" sz="2700" smtClean="0">
                <a:solidFill>
                  <a:srgbClr val="FFFF99"/>
                </a:solidFill>
              </a:rPr>
              <a:t/>
            </a:r>
            <a:br>
              <a:rPr lang="tr-TR" sz="2700" smtClean="0">
                <a:solidFill>
                  <a:srgbClr val="FFFF99"/>
                </a:solidFill>
              </a:rPr>
            </a:br>
            <a:r>
              <a:rPr lang="tr-TR" sz="2700" smtClean="0">
                <a:solidFill>
                  <a:srgbClr val="FFFF99"/>
                </a:solidFill>
              </a:rPr>
              <a:t/>
            </a:r>
            <a:br>
              <a:rPr lang="tr-TR" sz="2700" smtClean="0">
                <a:solidFill>
                  <a:srgbClr val="FFFF99"/>
                </a:solidFill>
              </a:rPr>
            </a:br>
            <a:r>
              <a:rPr lang="tr-TR" sz="2700" smtClean="0">
                <a:solidFill>
                  <a:srgbClr val="FFFF99"/>
                </a:solidFill>
              </a:rPr>
              <a:t/>
            </a:r>
            <a:br>
              <a:rPr lang="tr-TR" sz="2700" smtClean="0">
                <a:solidFill>
                  <a:srgbClr val="FFFF99"/>
                </a:solidFill>
              </a:rPr>
            </a:br>
            <a:r>
              <a:rPr lang="tr-TR" sz="2700" smtClean="0">
                <a:solidFill>
                  <a:srgbClr val="FFFF99"/>
                </a:solidFill>
              </a:rPr>
              <a:t/>
            </a:r>
            <a:br>
              <a:rPr lang="tr-TR" sz="2700" smtClean="0">
                <a:solidFill>
                  <a:srgbClr val="FFFF99"/>
                </a:solidFill>
              </a:rPr>
            </a:br>
            <a:r>
              <a:rPr lang="tr-TR" sz="4800" smtClean="0">
                <a:solidFill>
                  <a:srgbClr val="FFFF99"/>
                </a:solidFill>
              </a:rPr>
              <a:t/>
            </a:r>
            <a:br>
              <a:rPr lang="tr-TR" sz="4800" smtClean="0">
                <a:solidFill>
                  <a:srgbClr val="FFFF99"/>
                </a:solidFill>
              </a:rPr>
            </a:br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714348" y="571480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  <a:br>
              <a:rPr lang="tr-TR" sz="2400" smtClean="0">
                <a:solidFill>
                  <a:srgbClr val="FFFF99"/>
                </a:solidFill>
              </a:rPr>
            </a:br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  <a:endParaRPr lang="tr-TR" sz="2400"/>
          </a:p>
        </p:txBody>
      </p:sp>
      <p:pic>
        <p:nvPicPr>
          <p:cNvPr id="6" name="5 Resim" descr="hbpusttotal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286256"/>
            <a:ext cx="3071834" cy="2047890"/>
          </a:xfrm>
          <a:prstGeom prst="rect">
            <a:avLst/>
          </a:prstGeom>
        </p:spPr>
      </p:pic>
      <p:pic>
        <p:nvPicPr>
          <p:cNvPr id="7" name="6 Resim" descr="hbpusttotal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928802"/>
            <a:ext cx="3357586" cy="2238391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3929058" y="1571612"/>
            <a:ext cx="461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smtClean="0">
                <a:solidFill>
                  <a:srgbClr val="00B0F0"/>
                </a:solidFill>
              </a:rPr>
              <a:t>Protruziv harekette posterior bölgede bilateral balans</a:t>
            </a:r>
            <a:endParaRPr lang="tr-TR" sz="1400">
              <a:solidFill>
                <a:srgbClr val="00B0F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71472" y="1643050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mtClean="0">
                <a:solidFill>
                  <a:srgbClr val="FFFF00"/>
                </a:solidFill>
              </a:rPr>
              <a:t>Protruziv balans </a:t>
            </a:r>
            <a:r>
              <a:rPr lang="tr-TR" smtClean="0"/>
              <a:t>için, “overbite” miktarının 0-1 mm’den fazla olmaması gerekir.  </a:t>
            </a:r>
          </a:p>
          <a:p>
            <a:pPr>
              <a:buNone/>
            </a:pPr>
            <a:r>
              <a:rPr lang="tr-TR" smtClean="0"/>
              <a:t>Bu durum </a:t>
            </a:r>
            <a:r>
              <a:rPr lang="tr-TR" smtClean="0">
                <a:solidFill>
                  <a:srgbClr val="FFC000"/>
                </a:solidFill>
              </a:rPr>
              <a:t>estetik görünümü</a:t>
            </a:r>
            <a:r>
              <a:rPr lang="tr-TR" smtClean="0"/>
              <a:t>, </a:t>
            </a:r>
            <a:r>
              <a:rPr lang="tr-TR" smtClean="0">
                <a:solidFill>
                  <a:srgbClr val="FFC000"/>
                </a:solidFill>
              </a:rPr>
              <a:t>konuşmayı</a:t>
            </a:r>
            <a:r>
              <a:rPr lang="tr-TR" smtClean="0"/>
              <a:t> ve </a:t>
            </a:r>
            <a:r>
              <a:rPr lang="tr-TR" smtClean="0">
                <a:solidFill>
                  <a:srgbClr val="FFC000"/>
                </a:solidFill>
              </a:rPr>
              <a:t>doğru</a:t>
            </a:r>
            <a:r>
              <a:rPr lang="tr-TR" smtClean="0">
                <a:solidFill>
                  <a:srgbClr val="FF0000"/>
                </a:solidFill>
              </a:rPr>
              <a:t> </a:t>
            </a:r>
            <a:r>
              <a:rPr lang="tr-TR" smtClean="0">
                <a:solidFill>
                  <a:srgbClr val="FFC000"/>
                </a:solidFill>
              </a:rPr>
              <a:t>konumdaki okluzal düzlemin oluşturulmasını </a:t>
            </a:r>
            <a:r>
              <a:rPr lang="tr-TR" smtClean="0"/>
              <a:t>olumsuz yönde etkileyebilir.</a:t>
            </a:r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57686" y="4357694"/>
            <a:ext cx="3500462" cy="2314888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tr-TR" smtClean="0"/>
              <a:t>  </a:t>
            </a:r>
            <a:endParaRPr lang="tr-TR" sz="2400" smtClean="0"/>
          </a:p>
          <a:p>
            <a:pPr lvl="0">
              <a:buNone/>
            </a:pPr>
            <a:endParaRPr lang="tr-TR" sz="2400" smtClean="0"/>
          </a:p>
          <a:p>
            <a:pPr lvl="0">
              <a:lnSpc>
                <a:spcPct val="120000"/>
              </a:lnSpc>
              <a:buNone/>
            </a:pPr>
            <a:r>
              <a:rPr lang="tr-TR" sz="2400" smtClean="0"/>
              <a:t>	</a:t>
            </a:r>
            <a:r>
              <a:rPr lang="tr-TR" sz="3800" smtClean="0"/>
              <a:t>Bu </a:t>
            </a:r>
            <a:r>
              <a:rPr lang="tr-TR" sz="3800" dirty="0" smtClean="0"/>
              <a:t>şekilde yapılan diş diziminde </a:t>
            </a:r>
            <a:r>
              <a:rPr lang="tr-TR" sz="3800" dirty="0" err="1" smtClean="0">
                <a:solidFill>
                  <a:srgbClr val="FFC000"/>
                </a:solidFill>
              </a:rPr>
              <a:t>maksiller</a:t>
            </a:r>
            <a:r>
              <a:rPr lang="tr-TR" sz="3800" dirty="0" smtClean="0">
                <a:solidFill>
                  <a:srgbClr val="FFC000"/>
                </a:solidFill>
              </a:rPr>
              <a:t> suni dişlerin </a:t>
            </a:r>
            <a:r>
              <a:rPr lang="tr-TR" sz="3800" dirty="0" err="1" smtClean="0">
                <a:solidFill>
                  <a:srgbClr val="FFC000"/>
                </a:solidFill>
              </a:rPr>
              <a:t>rezidüel</a:t>
            </a:r>
            <a:r>
              <a:rPr lang="tr-TR" sz="3800" dirty="0" smtClean="0">
                <a:solidFill>
                  <a:srgbClr val="FFC000"/>
                </a:solidFill>
              </a:rPr>
              <a:t> </a:t>
            </a:r>
            <a:r>
              <a:rPr lang="tr-TR" sz="3800" dirty="0" err="1" smtClean="0">
                <a:solidFill>
                  <a:srgbClr val="FFC000"/>
                </a:solidFill>
              </a:rPr>
              <a:t>kretlerle</a:t>
            </a:r>
            <a:r>
              <a:rPr lang="tr-TR" sz="3800" dirty="0" smtClean="0">
                <a:solidFill>
                  <a:srgbClr val="FFC000"/>
                </a:solidFill>
              </a:rPr>
              <a:t> olan ilişkisi </a:t>
            </a:r>
            <a:r>
              <a:rPr lang="tr-TR" sz="3800" dirty="0" smtClean="0"/>
              <a:t>kabul edilen konumda olmayabilir; ki genellikle </a:t>
            </a:r>
            <a:r>
              <a:rPr lang="tr-TR" sz="3800" dirty="0" err="1" smtClean="0">
                <a:solidFill>
                  <a:srgbClr val="FFC000"/>
                </a:solidFill>
              </a:rPr>
              <a:t>kret</a:t>
            </a:r>
            <a:r>
              <a:rPr lang="tr-TR" sz="3800" dirty="0" smtClean="0">
                <a:solidFill>
                  <a:srgbClr val="FFC000"/>
                </a:solidFill>
              </a:rPr>
              <a:t> tepesinin </a:t>
            </a:r>
            <a:r>
              <a:rPr lang="tr-TR" sz="3800" dirty="0" err="1" smtClean="0">
                <a:solidFill>
                  <a:srgbClr val="FFC000"/>
                </a:solidFill>
              </a:rPr>
              <a:t>lateralinde</a:t>
            </a:r>
            <a:r>
              <a:rPr lang="tr-TR" sz="3800" dirty="0" smtClean="0">
                <a:solidFill>
                  <a:srgbClr val="FFC000"/>
                </a:solidFill>
              </a:rPr>
              <a:t> </a:t>
            </a:r>
            <a:r>
              <a:rPr lang="tr-TR" sz="3800" dirty="0" smtClean="0"/>
              <a:t>yer alırlar. </a:t>
            </a: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14480" y="357166"/>
            <a:ext cx="5904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</a:p>
          <a:p>
            <a:pPr algn="ctr"/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</a:p>
          <a:p>
            <a:endParaRPr lang="tr-TR" sz="2400"/>
          </a:p>
        </p:txBody>
      </p:sp>
      <p:sp>
        <p:nvSpPr>
          <p:cNvPr id="5" name="4 Metin kutusu"/>
          <p:cNvSpPr txBox="1"/>
          <p:nvPr/>
        </p:nvSpPr>
        <p:spPr>
          <a:xfrm>
            <a:off x="500034" y="1643050"/>
            <a:ext cx="34290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Üst çenede rezorpsiyonun yönü alt çeneye göre daha farklıdır. Bu nedenle </a:t>
            </a:r>
            <a:r>
              <a:rPr lang="tr-TR" smtClean="0">
                <a:solidFill>
                  <a:srgbClr val="FFFFCC"/>
                </a:solidFill>
              </a:rPr>
              <a:t>maksiller bilateral serbest sonlu HBP’lerde </a:t>
            </a:r>
            <a:r>
              <a:rPr lang="tr-TR" smtClean="0"/>
              <a:t>mümkün olduğunca, dengeleyen ve çalışan taraf temasları oluşturularak, </a:t>
            </a:r>
            <a:r>
              <a:rPr lang="tr-TR" smtClean="0">
                <a:solidFill>
                  <a:srgbClr val="FFFF99"/>
                </a:solidFill>
              </a:rPr>
              <a:t>bilateral balanslı oklüzyon </a:t>
            </a:r>
            <a:r>
              <a:rPr lang="tr-TR" smtClean="0"/>
              <a:t>sağlanır. </a:t>
            </a:r>
            <a:endParaRPr lang="tr-TR"/>
          </a:p>
        </p:txBody>
      </p:sp>
      <p:pic>
        <p:nvPicPr>
          <p:cNvPr id="6" name="5 Resim" descr="sonaykontrol6ay 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071678"/>
            <a:ext cx="3607587" cy="2405058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357818" y="1571612"/>
            <a:ext cx="166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Lateral balans</a:t>
            </a:r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4" y="4005064"/>
            <a:ext cx="2400299" cy="24702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714480" y="357166"/>
            <a:ext cx="5904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</a:p>
          <a:p>
            <a:pPr algn="ctr"/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</a:p>
          <a:p>
            <a:endParaRPr lang="tr-TR" sz="2400"/>
          </a:p>
        </p:txBody>
      </p:sp>
      <p:sp>
        <p:nvSpPr>
          <p:cNvPr id="5" name="4 Metin kutusu"/>
          <p:cNvSpPr txBox="1"/>
          <p:nvPr/>
        </p:nvSpPr>
        <p:spPr>
          <a:xfrm>
            <a:off x="500034" y="1571612"/>
            <a:ext cx="34290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mtClean="0">
                <a:solidFill>
                  <a:srgbClr val="FFFFCC"/>
                </a:solidFill>
              </a:rPr>
              <a:t>Mandibular bilateral serbest sonlu HBP’lerde </a:t>
            </a:r>
            <a:r>
              <a:rPr lang="tr-TR" smtClean="0"/>
              <a:t>çalışan taraf temasları oluşturulur </a:t>
            </a:r>
            <a:r>
              <a:rPr lang="tr-TR" smtClean="0">
                <a:solidFill>
                  <a:srgbClr val="FFFF99"/>
                </a:solidFill>
              </a:rPr>
              <a:t>unilateral balanslı oklüzyon </a:t>
            </a:r>
            <a:r>
              <a:rPr lang="tr-TR" smtClean="0"/>
              <a:t>ile kuvvetlerin daha geniş bir alana dağıtılması ve protezin çiğneme fonksiyonunun arttırılması amaçlanır.</a:t>
            </a:r>
          </a:p>
          <a:p>
            <a:r>
              <a:rPr lang="tr-TR" smtClean="0"/>
              <a:t> </a:t>
            </a:r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857224" y="585789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rgbClr val="00B0F0"/>
                </a:solidFill>
              </a:rPr>
              <a:t>Sağa lateral harekette, çalışan tarafta temas olurken,</a:t>
            </a:r>
          </a:p>
          <a:p>
            <a:r>
              <a:rPr lang="tr-TR" smtClean="0">
                <a:solidFill>
                  <a:srgbClr val="00B0F0"/>
                </a:solidFill>
              </a:rPr>
              <a:t>karşıt tarafta temas yoktur.</a:t>
            </a:r>
            <a:endParaRPr lang="tr-TR">
              <a:solidFill>
                <a:srgbClr val="00B0F0"/>
              </a:solidFill>
            </a:endParaRPr>
          </a:p>
        </p:txBody>
      </p:sp>
      <p:pic>
        <p:nvPicPr>
          <p:cNvPr id="14" name="13 Resim" descr="mand.Cl1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643182"/>
            <a:ext cx="3286116" cy="2190744"/>
          </a:xfrm>
          <a:prstGeom prst="rect">
            <a:avLst/>
          </a:prstGeom>
        </p:spPr>
      </p:pic>
      <p:pic>
        <p:nvPicPr>
          <p:cNvPr id="15" name="14 Resim" descr="mand.Cl1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929066"/>
            <a:ext cx="2857488" cy="1904992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5143504" y="1857364"/>
            <a:ext cx="322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solidFill>
                  <a:srgbClr val="00B0F0"/>
                </a:solidFill>
              </a:rPr>
              <a:t>Sentrik okluzyonda bilateral </a:t>
            </a:r>
          </a:p>
          <a:p>
            <a:r>
              <a:rPr lang="tr-TR" smtClean="0">
                <a:solidFill>
                  <a:srgbClr val="00B0F0"/>
                </a:solidFill>
              </a:rPr>
              <a:t>dengeli temas oluşur.</a:t>
            </a:r>
            <a:endParaRPr lang="tr-TR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50"/>
            <a:ext cx="3257544" cy="4529467"/>
          </a:xfrm>
        </p:spPr>
        <p:txBody>
          <a:bodyPr/>
          <a:lstStyle/>
          <a:p>
            <a:pPr lvl="0">
              <a:buNone/>
            </a:pPr>
            <a:r>
              <a:rPr lang="tr-TR" smtClean="0"/>
              <a:t>  </a:t>
            </a:r>
            <a:r>
              <a:rPr lang="tr-TR" sz="1800" smtClean="0">
                <a:solidFill>
                  <a:srgbClr val="FFFFCC"/>
                </a:solidFill>
              </a:rPr>
              <a:t>	Tek </a:t>
            </a:r>
            <a:r>
              <a:rPr lang="tr-TR" sz="1800" dirty="0" smtClean="0">
                <a:solidFill>
                  <a:srgbClr val="FFFFCC"/>
                </a:solidFill>
              </a:rPr>
              <a:t>taraflı serbest sonlu </a:t>
            </a:r>
            <a:r>
              <a:rPr lang="tr-TR" sz="1800" dirty="0" err="1" smtClean="0">
                <a:solidFill>
                  <a:srgbClr val="FFFFCC"/>
                </a:solidFill>
              </a:rPr>
              <a:t>HBP’lerde</a:t>
            </a:r>
            <a:r>
              <a:rPr lang="tr-TR" sz="1800" dirty="0" smtClean="0"/>
              <a:t> sadece çalışan taraf temaslarına ihtiyaç duyulur (</a:t>
            </a:r>
            <a:r>
              <a:rPr lang="tr-TR" sz="1800" dirty="0" err="1" smtClean="0">
                <a:solidFill>
                  <a:srgbClr val="FFFF99"/>
                </a:solidFill>
              </a:rPr>
              <a:t>Unilateral</a:t>
            </a:r>
            <a:r>
              <a:rPr lang="tr-TR" sz="1800" dirty="0" smtClean="0">
                <a:solidFill>
                  <a:srgbClr val="FFFF99"/>
                </a:solidFill>
              </a:rPr>
              <a:t> balanslı </a:t>
            </a:r>
            <a:r>
              <a:rPr lang="tr-TR" sz="1800" dirty="0" err="1" smtClean="0">
                <a:solidFill>
                  <a:srgbClr val="FFFF99"/>
                </a:solidFill>
              </a:rPr>
              <a:t>oklüzyon</a:t>
            </a:r>
            <a:r>
              <a:rPr lang="tr-TR" sz="1800" dirty="0" smtClean="0"/>
              <a:t>). Dengeleyen taraftaki metal alt yapı diş destekli olduğundan, dengeleyen taraf temaslarının protezin </a:t>
            </a:r>
            <a:r>
              <a:rPr lang="tr-TR" sz="1800" dirty="0" err="1" smtClean="0"/>
              <a:t>stabilitesine</a:t>
            </a:r>
            <a:r>
              <a:rPr lang="tr-TR" sz="1800" dirty="0" smtClean="0"/>
              <a:t> katkısı olmayacaktır. </a:t>
            </a:r>
            <a:endParaRPr lang="tr-TR" sz="2400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14480" y="357166"/>
            <a:ext cx="5904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</a:p>
          <a:p>
            <a:pPr algn="ctr"/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</a:p>
        </p:txBody>
      </p:sp>
      <p:pic>
        <p:nvPicPr>
          <p:cNvPr id="5" name="4 Resim" descr="sonaykontrol6ay 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785926"/>
            <a:ext cx="3286116" cy="2190744"/>
          </a:xfrm>
          <a:prstGeom prst="rect">
            <a:avLst/>
          </a:prstGeom>
        </p:spPr>
      </p:pic>
      <p:pic>
        <p:nvPicPr>
          <p:cNvPr id="6" name="5 Resim" descr="sonaykontrol6ay 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9" y="4071922"/>
            <a:ext cx="3294001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7"/>
            <a:ext cx="3900486" cy="213995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tr-TR" smtClean="0"/>
              <a:t>  </a:t>
            </a:r>
            <a:r>
              <a:rPr lang="tr-TR" sz="1700" smtClean="0">
                <a:solidFill>
                  <a:srgbClr val="FFFFCC"/>
                </a:solidFill>
              </a:rPr>
              <a:t>Class </a:t>
            </a:r>
            <a:r>
              <a:rPr lang="tr-TR" sz="1700" dirty="0" smtClean="0">
                <a:solidFill>
                  <a:srgbClr val="FFFFCC"/>
                </a:solidFill>
              </a:rPr>
              <a:t>IV </a:t>
            </a:r>
            <a:r>
              <a:rPr lang="tr-TR" sz="1700" dirty="0" err="1" smtClean="0">
                <a:solidFill>
                  <a:srgbClr val="FFFFCC"/>
                </a:solidFill>
              </a:rPr>
              <a:t>HBP’lerde</a:t>
            </a:r>
            <a:r>
              <a:rPr lang="tr-TR" sz="1700" dirty="0" smtClean="0"/>
              <a:t>, karşıt doğal dişlerin boşluğa doğru sürmelerini önlemek için</a:t>
            </a:r>
            <a:r>
              <a:rPr lang="tr-TR" sz="1700" smtClean="0"/>
              <a:t>, karşıt anterior dişlerle </a:t>
            </a:r>
            <a:r>
              <a:rPr lang="tr-TR" sz="1700" smtClean="0">
                <a:solidFill>
                  <a:srgbClr val="FFFF99"/>
                </a:solidFill>
              </a:rPr>
              <a:t>sentrik oklüzyonda </a:t>
            </a:r>
            <a:r>
              <a:rPr lang="tr-TR" sz="1700" smtClean="0"/>
              <a:t>temas sağlanır.</a:t>
            </a:r>
            <a:endParaRPr lang="tr-TR" sz="1800" smtClean="0"/>
          </a:p>
          <a:p>
            <a:pPr lvl="0">
              <a:buNone/>
            </a:pPr>
            <a:endParaRPr lang="tr-TR" sz="1800" smtClean="0">
              <a:solidFill>
                <a:srgbClr val="FFFF99"/>
              </a:solidFill>
            </a:endParaRPr>
          </a:p>
          <a:p>
            <a:pPr lvl="0">
              <a:buNone/>
            </a:pPr>
            <a:endParaRPr lang="tr-TR" sz="1800" smtClean="0">
              <a:solidFill>
                <a:srgbClr val="FFFF99"/>
              </a:solidFill>
            </a:endParaRPr>
          </a:p>
          <a:p>
            <a:pPr lvl="0">
              <a:buNone/>
            </a:pPr>
            <a:endParaRPr lang="tr-TR" sz="1800" smtClean="0">
              <a:solidFill>
                <a:srgbClr val="FFFF99"/>
              </a:solidFill>
            </a:endParaRPr>
          </a:p>
          <a:p>
            <a:pPr lvl="0">
              <a:buNone/>
            </a:pPr>
            <a:r>
              <a:rPr lang="tr-TR" sz="1800" smtClean="0">
                <a:solidFill>
                  <a:srgbClr val="FFFF99"/>
                </a:solidFill>
              </a:rPr>
              <a:t>	</a:t>
            </a:r>
            <a:endParaRPr lang="tr-TR" sz="1800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1785918" y="428604"/>
            <a:ext cx="5904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smtClean="0">
                <a:solidFill>
                  <a:srgbClr val="FFFF99"/>
                </a:solidFill>
              </a:rPr>
              <a:t>HAREKETLİ BÖLÜMLÜ PROTEZLER İÇİN </a:t>
            </a:r>
          </a:p>
          <a:p>
            <a:pPr algn="ctr"/>
            <a:r>
              <a:rPr lang="tr-TR" sz="2400" smtClean="0">
                <a:solidFill>
                  <a:srgbClr val="FFFF99"/>
                </a:solidFill>
              </a:rPr>
              <a:t>GEREKEN OKLUZAL TEMAS İLİŞKİLERİ</a:t>
            </a:r>
          </a:p>
        </p:txBody>
      </p:sp>
      <p:pic>
        <p:nvPicPr>
          <p:cNvPr id="6" name="5 Resim" descr="Cl IV ekzent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714488"/>
            <a:ext cx="2714644" cy="2394631"/>
          </a:xfrm>
          <a:prstGeom prst="rect">
            <a:avLst/>
          </a:prstGeom>
        </p:spPr>
      </p:pic>
      <p:pic>
        <p:nvPicPr>
          <p:cNvPr id="7" name="6 Resim" descr="Cl IV sentr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57496"/>
            <a:ext cx="2650222" cy="2419596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429256" y="4429132"/>
            <a:ext cx="3214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tr-TR" sz="1600" smtClean="0"/>
              <a:t>Ancak; </a:t>
            </a:r>
            <a:r>
              <a:rPr lang="tr-TR" sz="1600" smtClean="0">
                <a:solidFill>
                  <a:srgbClr val="FFFF99"/>
                </a:solidFill>
              </a:rPr>
              <a:t>ekzentrik hareketlerde </a:t>
            </a:r>
            <a:r>
              <a:rPr lang="tr-TR" sz="1600" smtClean="0"/>
              <a:t>temas olmamasına dikkat edilir; çünkü böyle temaslar protez kaidesi altındaki rezidüel alveoler krette rezorpsiyon oluştururken, protez stabilitesine fazlaca katkıda bulunmaz. </a:t>
            </a:r>
            <a:endParaRPr lang="tr-TR" sz="1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6280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Book Antiqua" panose="02040602050305030304" pitchFamily="18" charset="0"/>
              </a:rPr>
              <a:t>Ortak algıdan, ortak deneyimden </a:t>
            </a:r>
          </a:p>
          <a:p>
            <a:pPr marL="0" indent="0" algn="r">
              <a:buNone/>
            </a:pPr>
            <a:r>
              <a:rPr lang="tr-TR" b="1" dirty="0" smtClean="0">
                <a:latin typeface="Book Antiqua" panose="02040602050305030304" pitchFamily="18" charset="0"/>
              </a:rPr>
              <a:t>uzaklaşın.</a:t>
            </a:r>
          </a:p>
          <a:p>
            <a:pPr marL="0" indent="0" algn="ctr">
              <a:buNone/>
            </a:pPr>
            <a:endParaRPr lang="tr-TR" b="1" dirty="0" smtClean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r>
              <a:rPr lang="tr-TR" b="1" dirty="0" smtClean="0">
                <a:latin typeface="Book Antiqua" panose="02040602050305030304" pitchFamily="18" charset="0"/>
              </a:rPr>
              <a:t>Sorgulayın…</a:t>
            </a:r>
          </a:p>
          <a:p>
            <a:pPr marL="0" indent="0" algn="r">
              <a:buNone/>
            </a:pPr>
            <a:endParaRPr lang="tr-TR" b="1" dirty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tr-TR" b="1" dirty="0" smtClean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tr-TR" sz="2400" dirty="0" smtClean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tr-TR" sz="2400" dirty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tr-TR" sz="2400" dirty="0" smtClean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r>
              <a:rPr lang="tr-TR" sz="2400" dirty="0" smtClean="0">
                <a:latin typeface="Book Antiqua" panose="02040602050305030304" pitchFamily="18" charset="0"/>
              </a:rPr>
              <a:t>akaltanfunda@gmail.com</a:t>
            </a:r>
            <a:endParaRPr lang="tr-TR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2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HAREKETLİ BÖLÜMLÜ PROTEZLERDE OKLÜZYON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DERSİN AMACI: </a:t>
            </a:r>
            <a:r>
              <a:rPr lang="tr-TR" sz="2800" dirty="0" smtClean="0"/>
              <a:t>Hareketli bölümlü protezin </a:t>
            </a:r>
            <a:r>
              <a:rPr lang="tr-TR" sz="2800" dirty="0" err="1" smtClean="0"/>
              <a:t>okluzal</a:t>
            </a:r>
            <a:r>
              <a:rPr lang="tr-TR" sz="2800" dirty="0" smtClean="0"/>
              <a:t> ilişkilerini Kennedy sınıflarına göre doğru şekilde oluşturabilme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DERSİN İÇERİĞİ: </a:t>
            </a:r>
          </a:p>
          <a:p>
            <a:r>
              <a:rPr lang="tr-TR" sz="2800" dirty="0" err="1" smtClean="0"/>
              <a:t>Okluzal</a:t>
            </a:r>
            <a:r>
              <a:rPr lang="tr-TR" sz="2800" dirty="0" smtClean="0"/>
              <a:t> ilişkinin önemi</a:t>
            </a:r>
          </a:p>
          <a:p>
            <a:r>
              <a:rPr lang="tr-TR" sz="2800" dirty="0" err="1" smtClean="0"/>
              <a:t>Okluzyonun</a:t>
            </a:r>
            <a:r>
              <a:rPr lang="tr-TR" sz="2800" dirty="0" smtClean="0"/>
              <a:t> temininde önemli hususlar</a:t>
            </a:r>
          </a:p>
          <a:p>
            <a:r>
              <a:rPr lang="tr-TR" sz="2800" dirty="0" smtClean="0"/>
              <a:t>Kennedy vakalarına göre </a:t>
            </a:r>
            <a:r>
              <a:rPr lang="tr-TR" sz="2800" dirty="0" err="1" smtClean="0"/>
              <a:t>okluzal</a:t>
            </a:r>
            <a:r>
              <a:rPr lang="tr-TR" sz="2800" smtClean="0"/>
              <a:t> temas ilişkileri</a:t>
            </a:r>
            <a:endParaRPr lang="tr-TR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5378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mtClean="0"/>
              <a:t>   HPB’lerde geriye kalan dişler okluzyonu belirler.</a:t>
            </a:r>
            <a:endParaRPr lang="tr-TR" dirty="0"/>
          </a:p>
          <a:p>
            <a:pPr lvl="0">
              <a:buClr>
                <a:srgbClr val="FFFF00"/>
              </a:buClr>
              <a:buFont typeface="Wingdings" pitchFamily="2" charset="2"/>
              <a:buChar char="v"/>
            </a:pPr>
            <a:r>
              <a:rPr lang="tr-TR" dirty="0" smtClean="0"/>
              <a:t>    Mevcut </a:t>
            </a:r>
            <a:r>
              <a:rPr lang="tr-TR" dirty="0" err="1"/>
              <a:t>okluzyonun</a:t>
            </a:r>
            <a:r>
              <a:rPr lang="tr-TR" dirty="0"/>
              <a:t> analizi,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tr-TR" dirty="0" smtClean="0"/>
              <a:t>    Mevcut </a:t>
            </a:r>
            <a:r>
              <a:rPr lang="tr-TR" dirty="0" err="1"/>
              <a:t>okluzal</a:t>
            </a:r>
            <a:r>
              <a:rPr lang="tr-TR" dirty="0"/>
              <a:t> düzensizliklerin düzeltilmesi,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v"/>
            </a:pPr>
            <a:r>
              <a:rPr lang="tr-TR" dirty="0" smtClean="0"/>
              <a:t>    </a:t>
            </a:r>
            <a:r>
              <a:rPr lang="tr-TR" dirty="0" err="1" smtClean="0"/>
              <a:t>Sentrik</a:t>
            </a:r>
            <a:r>
              <a:rPr lang="tr-TR" dirty="0" smtClean="0"/>
              <a:t> </a:t>
            </a:r>
            <a:r>
              <a:rPr lang="tr-TR"/>
              <a:t>ilişki </a:t>
            </a:r>
            <a:r>
              <a:rPr lang="tr-TR" smtClean="0"/>
              <a:t>kaydı</a:t>
            </a:r>
            <a:r>
              <a:rPr lang="tr-TR" dirty="0"/>
              <a:t>,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v"/>
            </a:pPr>
            <a:r>
              <a:rPr lang="tr-TR" dirty="0" smtClean="0"/>
              <a:t>    </a:t>
            </a:r>
            <a:r>
              <a:rPr lang="tr-TR" dirty="0" err="1" smtClean="0"/>
              <a:t>Ekzentrik</a:t>
            </a:r>
            <a:r>
              <a:rPr lang="tr-TR" dirty="0" smtClean="0"/>
              <a:t> </a:t>
            </a:r>
            <a:r>
              <a:rPr lang="tr-TR" dirty="0"/>
              <a:t>çene ilişkileri veya fonksiyonel </a:t>
            </a:r>
            <a:r>
              <a:rPr lang="tr-TR" dirty="0" err="1"/>
              <a:t>ekzentrik</a:t>
            </a:r>
            <a:r>
              <a:rPr lang="tr-TR" dirty="0"/>
              <a:t> </a:t>
            </a:r>
            <a:r>
              <a:rPr lang="tr-TR" dirty="0" err="1"/>
              <a:t>okluzyonun</a:t>
            </a:r>
            <a:r>
              <a:rPr lang="tr-TR" dirty="0"/>
              <a:t> </a:t>
            </a:r>
            <a:r>
              <a:rPr lang="tr-TR" dirty="0" smtClean="0"/>
              <a:t>kaydı.</a:t>
            </a:r>
            <a:endParaRPr lang="tr-TR" dirty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642910" y="357166"/>
            <a:ext cx="78337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>
                <a:solidFill>
                  <a:srgbClr val="FFFF99"/>
                </a:solidFill>
              </a:rPr>
              <a:t>HBP hastaları için okluzyonun temininde </a:t>
            </a:r>
          </a:p>
          <a:p>
            <a:r>
              <a:rPr lang="tr-TR" sz="3200" smtClean="0">
                <a:solidFill>
                  <a:srgbClr val="FFFF99"/>
                </a:solidFill>
              </a:rPr>
              <a:t>aşağıdaki hususlar önem kazanır:</a:t>
            </a:r>
            <a:endParaRPr lang="tr-TR" sz="320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mtClean="0"/>
              <a:t>		</a:t>
            </a:r>
            <a:r>
              <a:rPr lang="tr-TR" sz="2400" smtClean="0"/>
              <a:t>Hareketli bölümlü protez (HBP) ve geriye kalan dişler arasındaki </a:t>
            </a:r>
            <a:r>
              <a:rPr lang="tr-TR" sz="2400" smtClean="0">
                <a:solidFill>
                  <a:srgbClr val="FFC000"/>
                </a:solidFill>
              </a:rPr>
              <a:t>okluzal uyum</a:t>
            </a:r>
            <a:r>
              <a:rPr lang="tr-TR" sz="2400" smtClean="0"/>
              <a:t>, çevre </a:t>
            </a:r>
            <a:r>
              <a:rPr lang="tr-TR" sz="2400" smtClean="0">
                <a:solidFill>
                  <a:srgbClr val="FFC000"/>
                </a:solidFill>
              </a:rPr>
              <a:t>dokuların sağlığının korunmasında önemli</a:t>
            </a:r>
            <a:r>
              <a:rPr lang="tr-TR" sz="2400" smtClean="0"/>
              <a:t> bir faktördür. </a:t>
            </a:r>
          </a:p>
          <a:p>
            <a:pPr>
              <a:buNone/>
            </a:pPr>
            <a:endParaRPr lang="tr-TR" sz="2400" smtClean="0"/>
          </a:p>
          <a:p>
            <a:pPr>
              <a:buNone/>
            </a:pPr>
            <a:r>
              <a:rPr lang="tr-TR" sz="2400" smtClean="0"/>
              <a:t>		HBP vakalarında </a:t>
            </a:r>
            <a:r>
              <a:rPr lang="tr-TR" sz="2400" smtClean="0">
                <a:solidFill>
                  <a:srgbClr val="FFC000"/>
                </a:solidFill>
              </a:rPr>
              <a:t>geriye kalan dişlerin sayısı ve konumu </a:t>
            </a:r>
            <a:r>
              <a:rPr lang="tr-TR" sz="2400" smtClean="0"/>
              <a:t>okluzyonu belirler. </a:t>
            </a:r>
            <a:r>
              <a:rPr lang="tr-TR" sz="2400" smtClean="0">
                <a:solidFill>
                  <a:srgbClr val="00B0F0"/>
                </a:solidFill>
              </a:rPr>
              <a:t>Okluzyonun tipi </a:t>
            </a:r>
            <a:r>
              <a:rPr lang="tr-TR" sz="2400" smtClean="0"/>
              <a:t>klinik olarak </a:t>
            </a:r>
            <a:r>
              <a:rPr lang="tr-TR" sz="2400" smtClean="0">
                <a:solidFill>
                  <a:srgbClr val="00B0F0"/>
                </a:solidFill>
              </a:rPr>
              <a:t>mandibulanın ekzentrik hareketlerindeki temasları ile analiz edilir.</a:t>
            </a:r>
          </a:p>
          <a:p>
            <a:pPr>
              <a:buNone/>
            </a:pPr>
            <a:endParaRPr lang="tr-TR" sz="240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tr-TR" sz="2400" smtClean="0"/>
              <a:t>		Sentrik ve ekzentrik temaslarda </a:t>
            </a:r>
            <a:r>
              <a:rPr lang="tr-TR" sz="2400" smtClean="0">
                <a:solidFill>
                  <a:srgbClr val="FFC000"/>
                </a:solidFill>
              </a:rPr>
              <a:t>HBP’nin stabilitesi </a:t>
            </a:r>
            <a:r>
              <a:rPr lang="tr-TR" sz="2400" smtClean="0"/>
              <a:t>korunmalıdır. </a:t>
            </a:r>
          </a:p>
          <a:p>
            <a:pPr>
              <a:buNone/>
            </a:pPr>
            <a:endParaRPr lang="tr-TR" sz="2400" smtClean="0">
              <a:solidFill>
                <a:srgbClr val="00B0F0"/>
              </a:solidFill>
            </a:endParaRPr>
          </a:p>
          <a:p>
            <a:pPr>
              <a:buNone/>
            </a:pPr>
            <a:endParaRPr lang="tr-TR" sz="2400" smtClean="0">
              <a:solidFill>
                <a:srgbClr val="00B0F0"/>
              </a:solidFill>
            </a:endParaRPr>
          </a:p>
          <a:p>
            <a:pPr>
              <a:buNone/>
            </a:pPr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1142976" y="500042"/>
            <a:ext cx="6395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smtClean="0">
                <a:solidFill>
                  <a:srgbClr val="FFFFCC"/>
                </a:solidFill>
              </a:rPr>
              <a:t>HAREKETLİ BÖLÜMLÜ PROTEZLERDE</a:t>
            </a:r>
          </a:p>
          <a:p>
            <a:pPr algn="ctr"/>
            <a:r>
              <a:rPr lang="tr-TR" sz="2800" smtClean="0">
                <a:solidFill>
                  <a:srgbClr val="FFFFCC"/>
                </a:solidFill>
              </a:rPr>
              <a:t> OKLUZYON</a:t>
            </a:r>
            <a:endParaRPr lang="tr-TR" sz="28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mtClean="0"/>
              <a:t>Mevcut okluzyonun analizi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mtClean="0"/>
          </a:p>
          <a:p>
            <a:endParaRPr lang="tr-TR" smtClean="0"/>
          </a:p>
          <a:p>
            <a:pPr>
              <a:buNone/>
            </a:pPr>
            <a:endParaRPr lang="tr-TR" smtClean="0"/>
          </a:p>
          <a:p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/>
          </a:p>
        </p:txBody>
      </p:sp>
      <p:pic>
        <p:nvPicPr>
          <p:cNvPr id="7" name="6 Resim" descr="sonaykontrol6ay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071942"/>
            <a:ext cx="3071802" cy="2047868"/>
          </a:xfrm>
          <a:prstGeom prst="rect">
            <a:avLst/>
          </a:prstGeom>
        </p:spPr>
      </p:pic>
      <p:pic>
        <p:nvPicPr>
          <p:cNvPr id="8" name="7 Resim" descr="sonaykontrol6ay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643050"/>
            <a:ext cx="2970000" cy="1980000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4429124" y="2000240"/>
            <a:ext cx="2095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Kanin koruyuculu </a:t>
            </a:r>
          </a:p>
          <a:p>
            <a:pPr>
              <a:buNone/>
            </a:pPr>
            <a:r>
              <a:rPr lang="tr-TR" smtClean="0"/>
              <a:t>   okluzyon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714348" y="4643446"/>
            <a:ext cx="448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Unilateral balanslı okluzyon</a:t>
            </a:r>
          </a:p>
          <a:p>
            <a:r>
              <a:rPr lang="tr-TR" smtClean="0"/>
              <a:t>Grup fonksiyonu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7224" y="357166"/>
            <a:ext cx="7800972" cy="785834"/>
          </a:xfrm>
        </p:spPr>
        <p:txBody>
          <a:bodyPr>
            <a:noAutofit/>
          </a:bodyPr>
          <a:lstStyle/>
          <a:p>
            <a:pPr algn="ctr"/>
            <a:r>
              <a:rPr lang="tr-TR" sz="2800" smtClean="0"/>
              <a:t>Mevcut okluzyonun analizi:</a:t>
            </a:r>
            <a:br>
              <a:rPr lang="tr-TR" sz="2800" smtClean="0"/>
            </a:br>
            <a:r>
              <a:rPr lang="tr-TR" sz="2800" smtClean="0"/>
              <a:t>Bilateral balanslı okluzyon</a:t>
            </a:r>
            <a:endParaRPr lang="tr-TR" sz="2800"/>
          </a:p>
        </p:txBody>
      </p:sp>
      <p:pic>
        <p:nvPicPr>
          <p:cNvPr id="4" name="3 İçerik Yer Tutucusu" descr="sonaykontrol6ay 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256"/>
            <a:ext cx="3402000" cy="2268000"/>
          </a:xfrm>
          <a:prstGeom prst="rect">
            <a:avLst/>
          </a:prstGeom>
        </p:spPr>
      </p:pic>
      <p:pic>
        <p:nvPicPr>
          <p:cNvPr id="5" name="4 Resim" descr="sonaykontrol6ay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214818"/>
            <a:ext cx="3402000" cy="2268000"/>
          </a:xfrm>
          <a:prstGeom prst="rect">
            <a:avLst/>
          </a:prstGeom>
        </p:spPr>
      </p:pic>
      <p:pic>
        <p:nvPicPr>
          <p:cNvPr id="6" name="5 Resim" descr="sonaykontrol6ay 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785926"/>
            <a:ext cx="2754000" cy="18360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642910" y="1428736"/>
            <a:ext cx="277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Sentrikte bilateral temas</a:t>
            </a:r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428596" y="3786190"/>
            <a:ext cx="360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Sol lateral harekette çalışan taraf</a:t>
            </a:r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5143504" y="3786190"/>
            <a:ext cx="326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Sağ tarafta dengeleyen temas</a:t>
            </a:r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4071934" y="1500174"/>
            <a:ext cx="486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Protruziv harekette posterior bilateral temas</a:t>
            </a:r>
            <a:endParaRPr lang="tr-TR"/>
          </a:p>
        </p:txBody>
      </p:sp>
      <p:pic>
        <p:nvPicPr>
          <p:cNvPr id="11" name="10 Resim" descr="sonaykontrol6ay 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857364"/>
            <a:ext cx="3000396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smtClean="0"/>
              <a:t>Mevcut okluzal düzensizliklerin düzeltilmesi</a:t>
            </a:r>
            <a:endParaRPr lang="tr-TR" sz="320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7"/>
            <a:ext cx="3328982" cy="452628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mtClean="0"/>
          </a:p>
          <a:p>
            <a:r>
              <a:rPr lang="tr-TR" sz="2400" smtClean="0"/>
              <a:t>Mine seviyesinde mölleme</a:t>
            </a:r>
          </a:p>
          <a:p>
            <a:pPr>
              <a:buNone/>
            </a:pPr>
            <a:endParaRPr lang="tr-TR" sz="2400" smtClean="0"/>
          </a:p>
          <a:p>
            <a:r>
              <a:rPr lang="tr-TR" sz="2400" smtClean="0"/>
              <a:t>Kron restorasyonları</a:t>
            </a:r>
          </a:p>
          <a:p>
            <a:endParaRPr lang="tr-TR" sz="2400" smtClean="0"/>
          </a:p>
          <a:p>
            <a:r>
              <a:rPr lang="tr-TR" sz="2400" smtClean="0"/>
              <a:t>Ortodontik tedavi</a:t>
            </a:r>
          </a:p>
          <a:p>
            <a:endParaRPr lang="tr-TR" sz="2400" smtClean="0"/>
          </a:p>
          <a:p>
            <a:r>
              <a:rPr lang="tr-TR" sz="2400" smtClean="0"/>
              <a:t>Çekim</a:t>
            </a:r>
          </a:p>
          <a:p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/>
          </a:p>
        </p:txBody>
      </p:sp>
      <p:pic>
        <p:nvPicPr>
          <p:cNvPr id="12" name="11 Resim" descr="sonaykontrol6ay 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143116"/>
            <a:ext cx="4500593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smtClean="0"/>
              <a:t>Sentrik ilişki kaydı</a:t>
            </a:r>
            <a:endParaRPr lang="tr-TR" sz="400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7"/>
            <a:ext cx="6686568" cy="4526280"/>
          </a:xfrm>
        </p:spPr>
        <p:txBody>
          <a:bodyPr>
            <a:normAutofit/>
          </a:bodyPr>
          <a:lstStyle/>
          <a:p>
            <a:r>
              <a:rPr lang="tr-TR" sz="2400" smtClean="0"/>
              <a:t>Yeterli antagonist diş varlığında, diş destekli vakalarda modeller karşılıklı getirilir.</a:t>
            </a:r>
          </a:p>
          <a:p>
            <a:endParaRPr lang="tr-TR" sz="2400" smtClean="0"/>
          </a:p>
          <a:p>
            <a:r>
              <a:rPr lang="tr-TR" sz="2400" smtClean="0"/>
              <a:t>Yeterli antagonist diş olmadığında interokluzal kayıt materyali kullanılarak modeller karşılıklı getirilir.</a:t>
            </a:r>
          </a:p>
          <a:p>
            <a:endParaRPr lang="tr-TR" sz="2400" smtClean="0"/>
          </a:p>
          <a:p>
            <a:r>
              <a:rPr lang="tr-TR" sz="2400" smtClean="0"/>
              <a:t>Karşıt çenede tam protez varlığında, serbest sonlu veya anatagonist diş temaslarının olmadığı vakalarda geçici kaide plağı ve şablon kullanılır.</a:t>
            </a:r>
          </a:p>
          <a:p>
            <a:pPr>
              <a:buNone/>
            </a:pPr>
            <a:endParaRPr lang="tr-TR" sz="2400" smtClean="0"/>
          </a:p>
          <a:p>
            <a:pPr>
              <a:buNone/>
            </a:pPr>
            <a:endParaRPr lang="tr-TR" sz="2400" smtClean="0"/>
          </a:p>
          <a:p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 smtClean="0"/>
          </a:p>
          <a:p>
            <a:pPr>
              <a:buNone/>
            </a:pPr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mtClean="0"/>
              <a:t>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</a:t>
            </a:r>
            <a:r>
              <a:rPr lang="tr-TR" dirty="0" smtClean="0">
                <a:solidFill>
                  <a:srgbClr val="FFFF00"/>
                </a:solidFill>
              </a:rPr>
              <a:t> 1- </a:t>
            </a:r>
            <a:r>
              <a:rPr lang="tr-TR" smtClean="0"/>
              <a:t>Protez kaidesindeki </a:t>
            </a:r>
            <a:r>
              <a:rPr lang="tr-TR" dirty="0"/>
              <a:t>destek kaybı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smtClean="0">
                <a:solidFill>
                  <a:srgbClr val="FFFF00"/>
                </a:solidFill>
              </a:rPr>
              <a:t>2- </a:t>
            </a:r>
            <a:r>
              <a:rPr lang="tr-TR" dirty="0" smtClean="0"/>
              <a:t>Tek </a:t>
            </a:r>
            <a:r>
              <a:rPr lang="tr-TR" dirty="0"/>
              <a:t>bir statik çene ilişkisi kaydına </a:t>
            </a:r>
            <a:r>
              <a:rPr lang="tr-TR"/>
              <a:t>göre </a:t>
            </a:r>
            <a:r>
              <a:rPr lang="tr-TR" smtClean="0"/>
              <a:t>     okluzyon </a:t>
            </a:r>
            <a:r>
              <a:rPr lang="tr-TR" dirty="0"/>
              <a:t>sağlanması,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smtClean="0">
                <a:solidFill>
                  <a:srgbClr val="FFFF00"/>
                </a:solidFill>
              </a:rPr>
              <a:t>3-</a:t>
            </a:r>
            <a:r>
              <a:rPr lang="tr-TR" smtClean="0"/>
              <a:t> Uzun süre dişsizlik nedeniyle görülen okluzal düzlem bozukluğu.</a:t>
            </a:r>
            <a:endParaRPr lang="tr-TR" dirty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71472" y="500042"/>
            <a:ext cx="6851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smtClean="0">
                <a:solidFill>
                  <a:srgbClr val="FFFF99"/>
                </a:solidFill>
              </a:rPr>
              <a:t>HBP’lerde okluzyonun uyumlandırılması </a:t>
            </a:r>
          </a:p>
          <a:p>
            <a:r>
              <a:rPr lang="tr-TR" sz="2800" smtClean="0">
                <a:solidFill>
                  <a:srgbClr val="FFFF99"/>
                </a:solidFill>
              </a:rPr>
              <a:t>bazı nedenlerle zorluk yaratabilir: </a:t>
            </a:r>
            <a:endParaRPr lang="tr-TR" sz="280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500</Words>
  <Application>Microsoft Office PowerPoint</Application>
  <PresentationFormat>Ekran Gösterisi (4:3)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Book Antiqua</vt:lpstr>
      <vt:lpstr>Rockwell</vt:lpstr>
      <vt:lpstr>Wingdings</vt:lpstr>
      <vt:lpstr>Wingdings 2</vt:lpstr>
      <vt:lpstr>Döküm</vt:lpstr>
      <vt:lpstr>HAREKETLİ BÖLÜMLÜ PROTEZLERDE OKLÜZYON </vt:lpstr>
      <vt:lpstr>HAREKETLİ BÖLÜMLÜ PROTEZLERDE OKLÜZYON </vt:lpstr>
      <vt:lpstr>PowerPoint Sunusu</vt:lpstr>
      <vt:lpstr>PowerPoint Sunusu</vt:lpstr>
      <vt:lpstr>Mevcut okluzyonun analizi</vt:lpstr>
      <vt:lpstr>Mevcut okluzyonun analizi: Bilateral balanslı okluzyon</vt:lpstr>
      <vt:lpstr>Mevcut okluzal düzensizliklerin düzeltilmesi</vt:lpstr>
      <vt:lpstr>Sentrik ilişki kaydı</vt:lpstr>
      <vt:lpstr>PowerPoint Sunusu</vt:lpstr>
      <vt:lpstr>HAREKETLİ BÖLÜMLÜ PROTEZLER İÇİN GEREKEN OKLUZAL TEMAS İLİŞKİLERİ</vt:lpstr>
      <vt:lpstr>PowerPoint Sunusu</vt:lpstr>
      <vt:lpstr>PowerPoint Sunusu</vt:lpstr>
      <vt:lpstr>     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HAREKETLİ BÖLÜMLÜ PROTEZLERDE OKLÜZYON</dc:title>
  <dc:creator>burcu</dc:creator>
  <cp:lastModifiedBy>FUNDAAKALTAN</cp:lastModifiedBy>
  <cp:revision>82</cp:revision>
  <dcterms:created xsi:type="dcterms:W3CDTF">2009-01-03T21:39:55Z</dcterms:created>
  <dcterms:modified xsi:type="dcterms:W3CDTF">2017-11-27T08:33:10Z</dcterms:modified>
</cp:coreProperties>
</file>