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mran yıldırım" initials="iy" lastIdx="3" clrIdx="0">
    <p:extLst>
      <p:ext uri="{19B8F6BF-5375-455C-9EA6-DF929625EA0E}">
        <p15:presenceInfo xmlns:p15="http://schemas.microsoft.com/office/powerpoint/2012/main" userId="6bbacec99b5454d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A29897F-5110-374D-AC54-0AD0C1FD52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/>
              <a:t>Zoonosıs</a:t>
            </a:r>
            <a:r>
              <a:rPr lang="tr-TR" dirty="0"/>
              <a:t> ın </a:t>
            </a:r>
            <a:r>
              <a:rPr lang="tr-TR" dirty="0" err="1"/>
              <a:t>turkey</a:t>
            </a: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7A81689-8B42-2547-AF80-593D711968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Dr. Bahar Onaran</a:t>
            </a:r>
            <a:endParaRPr lang="tr-TR" dirty="0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F95B7FF9-C496-B046-9E54-42C69A52B5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7" t="38079" r="-19457" b="43668"/>
          <a:stretch/>
        </p:blipFill>
        <p:spPr>
          <a:xfrm>
            <a:off x="1656121" y="1092000"/>
            <a:ext cx="10626273" cy="296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48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32A36C8-E69C-0E49-98B6-3573F62C8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7433" y="5110976"/>
            <a:ext cx="5594966" cy="1053170"/>
          </a:xfrm>
        </p:spPr>
        <p:txBody>
          <a:bodyPr>
            <a:normAutofit fontScale="90000"/>
          </a:bodyPr>
          <a:lstStyle/>
          <a:p>
            <a:r>
              <a:rPr lang="tr-TR" sz="9600" dirty="0" err="1"/>
              <a:t>Anthrax</a:t>
            </a:r>
            <a:endParaRPr lang="tr-TR" sz="9600" dirty="0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5BE3AC3C-08E7-D741-979E-C31C6CCF3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544" y="693854"/>
            <a:ext cx="9316911" cy="344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6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2800C35-2D17-C04C-BFF8-F4A0F5E18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What</a:t>
            </a:r>
            <a:r>
              <a:rPr lang="tr-TR" dirty="0"/>
              <a:t> </a:t>
            </a:r>
            <a:r>
              <a:rPr lang="tr-TR" dirty="0" smtClean="0"/>
              <a:t>ıs </a:t>
            </a:r>
            <a:r>
              <a:rPr lang="tr-TR" dirty="0" err="1"/>
              <a:t>anthrax</a:t>
            </a:r>
            <a:r>
              <a:rPr lang="tr-TR" dirty="0"/>
              <a:t>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D0D03EA-A0B1-9446-A71D-73AFA09B4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tr-TR" dirty="0" err="1"/>
              <a:t>Anthrax</a:t>
            </a:r>
            <a:r>
              <a:rPr lang="tr-TR" dirty="0"/>
              <a:t>, a </a:t>
            </a:r>
            <a:r>
              <a:rPr lang="tr-TR" dirty="0" err="1"/>
              <a:t>highly</a:t>
            </a:r>
            <a:r>
              <a:rPr lang="tr-TR" dirty="0"/>
              <a:t> </a:t>
            </a:r>
            <a:r>
              <a:rPr lang="tr-TR" dirty="0" err="1"/>
              <a:t>infectious</a:t>
            </a:r>
            <a:r>
              <a:rPr lang="tr-TR" dirty="0"/>
              <a:t> and </a:t>
            </a:r>
            <a:r>
              <a:rPr lang="tr-TR" dirty="0" err="1"/>
              <a:t>fatal</a:t>
            </a:r>
            <a:r>
              <a:rPr lang="tr-TR" dirty="0"/>
              <a:t> disease of </a:t>
            </a:r>
            <a:r>
              <a:rPr lang="tr-TR" dirty="0" err="1"/>
              <a:t>mammals</a:t>
            </a:r>
            <a:r>
              <a:rPr lang="tr-TR" dirty="0"/>
              <a:t> and </a:t>
            </a:r>
            <a:r>
              <a:rPr lang="tr-TR" dirty="0" err="1"/>
              <a:t>humans</a:t>
            </a:r>
            <a:r>
              <a:rPr lang="tr-TR" dirty="0"/>
              <a:t>, is </a:t>
            </a:r>
            <a:r>
              <a:rPr lang="tr-TR" dirty="0" err="1"/>
              <a:t>caused</a:t>
            </a:r>
            <a:r>
              <a:rPr lang="tr-TR" dirty="0"/>
              <a:t> by a </a:t>
            </a:r>
            <a:r>
              <a:rPr lang="tr-TR" dirty="0" err="1"/>
              <a:t>relatively</a:t>
            </a:r>
            <a:r>
              <a:rPr lang="tr-TR" dirty="0"/>
              <a:t> </a:t>
            </a:r>
            <a:r>
              <a:rPr lang="tr-TR" dirty="0" err="1"/>
              <a:t>large</a:t>
            </a:r>
            <a:r>
              <a:rPr lang="tr-TR" dirty="0"/>
              <a:t> </a:t>
            </a:r>
            <a:r>
              <a:rPr lang="tr-TR" dirty="0" err="1"/>
              <a:t>spore-forming</a:t>
            </a:r>
            <a:r>
              <a:rPr lang="tr-TR" dirty="0"/>
              <a:t> </a:t>
            </a:r>
            <a:r>
              <a:rPr lang="tr-TR" dirty="0" err="1"/>
              <a:t>rectangular</a:t>
            </a:r>
            <a:r>
              <a:rPr lang="tr-TR" dirty="0"/>
              <a:t> </a:t>
            </a:r>
            <a:r>
              <a:rPr lang="tr-TR" dirty="0" err="1"/>
              <a:t>shaped</a:t>
            </a:r>
            <a:r>
              <a:rPr lang="tr-TR" dirty="0"/>
              <a:t> </a:t>
            </a:r>
            <a:r>
              <a:rPr lang="tr-TR" dirty="0" err="1"/>
              <a:t>bacterium</a:t>
            </a:r>
            <a:r>
              <a:rPr lang="tr-TR" dirty="0"/>
              <a:t> </a:t>
            </a:r>
            <a:r>
              <a:rPr lang="tr-TR" dirty="0" err="1"/>
              <a:t>called</a:t>
            </a:r>
            <a:r>
              <a:rPr lang="tr-TR" dirty="0"/>
              <a:t> </a:t>
            </a:r>
            <a:r>
              <a:rPr lang="tr-TR" dirty="0" err="1"/>
              <a:t>Bacillus</a:t>
            </a:r>
            <a:r>
              <a:rPr lang="tr-TR" dirty="0"/>
              <a:t> </a:t>
            </a:r>
            <a:r>
              <a:rPr lang="tr-TR" dirty="0" err="1"/>
              <a:t>anthracis</a:t>
            </a:r>
            <a:r>
              <a:rPr lang="tr-TR" dirty="0"/>
              <a:t>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err="1"/>
              <a:t>Anthrax</a:t>
            </a:r>
            <a:r>
              <a:rPr lang="tr-TR" dirty="0"/>
              <a:t> </a:t>
            </a:r>
            <a:r>
              <a:rPr lang="tr-TR" dirty="0" err="1"/>
              <a:t>occurs</a:t>
            </a:r>
            <a:r>
              <a:rPr lang="tr-TR" dirty="0"/>
              <a:t> on all the </a:t>
            </a:r>
            <a:r>
              <a:rPr lang="tr-TR" dirty="0" err="1"/>
              <a:t>continents</a:t>
            </a:r>
            <a:r>
              <a:rPr lang="tr-TR" dirty="0"/>
              <a:t>, </a:t>
            </a:r>
            <a:r>
              <a:rPr lang="tr-TR" dirty="0" err="1"/>
              <a:t>causes</a:t>
            </a:r>
            <a:r>
              <a:rPr lang="tr-TR" dirty="0"/>
              <a:t> </a:t>
            </a:r>
            <a:r>
              <a:rPr lang="tr-TR" dirty="0" err="1"/>
              <a:t>acute</a:t>
            </a:r>
            <a:r>
              <a:rPr lang="tr-TR" dirty="0"/>
              <a:t> </a:t>
            </a:r>
            <a:r>
              <a:rPr lang="tr-TR" dirty="0" err="1"/>
              <a:t>mortality</a:t>
            </a:r>
            <a:r>
              <a:rPr lang="tr-TR" dirty="0"/>
              <a:t> in </a:t>
            </a:r>
            <a:r>
              <a:rPr lang="tr-TR" dirty="0" err="1"/>
              <a:t>ruminants</a:t>
            </a:r>
            <a:r>
              <a:rPr lang="tr-TR" dirty="0"/>
              <a:t> and is a </a:t>
            </a:r>
            <a:r>
              <a:rPr lang="tr-TR" dirty="0" err="1"/>
              <a:t>zoonosis</a:t>
            </a:r>
            <a:r>
              <a:rPr lang="tr-TR" dirty="0"/>
              <a:t>. The </a:t>
            </a:r>
            <a:r>
              <a:rPr lang="tr-TR" dirty="0" err="1"/>
              <a:t>bacteria</a:t>
            </a:r>
            <a:r>
              <a:rPr lang="tr-TR" dirty="0"/>
              <a:t> produce </a:t>
            </a:r>
            <a:r>
              <a:rPr lang="tr-TR" dirty="0" err="1"/>
              <a:t>extremely</a:t>
            </a:r>
            <a:r>
              <a:rPr lang="tr-TR" dirty="0"/>
              <a:t> </a:t>
            </a:r>
            <a:r>
              <a:rPr lang="tr-TR" dirty="0" err="1"/>
              <a:t>potent</a:t>
            </a:r>
            <a:r>
              <a:rPr lang="tr-TR" dirty="0"/>
              <a:t> </a:t>
            </a:r>
            <a:r>
              <a:rPr lang="tr-TR" dirty="0" err="1"/>
              <a:t>toxins</a:t>
            </a:r>
            <a:r>
              <a:rPr lang="tr-TR" dirty="0"/>
              <a:t> </a:t>
            </a:r>
            <a:r>
              <a:rPr lang="tr-TR" dirty="0" err="1"/>
              <a:t>which</a:t>
            </a:r>
            <a:r>
              <a:rPr lang="tr-TR" dirty="0"/>
              <a:t> are responsible for the </a:t>
            </a:r>
            <a:r>
              <a:rPr lang="tr-TR" dirty="0" err="1"/>
              <a:t>ill</a:t>
            </a:r>
            <a:r>
              <a:rPr lang="tr-TR" dirty="0"/>
              <a:t> effects, causing a high </a:t>
            </a:r>
            <a:r>
              <a:rPr lang="tr-TR" dirty="0" err="1"/>
              <a:t>mortality</a:t>
            </a:r>
            <a:r>
              <a:rPr lang="tr-TR" dirty="0"/>
              <a:t> </a:t>
            </a:r>
            <a:r>
              <a:rPr lang="tr-TR" dirty="0" err="1"/>
              <a:t>rate</a:t>
            </a:r>
            <a:r>
              <a:rPr lang="tr-TR" dirty="0"/>
              <a:t>. While </a:t>
            </a:r>
            <a:r>
              <a:rPr lang="tr-TR" dirty="0" err="1"/>
              <a:t>most</a:t>
            </a:r>
            <a:r>
              <a:rPr lang="tr-TR" dirty="0"/>
              <a:t> </a:t>
            </a:r>
            <a:r>
              <a:rPr lang="tr-TR" dirty="0" err="1"/>
              <a:t>mammals</a:t>
            </a:r>
            <a:r>
              <a:rPr lang="tr-TR" dirty="0"/>
              <a:t> are </a:t>
            </a:r>
            <a:r>
              <a:rPr lang="tr-TR" dirty="0" err="1"/>
              <a:t>susceptible</a:t>
            </a:r>
            <a:r>
              <a:rPr lang="tr-TR" dirty="0"/>
              <a:t>, </a:t>
            </a:r>
            <a:r>
              <a:rPr lang="tr-TR" dirty="0" err="1"/>
              <a:t>anthrax</a:t>
            </a:r>
            <a:r>
              <a:rPr lang="tr-TR" dirty="0"/>
              <a:t> is </a:t>
            </a:r>
            <a:r>
              <a:rPr lang="tr-TR" dirty="0" err="1"/>
              <a:t>typically</a:t>
            </a:r>
            <a:r>
              <a:rPr lang="tr-TR" dirty="0"/>
              <a:t> a disease of </a:t>
            </a:r>
            <a:r>
              <a:rPr lang="tr-TR" dirty="0" err="1"/>
              <a:t>ruminants</a:t>
            </a:r>
            <a:r>
              <a:rPr lang="tr-TR" dirty="0"/>
              <a:t> and </a:t>
            </a:r>
            <a:r>
              <a:rPr lang="tr-TR" dirty="0" err="1"/>
              <a:t>humans</a:t>
            </a:r>
            <a:r>
              <a:rPr lang="tr-TR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/>
              <a:t>It </a:t>
            </a:r>
            <a:r>
              <a:rPr lang="tr-TR" dirty="0" err="1"/>
              <a:t>does</a:t>
            </a:r>
            <a:r>
              <a:rPr lang="tr-TR" dirty="0"/>
              <a:t> not </a:t>
            </a:r>
            <a:r>
              <a:rPr lang="tr-TR" dirty="0" err="1"/>
              <a:t>typically</a:t>
            </a:r>
            <a:r>
              <a:rPr lang="tr-TR" dirty="0"/>
              <a:t> spread from animal to animal </a:t>
            </a:r>
            <a:r>
              <a:rPr lang="tr-TR" dirty="0" err="1"/>
              <a:t>nor</a:t>
            </a:r>
            <a:r>
              <a:rPr lang="tr-TR" dirty="0"/>
              <a:t> from person to person. The </a:t>
            </a:r>
            <a:r>
              <a:rPr lang="tr-TR" dirty="0" err="1"/>
              <a:t>bacteria</a:t>
            </a:r>
            <a:r>
              <a:rPr lang="tr-TR" dirty="0"/>
              <a:t> produce </a:t>
            </a:r>
            <a:r>
              <a:rPr lang="tr-TR" dirty="0" err="1"/>
              <a:t>spores</a:t>
            </a:r>
            <a:r>
              <a:rPr lang="tr-TR" dirty="0"/>
              <a:t> on </a:t>
            </a:r>
            <a:r>
              <a:rPr lang="tr-TR" dirty="0" err="1"/>
              <a:t>contact</a:t>
            </a:r>
            <a:r>
              <a:rPr lang="tr-TR" dirty="0"/>
              <a:t> with oxygen.</a:t>
            </a:r>
          </a:p>
        </p:txBody>
      </p:sp>
    </p:spTree>
    <p:extLst>
      <p:ext uri="{BB962C8B-B14F-4D97-AF65-F5344CB8AC3E}">
        <p14:creationId xmlns:p14="http://schemas.microsoft.com/office/powerpoint/2010/main" val="3351616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6E53186-3AC0-3144-818C-48DC20142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Clınıcal</a:t>
            </a:r>
            <a:r>
              <a:rPr lang="tr-TR" dirty="0" smtClean="0"/>
              <a:t> </a:t>
            </a:r>
            <a:r>
              <a:rPr lang="tr-TR" dirty="0" err="1" smtClean="0"/>
              <a:t>Sıgns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A806F5D-64A4-E245-B0B8-DFBD55A85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tr-TR" dirty="0"/>
              <a:t>Sudden </a:t>
            </a:r>
            <a:r>
              <a:rPr lang="tr-TR" dirty="0" err="1"/>
              <a:t>death</a:t>
            </a:r>
            <a:r>
              <a:rPr lang="tr-TR" dirty="0"/>
              <a:t> (</a:t>
            </a:r>
            <a:r>
              <a:rPr lang="tr-TR" dirty="0" err="1"/>
              <a:t>often</a:t>
            </a:r>
            <a:r>
              <a:rPr lang="tr-TR" dirty="0"/>
              <a:t> within 2 or 3 hours of </a:t>
            </a:r>
            <a:r>
              <a:rPr lang="tr-TR" dirty="0" err="1"/>
              <a:t>being</a:t>
            </a:r>
            <a:r>
              <a:rPr lang="tr-TR" dirty="0"/>
              <a:t> </a:t>
            </a:r>
            <a:r>
              <a:rPr lang="tr-TR" dirty="0" err="1"/>
              <a:t>apparently</a:t>
            </a:r>
            <a:r>
              <a:rPr lang="tr-TR" dirty="0"/>
              <a:t> normal) is by far the </a:t>
            </a:r>
            <a:r>
              <a:rPr lang="tr-TR" dirty="0" err="1"/>
              <a:t>most</a:t>
            </a:r>
            <a:r>
              <a:rPr lang="tr-TR" dirty="0"/>
              <a:t> </a:t>
            </a:r>
            <a:r>
              <a:rPr lang="tr-TR" dirty="0" err="1"/>
              <a:t>common</a:t>
            </a:r>
            <a:r>
              <a:rPr lang="tr-TR" dirty="0"/>
              <a:t> </a:t>
            </a:r>
            <a:r>
              <a:rPr lang="tr-TR" dirty="0" err="1"/>
              <a:t>sign</a:t>
            </a:r>
            <a:endParaRPr lang="tr-TR" dirty="0"/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err="1"/>
              <a:t>Very</a:t>
            </a:r>
            <a:r>
              <a:rPr lang="tr-TR" dirty="0"/>
              <a:t> </a:t>
            </a:r>
            <a:r>
              <a:rPr lang="tr-TR" dirty="0" err="1"/>
              <a:t>occasionally</a:t>
            </a:r>
            <a:r>
              <a:rPr lang="tr-TR" dirty="0"/>
              <a:t> some </a:t>
            </a:r>
            <a:r>
              <a:rPr lang="tr-TR" dirty="0" err="1"/>
              <a:t>animals</a:t>
            </a:r>
            <a:r>
              <a:rPr lang="tr-TR" dirty="0"/>
              <a:t> may show </a:t>
            </a:r>
            <a:r>
              <a:rPr lang="tr-TR" dirty="0" err="1"/>
              <a:t>trembling</a:t>
            </a:r>
            <a:r>
              <a:rPr lang="tr-TR" dirty="0"/>
              <a:t>, a high </a:t>
            </a:r>
            <a:r>
              <a:rPr lang="tr-TR" dirty="0" err="1"/>
              <a:t>temperature</a:t>
            </a:r>
            <a:r>
              <a:rPr lang="tr-TR" dirty="0"/>
              <a:t>, </a:t>
            </a:r>
            <a:r>
              <a:rPr lang="tr-TR" dirty="0" err="1"/>
              <a:t>difficulty</a:t>
            </a:r>
            <a:r>
              <a:rPr lang="tr-TR" dirty="0"/>
              <a:t> </a:t>
            </a:r>
            <a:r>
              <a:rPr lang="tr-TR" dirty="0" err="1"/>
              <a:t>breathing</a:t>
            </a:r>
            <a:r>
              <a:rPr lang="tr-TR" dirty="0"/>
              <a:t>, </a:t>
            </a:r>
            <a:r>
              <a:rPr lang="tr-TR" dirty="0" err="1"/>
              <a:t>collapse</a:t>
            </a:r>
            <a:r>
              <a:rPr lang="tr-TR" dirty="0"/>
              <a:t> and </a:t>
            </a:r>
            <a:r>
              <a:rPr lang="tr-TR" dirty="0" err="1"/>
              <a:t>convulsions</a:t>
            </a:r>
            <a:r>
              <a:rPr lang="tr-TR" dirty="0"/>
              <a:t> </a:t>
            </a:r>
            <a:r>
              <a:rPr lang="tr-TR" dirty="0" err="1"/>
              <a:t>before</a:t>
            </a:r>
            <a:r>
              <a:rPr lang="tr-TR" dirty="0"/>
              <a:t> </a:t>
            </a:r>
            <a:r>
              <a:rPr lang="tr-TR" dirty="0" err="1"/>
              <a:t>death</a:t>
            </a:r>
            <a:r>
              <a:rPr lang="tr-TR" dirty="0"/>
              <a:t>. This usually </a:t>
            </a:r>
            <a:r>
              <a:rPr lang="tr-TR" dirty="0" err="1"/>
              <a:t>occurs</a:t>
            </a:r>
            <a:r>
              <a:rPr lang="tr-TR" dirty="0"/>
              <a:t> over a </a:t>
            </a:r>
            <a:r>
              <a:rPr lang="tr-TR" dirty="0" err="1"/>
              <a:t>period</a:t>
            </a:r>
            <a:r>
              <a:rPr lang="tr-TR" dirty="0"/>
              <a:t> of 24 hours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err="1"/>
              <a:t>After</a:t>
            </a:r>
            <a:r>
              <a:rPr lang="tr-TR" dirty="0"/>
              <a:t> </a:t>
            </a:r>
            <a:r>
              <a:rPr lang="tr-TR" dirty="0" err="1"/>
              <a:t>death</a:t>
            </a:r>
            <a:r>
              <a:rPr lang="tr-TR" dirty="0"/>
              <a:t> </a:t>
            </a:r>
            <a:r>
              <a:rPr lang="tr-TR" dirty="0" err="1"/>
              <a:t>blood</a:t>
            </a:r>
            <a:r>
              <a:rPr lang="tr-TR" dirty="0"/>
              <a:t> may not </a:t>
            </a:r>
            <a:r>
              <a:rPr lang="tr-TR" dirty="0" err="1"/>
              <a:t>clot</a:t>
            </a:r>
            <a:r>
              <a:rPr lang="tr-TR" dirty="0"/>
              <a:t>, </a:t>
            </a:r>
            <a:r>
              <a:rPr lang="tr-TR" dirty="0" err="1"/>
              <a:t>resulting</a:t>
            </a:r>
            <a:r>
              <a:rPr lang="tr-TR" dirty="0"/>
              <a:t> in a </a:t>
            </a:r>
            <a:r>
              <a:rPr lang="tr-TR" dirty="0" err="1"/>
              <a:t>small</a:t>
            </a:r>
            <a:r>
              <a:rPr lang="tr-TR" dirty="0"/>
              <a:t> </a:t>
            </a:r>
            <a:r>
              <a:rPr lang="tr-TR" dirty="0" err="1"/>
              <a:t>amount</a:t>
            </a:r>
            <a:r>
              <a:rPr lang="tr-TR" dirty="0"/>
              <a:t> of </a:t>
            </a:r>
            <a:r>
              <a:rPr lang="tr-TR" dirty="0" err="1"/>
              <a:t>bloody</a:t>
            </a:r>
            <a:r>
              <a:rPr lang="tr-TR" dirty="0"/>
              <a:t> </a:t>
            </a:r>
            <a:r>
              <a:rPr lang="tr-TR" dirty="0" err="1"/>
              <a:t>discharge</a:t>
            </a:r>
            <a:r>
              <a:rPr lang="tr-TR" dirty="0"/>
              <a:t> from the </a:t>
            </a:r>
            <a:r>
              <a:rPr lang="tr-TR" dirty="0" err="1"/>
              <a:t>nose</a:t>
            </a:r>
            <a:r>
              <a:rPr lang="tr-TR" dirty="0"/>
              <a:t>, </a:t>
            </a:r>
            <a:r>
              <a:rPr lang="tr-TR" dirty="0" err="1"/>
              <a:t>mouth</a:t>
            </a:r>
            <a:r>
              <a:rPr lang="tr-TR" dirty="0"/>
              <a:t> and other </a:t>
            </a:r>
            <a:r>
              <a:rPr lang="tr-TR" dirty="0" err="1"/>
              <a:t>openings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7667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20A37AC-F412-C04B-8075-F24CFA48D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Preventıon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360F6DA-71B7-FC45-AA05-6F1BCD305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tr-TR" dirty="0" err="1"/>
              <a:t>nfection</a:t>
            </a:r>
            <a:r>
              <a:rPr lang="tr-TR" dirty="0"/>
              <a:t> is usually </a:t>
            </a:r>
            <a:r>
              <a:rPr lang="tr-TR" dirty="0" err="1"/>
              <a:t>acquired</a:t>
            </a:r>
            <a:r>
              <a:rPr lang="tr-TR" dirty="0"/>
              <a:t> </a:t>
            </a:r>
            <a:r>
              <a:rPr lang="tr-TR" dirty="0" err="1"/>
              <a:t>through</a:t>
            </a:r>
            <a:r>
              <a:rPr lang="tr-TR" dirty="0"/>
              <a:t> the </a:t>
            </a:r>
            <a:r>
              <a:rPr lang="tr-TR" dirty="0" err="1"/>
              <a:t>ingestion</a:t>
            </a:r>
            <a:r>
              <a:rPr lang="tr-TR" dirty="0"/>
              <a:t> of </a:t>
            </a:r>
            <a:r>
              <a:rPr lang="tr-TR" dirty="0" err="1"/>
              <a:t>contaminated</a:t>
            </a:r>
            <a:r>
              <a:rPr lang="tr-TR" dirty="0"/>
              <a:t> </a:t>
            </a:r>
            <a:r>
              <a:rPr lang="tr-TR" dirty="0" err="1"/>
              <a:t>soil</a:t>
            </a:r>
            <a:r>
              <a:rPr lang="tr-TR" dirty="0"/>
              <a:t>, </a:t>
            </a:r>
            <a:r>
              <a:rPr lang="tr-TR" dirty="0" err="1"/>
              <a:t>fodder</a:t>
            </a:r>
            <a:r>
              <a:rPr lang="tr-TR" dirty="0"/>
              <a:t> or </a:t>
            </a:r>
            <a:r>
              <a:rPr lang="tr-TR" dirty="0" err="1"/>
              <a:t>compound</a:t>
            </a:r>
            <a:r>
              <a:rPr lang="tr-TR" dirty="0"/>
              <a:t> feed. </a:t>
            </a:r>
            <a:r>
              <a:rPr lang="tr-TR" dirty="0" err="1"/>
              <a:t>Anthrax</a:t>
            </a:r>
            <a:r>
              <a:rPr lang="tr-TR" dirty="0"/>
              <a:t> </a:t>
            </a:r>
            <a:r>
              <a:rPr lang="tr-TR" dirty="0" err="1"/>
              <a:t>spores</a:t>
            </a:r>
            <a:r>
              <a:rPr lang="tr-TR" dirty="0"/>
              <a:t> in the </a:t>
            </a:r>
            <a:r>
              <a:rPr lang="tr-TR" dirty="0" err="1"/>
              <a:t>soil</a:t>
            </a:r>
            <a:r>
              <a:rPr lang="tr-TR" dirty="0"/>
              <a:t> are </a:t>
            </a:r>
            <a:r>
              <a:rPr lang="tr-TR" dirty="0" err="1"/>
              <a:t>very</a:t>
            </a:r>
            <a:r>
              <a:rPr lang="tr-TR" dirty="0"/>
              <a:t> </a:t>
            </a:r>
            <a:r>
              <a:rPr lang="tr-TR" dirty="0" err="1"/>
              <a:t>resistant</a:t>
            </a:r>
            <a:r>
              <a:rPr lang="tr-TR" dirty="0"/>
              <a:t> and can </a:t>
            </a:r>
            <a:r>
              <a:rPr lang="tr-TR" dirty="0" err="1"/>
              <a:t>cause</a:t>
            </a:r>
            <a:r>
              <a:rPr lang="tr-TR" dirty="0"/>
              <a:t> disease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ingested</a:t>
            </a:r>
            <a:r>
              <a:rPr lang="tr-TR" dirty="0"/>
              <a:t> even </a:t>
            </a:r>
            <a:r>
              <a:rPr lang="tr-TR" dirty="0" err="1"/>
              <a:t>years</a:t>
            </a:r>
            <a:r>
              <a:rPr lang="tr-TR" dirty="0"/>
              <a:t> </a:t>
            </a:r>
            <a:r>
              <a:rPr lang="tr-TR" dirty="0" err="1"/>
              <a:t>after</a:t>
            </a:r>
            <a:r>
              <a:rPr lang="tr-TR" dirty="0"/>
              <a:t> an </a:t>
            </a:r>
            <a:r>
              <a:rPr lang="tr-TR" dirty="0" err="1"/>
              <a:t>outbreak</a:t>
            </a:r>
            <a:r>
              <a:rPr lang="tr-TR" dirty="0"/>
              <a:t>. The </a:t>
            </a:r>
            <a:r>
              <a:rPr lang="tr-TR" dirty="0" err="1"/>
              <a:t>spores</a:t>
            </a:r>
            <a:r>
              <a:rPr lang="tr-TR" dirty="0"/>
              <a:t> are </a:t>
            </a:r>
            <a:r>
              <a:rPr lang="tr-TR" dirty="0" err="1"/>
              <a:t>brought</a:t>
            </a:r>
            <a:r>
              <a:rPr lang="tr-TR" dirty="0"/>
              <a:t> to the surface by </a:t>
            </a:r>
            <a:r>
              <a:rPr lang="tr-TR" dirty="0" err="1"/>
              <a:t>wet</a:t>
            </a:r>
            <a:r>
              <a:rPr lang="tr-TR" dirty="0"/>
              <a:t> </a:t>
            </a:r>
            <a:r>
              <a:rPr lang="tr-TR" dirty="0" err="1"/>
              <a:t>weather</a:t>
            </a:r>
            <a:r>
              <a:rPr lang="tr-TR" dirty="0"/>
              <a:t>, or by </a:t>
            </a:r>
            <a:r>
              <a:rPr lang="tr-TR" dirty="0" err="1"/>
              <a:t>deep</a:t>
            </a:r>
            <a:r>
              <a:rPr lang="tr-TR" dirty="0"/>
              <a:t> </a:t>
            </a:r>
            <a:r>
              <a:rPr lang="tr-TR" dirty="0" err="1"/>
              <a:t>tilling</a:t>
            </a:r>
            <a:r>
              <a:rPr lang="tr-TR" dirty="0"/>
              <a:t>, and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ingested</a:t>
            </a:r>
            <a:r>
              <a:rPr lang="tr-TR" dirty="0"/>
              <a:t> or </a:t>
            </a:r>
            <a:r>
              <a:rPr lang="tr-TR" dirty="0" err="1"/>
              <a:t>inhaled</a:t>
            </a:r>
            <a:r>
              <a:rPr lang="tr-TR" dirty="0"/>
              <a:t> by </a:t>
            </a:r>
            <a:r>
              <a:rPr lang="tr-TR" dirty="0" err="1"/>
              <a:t>ruminants</a:t>
            </a:r>
            <a:r>
              <a:rPr lang="tr-TR" dirty="0"/>
              <a:t> the disease </a:t>
            </a:r>
            <a:r>
              <a:rPr lang="tr-TR" dirty="0" err="1"/>
              <a:t>reappears</a:t>
            </a:r>
            <a:r>
              <a:rPr lang="tr-TR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/>
              <a:t>Where an </a:t>
            </a:r>
            <a:r>
              <a:rPr lang="tr-TR" dirty="0" err="1"/>
              <a:t>outbreak</a:t>
            </a:r>
            <a:r>
              <a:rPr lang="tr-TR" dirty="0"/>
              <a:t> has </a:t>
            </a:r>
            <a:r>
              <a:rPr lang="tr-TR" dirty="0" err="1"/>
              <a:t>occurred</a:t>
            </a:r>
            <a:r>
              <a:rPr lang="tr-TR" dirty="0"/>
              <a:t>, </a:t>
            </a:r>
            <a:r>
              <a:rPr lang="tr-TR" dirty="0" err="1"/>
              <a:t>carcases</a:t>
            </a:r>
            <a:r>
              <a:rPr lang="tr-TR" dirty="0"/>
              <a:t> </a:t>
            </a:r>
            <a:r>
              <a:rPr lang="tr-TR" dirty="0" err="1"/>
              <a:t>must</a:t>
            </a:r>
            <a:r>
              <a:rPr lang="tr-TR" dirty="0"/>
              <a:t> be </a:t>
            </a:r>
            <a:r>
              <a:rPr lang="tr-TR" dirty="0" err="1"/>
              <a:t>disposed</a:t>
            </a:r>
            <a:r>
              <a:rPr lang="tr-TR" dirty="0"/>
              <a:t> of </a:t>
            </a:r>
            <a:r>
              <a:rPr lang="tr-TR" dirty="0" err="1"/>
              <a:t>properly</a:t>
            </a:r>
            <a:r>
              <a:rPr lang="tr-TR" dirty="0"/>
              <a:t>, the </a:t>
            </a:r>
            <a:r>
              <a:rPr lang="tr-TR" dirty="0" err="1"/>
              <a:t>carcase</a:t>
            </a:r>
            <a:r>
              <a:rPr lang="tr-TR" dirty="0"/>
              <a:t> should not be open (</a:t>
            </a:r>
            <a:r>
              <a:rPr lang="tr-TR" dirty="0" err="1"/>
              <a:t>exposure</a:t>
            </a:r>
            <a:r>
              <a:rPr lang="tr-TR" dirty="0"/>
              <a:t> to oxygen </a:t>
            </a:r>
            <a:r>
              <a:rPr lang="tr-TR" dirty="0" err="1"/>
              <a:t>will</a:t>
            </a:r>
            <a:r>
              <a:rPr lang="tr-TR" dirty="0"/>
              <a:t> </a:t>
            </a:r>
            <a:r>
              <a:rPr lang="tr-TR" dirty="0" err="1"/>
              <a:t>allow</a:t>
            </a:r>
            <a:r>
              <a:rPr lang="tr-TR" dirty="0"/>
              <a:t> the </a:t>
            </a:r>
            <a:r>
              <a:rPr lang="tr-TR" dirty="0" err="1"/>
              <a:t>bacteria</a:t>
            </a:r>
            <a:r>
              <a:rPr lang="tr-TR" dirty="0"/>
              <a:t> to form </a:t>
            </a:r>
            <a:r>
              <a:rPr lang="tr-TR" dirty="0" err="1"/>
              <a:t>spores</a:t>
            </a:r>
            <a:r>
              <a:rPr lang="tr-TR" dirty="0"/>
              <a:t>) and </a:t>
            </a:r>
            <a:r>
              <a:rPr lang="tr-TR" dirty="0" err="1"/>
              <a:t>premises</a:t>
            </a:r>
            <a:r>
              <a:rPr lang="tr-TR" dirty="0"/>
              <a:t> should be </a:t>
            </a:r>
            <a:r>
              <a:rPr lang="tr-TR" dirty="0" err="1"/>
              <a:t>quarantined</a:t>
            </a:r>
            <a:r>
              <a:rPr lang="tr-TR" dirty="0"/>
              <a:t> </a:t>
            </a:r>
            <a:r>
              <a:rPr lang="tr-TR" dirty="0" err="1"/>
              <a:t>until</a:t>
            </a:r>
            <a:r>
              <a:rPr lang="tr-TR" dirty="0"/>
              <a:t> all </a:t>
            </a:r>
            <a:r>
              <a:rPr lang="tr-TR" dirty="0" err="1"/>
              <a:t>susceptible</a:t>
            </a:r>
            <a:r>
              <a:rPr lang="tr-TR" dirty="0"/>
              <a:t> </a:t>
            </a:r>
            <a:r>
              <a:rPr lang="tr-TR" dirty="0" err="1"/>
              <a:t>animals</a:t>
            </a:r>
            <a:r>
              <a:rPr lang="tr-TR" dirty="0"/>
              <a:t> are </a:t>
            </a:r>
            <a:r>
              <a:rPr lang="tr-TR" dirty="0" err="1"/>
              <a:t>vaccinated</a:t>
            </a:r>
            <a:r>
              <a:rPr lang="tr-TR" dirty="0"/>
              <a:t>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err="1"/>
              <a:t>Vaccination</a:t>
            </a:r>
            <a:r>
              <a:rPr lang="tr-TR" dirty="0"/>
              <a:t> in </a:t>
            </a:r>
            <a:r>
              <a:rPr lang="tr-TR" dirty="0" err="1"/>
              <a:t>endemic</a:t>
            </a:r>
            <a:r>
              <a:rPr lang="tr-TR" dirty="0"/>
              <a:t> </a:t>
            </a:r>
            <a:r>
              <a:rPr lang="tr-TR" dirty="0" err="1"/>
              <a:t>areas</a:t>
            </a:r>
            <a:r>
              <a:rPr lang="tr-TR" dirty="0"/>
              <a:t> is </a:t>
            </a:r>
            <a:r>
              <a:rPr lang="tr-TR" dirty="0" err="1"/>
              <a:t>very</a:t>
            </a:r>
            <a:r>
              <a:rPr lang="tr-TR" dirty="0"/>
              <a:t> </a:t>
            </a:r>
            <a:r>
              <a:rPr lang="tr-TR" dirty="0" err="1"/>
              <a:t>important</a:t>
            </a:r>
            <a:r>
              <a:rPr lang="tr-TR" dirty="0"/>
              <a:t>. Although </a:t>
            </a:r>
            <a:r>
              <a:rPr lang="tr-TR" dirty="0" err="1"/>
              <a:t>vaccination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prevent </a:t>
            </a:r>
            <a:r>
              <a:rPr lang="tr-TR" dirty="0" err="1"/>
              <a:t>outbreaks</a:t>
            </a:r>
            <a:r>
              <a:rPr lang="tr-TR" dirty="0"/>
              <a:t> </a:t>
            </a:r>
            <a:r>
              <a:rPr lang="tr-TR" dirty="0" err="1"/>
              <a:t>veterinary</a:t>
            </a:r>
            <a:r>
              <a:rPr lang="tr-TR" dirty="0"/>
              <a:t> </a:t>
            </a:r>
            <a:r>
              <a:rPr lang="tr-TR" dirty="0" err="1"/>
              <a:t>services</a:t>
            </a:r>
            <a:r>
              <a:rPr lang="tr-TR" dirty="0"/>
              <a:t> sometimes fail to </a:t>
            </a:r>
            <a:r>
              <a:rPr lang="tr-TR" dirty="0" err="1"/>
              <a:t>vaccinate</a:t>
            </a:r>
            <a:r>
              <a:rPr lang="tr-TR" dirty="0"/>
              <a:t> </a:t>
            </a:r>
            <a:r>
              <a:rPr lang="tr-TR" dirty="0" err="1"/>
              <a:t>when</a:t>
            </a:r>
            <a:r>
              <a:rPr lang="tr-TR" dirty="0"/>
              <a:t> the disease has not </a:t>
            </a:r>
            <a:r>
              <a:rPr lang="tr-TR" dirty="0" err="1"/>
              <a:t>appeared</a:t>
            </a:r>
            <a:r>
              <a:rPr lang="tr-TR" dirty="0"/>
              <a:t> for </a:t>
            </a:r>
            <a:r>
              <a:rPr lang="tr-TR" dirty="0" err="1"/>
              <a:t>several</a:t>
            </a:r>
            <a:r>
              <a:rPr lang="tr-TR" dirty="0"/>
              <a:t> </a:t>
            </a:r>
            <a:r>
              <a:rPr lang="tr-TR" dirty="0" err="1"/>
              <a:t>years</a:t>
            </a:r>
            <a:r>
              <a:rPr lang="tr-TR" dirty="0"/>
              <a:t>. But </a:t>
            </a:r>
            <a:r>
              <a:rPr lang="tr-TR" dirty="0" err="1"/>
              <a:t>because</a:t>
            </a:r>
            <a:r>
              <a:rPr lang="tr-TR" dirty="0"/>
              <a:t> the </a:t>
            </a:r>
            <a:r>
              <a:rPr lang="tr-TR" dirty="0" err="1"/>
              <a:t>spores</a:t>
            </a:r>
            <a:r>
              <a:rPr lang="tr-TR" dirty="0"/>
              <a:t> </a:t>
            </a:r>
            <a:r>
              <a:rPr lang="tr-TR" dirty="0" err="1"/>
              <a:t>survive</a:t>
            </a:r>
            <a:r>
              <a:rPr lang="tr-TR" dirty="0"/>
              <a:t> for such </a:t>
            </a:r>
            <a:r>
              <a:rPr lang="tr-TR" dirty="0" err="1"/>
              <a:t>lengthy</a:t>
            </a:r>
            <a:r>
              <a:rPr lang="tr-TR" dirty="0"/>
              <a:t> </a:t>
            </a:r>
            <a:r>
              <a:rPr lang="tr-TR" dirty="0" err="1"/>
              <a:t>periods</a:t>
            </a:r>
            <a:r>
              <a:rPr lang="tr-TR" dirty="0"/>
              <a:t>, the risk is always </a:t>
            </a:r>
            <a:r>
              <a:rPr lang="tr-TR" dirty="0" err="1"/>
              <a:t>present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5827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2E5986F1-0893-964F-8CA5-02A7BBCEC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885" y="365269"/>
            <a:ext cx="7952229" cy="6127461"/>
          </a:xfrm>
          <a:prstGeom prst="rect">
            <a:avLst/>
          </a:prstGeom>
        </p:spPr>
      </p:pic>
      <p:sp>
        <p:nvSpPr>
          <p:cNvPr id="6" name="Unvan 5">
            <a:extLst>
              <a:ext uri="{FF2B5EF4-FFF2-40B4-BE49-F238E27FC236}">
                <a16:creationId xmlns:a16="http://schemas.microsoft.com/office/drawing/2014/main" id="{7E07AF5A-B476-D54B-94D4-76C48D5C1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THE </a:t>
            </a:r>
            <a:br>
              <a:rPr lang="tr-TR" dirty="0"/>
            </a:br>
            <a:r>
              <a:rPr lang="tr-TR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7836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3ACFDEF7-205A-BA43-8B51-A1A9C3A24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56" y="982275"/>
            <a:ext cx="10325333" cy="4893449"/>
          </a:xfrm>
          <a:prstGeom prst="rect">
            <a:avLst/>
          </a:prstGeom>
        </p:spPr>
      </p:pic>
      <p:sp>
        <p:nvSpPr>
          <p:cNvPr id="6" name="Konuşma Balonu: Oval 5">
            <a:extLst>
              <a:ext uri="{FF2B5EF4-FFF2-40B4-BE49-F238E27FC236}">
                <a16:creationId xmlns:a16="http://schemas.microsoft.com/office/drawing/2014/main" id="{F3CCBA82-0E65-7D4F-9A38-401C41E0A574}"/>
              </a:ext>
            </a:extLst>
          </p:cNvPr>
          <p:cNvSpPr/>
          <p:nvPr/>
        </p:nvSpPr>
        <p:spPr>
          <a:xfrm>
            <a:off x="7343935" y="4615366"/>
            <a:ext cx="4488748" cy="1252603"/>
          </a:xfrm>
          <a:prstGeom prst="wedgeEllipseCallout">
            <a:avLst>
              <a:gd name="adj1" fmla="val -79183"/>
              <a:gd name="adj2" fmla="val -1384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Tuberculosis</a:t>
            </a:r>
            <a:endParaRPr lang="tr-TR" dirty="0"/>
          </a:p>
          <a:p>
            <a:pPr algn="ctr"/>
            <a:r>
              <a:rPr lang="tr-TR" dirty="0" err="1"/>
              <a:t>Antrax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4927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32A36C8-E69C-0E49-98B6-3573F62C8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7433" y="5110976"/>
            <a:ext cx="5594966" cy="1053170"/>
          </a:xfrm>
        </p:spPr>
        <p:txBody>
          <a:bodyPr>
            <a:normAutofit fontScale="90000"/>
          </a:bodyPr>
          <a:lstStyle/>
          <a:p>
            <a:r>
              <a:rPr lang="tr-TR" sz="9600" dirty="0" err="1"/>
              <a:t>Tuberculosıs</a:t>
            </a:r>
            <a:endParaRPr lang="tr-TR" sz="9600" dirty="0"/>
          </a:p>
        </p:txBody>
      </p:sp>
      <p:pic>
        <p:nvPicPr>
          <p:cNvPr id="3" name="Resim 3">
            <a:extLst>
              <a:ext uri="{FF2B5EF4-FFF2-40B4-BE49-F238E27FC236}">
                <a16:creationId xmlns:a16="http://schemas.microsoft.com/office/drawing/2014/main" id="{0866D1A1-BAF2-1B45-A89C-1D53C40FC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673" y="693854"/>
            <a:ext cx="7986503" cy="360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39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AF95FFF-7D22-2A4E-83F3-98C02D7F8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Tuberculosıs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C6D7C9-0F66-6743-B904-FDF8740C0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tr-TR" dirty="0"/>
              <a:t> </a:t>
            </a:r>
            <a:r>
              <a:rPr lang="tr-TR" dirty="0" err="1"/>
              <a:t>Tuberculosis</a:t>
            </a:r>
            <a:r>
              <a:rPr lang="tr-TR" dirty="0"/>
              <a:t> is a </a:t>
            </a:r>
            <a:r>
              <a:rPr lang="tr-TR" dirty="0" err="1"/>
              <a:t>chronic</a:t>
            </a:r>
            <a:r>
              <a:rPr lang="tr-TR" dirty="0"/>
              <a:t> </a:t>
            </a:r>
            <a:r>
              <a:rPr lang="tr-TR" dirty="0" err="1"/>
              <a:t>bacterial</a:t>
            </a:r>
            <a:r>
              <a:rPr lang="tr-TR" dirty="0"/>
              <a:t> disease </a:t>
            </a:r>
            <a:r>
              <a:rPr lang="tr-TR" dirty="0" err="1"/>
              <a:t>caused</a:t>
            </a:r>
            <a:r>
              <a:rPr lang="tr-TR" dirty="0"/>
              <a:t> by </a:t>
            </a:r>
            <a:r>
              <a:rPr lang="tr-TR" dirty="0" err="1"/>
              <a:t>mycobacterium</a:t>
            </a:r>
            <a:r>
              <a:rPr lang="tr-TR" dirty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tr-TR" dirty="0"/>
              <a:t> </a:t>
            </a:r>
            <a:r>
              <a:rPr lang="tr-TR" dirty="0" err="1"/>
              <a:t>Bovine</a:t>
            </a:r>
            <a:r>
              <a:rPr lang="tr-TR" dirty="0"/>
              <a:t> </a:t>
            </a:r>
            <a:r>
              <a:rPr lang="tr-TR" dirty="0" err="1"/>
              <a:t>tuberculosis</a:t>
            </a:r>
            <a:r>
              <a:rPr lang="tr-TR" dirty="0"/>
              <a:t> is </a:t>
            </a:r>
            <a:r>
              <a:rPr lang="tr-TR" dirty="0" err="1"/>
              <a:t>common</a:t>
            </a:r>
            <a:r>
              <a:rPr lang="tr-TR" dirty="0"/>
              <a:t> in Turkey and </a:t>
            </a:r>
            <a:r>
              <a:rPr lang="tr-TR" dirty="0" err="1"/>
              <a:t>causes</a:t>
            </a:r>
            <a:r>
              <a:rPr lang="tr-TR" dirty="0"/>
              <a:t> </a:t>
            </a:r>
            <a:r>
              <a:rPr lang="tr-TR" dirty="0" err="1"/>
              <a:t>economical</a:t>
            </a:r>
            <a:r>
              <a:rPr lang="tr-TR" dirty="0"/>
              <a:t> </a:t>
            </a:r>
            <a:r>
              <a:rPr lang="tr-TR" dirty="0" err="1"/>
              <a:t>loss</a:t>
            </a:r>
            <a:r>
              <a:rPr lang="tr-TR" dirty="0"/>
              <a:t>. </a:t>
            </a:r>
            <a:r>
              <a:rPr lang="tr-TR" dirty="0" err="1"/>
              <a:t>Mycobacterium</a:t>
            </a:r>
            <a:r>
              <a:rPr lang="tr-TR" dirty="0"/>
              <a:t> </a:t>
            </a:r>
            <a:r>
              <a:rPr lang="tr-TR" dirty="0" err="1"/>
              <a:t>bovum</a:t>
            </a:r>
            <a:r>
              <a:rPr lang="tr-TR" dirty="0"/>
              <a:t> is the </a:t>
            </a:r>
            <a:r>
              <a:rPr lang="tr-TR" dirty="0" err="1"/>
              <a:t>causatve</a:t>
            </a:r>
            <a:r>
              <a:rPr lang="tr-TR" dirty="0"/>
              <a:t> </a:t>
            </a:r>
            <a:r>
              <a:rPr lang="tr-TR" dirty="0" err="1"/>
              <a:t>agent</a:t>
            </a:r>
            <a:r>
              <a:rPr lang="tr-TR" dirty="0"/>
              <a:t> of </a:t>
            </a:r>
            <a:r>
              <a:rPr lang="tr-TR" dirty="0" err="1"/>
              <a:t>bovine</a:t>
            </a:r>
            <a:r>
              <a:rPr lang="tr-TR" dirty="0"/>
              <a:t> </a:t>
            </a:r>
            <a:r>
              <a:rPr lang="tr-TR" dirty="0" err="1"/>
              <a:t>tuberculosis</a:t>
            </a:r>
            <a:r>
              <a:rPr lang="tr-TR" dirty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tr-TR" dirty="0" err="1"/>
              <a:t>Bovine</a:t>
            </a:r>
            <a:r>
              <a:rPr lang="tr-TR" dirty="0"/>
              <a:t> TB usually </a:t>
            </a:r>
            <a:r>
              <a:rPr lang="tr-TR" dirty="0" err="1"/>
              <a:t>affects</a:t>
            </a:r>
            <a:r>
              <a:rPr lang="tr-TR" dirty="0"/>
              <a:t> </a:t>
            </a:r>
            <a:r>
              <a:rPr lang="tr-TR" dirty="0" err="1"/>
              <a:t>animals</a:t>
            </a:r>
            <a:r>
              <a:rPr lang="tr-TR" dirty="0"/>
              <a:t> such as </a:t>
            </a:r>
            <a:r>
              <a:rPr lang="tr-TR" dirty="0" err="1"/>
              <a:t>cattle</a:t>
            </a:r>
            <a:r>
              <a:rPr lang="tr-TR" dirty="0"/>
              <a:t>, but it can </a:t>
            </a:r>
            <a:r>
              <a:rPr lang="tr-TR" dirty="0" err="1"/>
              <a:t>affect</a:t>
            </a:r>
            <a:r>
              <a:rPr lang="tr-TR" dirty="0"/>
              <a:t> </a:t>
            </a:r>
            <a:r>
              <a:rPr lang="tr-TR" dirty="0" err="1"/>
              <a:t>practically</a:t>
            </a:r>
            <a:r>
              <a:rPr lang="tr-TR" dirty="0"/>
              <a:t> all </a:t>
            </a:r>
            <a:r>
              <a:rPr lang="tr-TR" dirty="0" err="1"/>
              <a:t>mammals</a:t>
            </a:r>
            <a:r>
              <a:rPr lang="tr-TR" dirty="0"/>
              <a:t> causing a general state of </a:t>
            </a:r>
            <a:r>
              <a:rPr lang="tr-TR" dirty="0" err="1"/>
              <a:t>illness</a:t>
            </a:r>
            <a:r>
              <a:rPr lang="tr-TR" dirty="0"/>
              <a:t>, </a:t>
            </a:r>
            <a:r>
              <a:rPr lang="tr-TR" dirty="0" err="1"/>
              <a:t>coughing</a:t>
            </a:r>
            <a:r>
              <a:rPr lang="tr-TR" dirty="0"/>
              <a:t> and </a:t>
            </a:r>
            <a:r>
              <a:rPr lang="tr-TR" dirty="0" err="1"/>
              <a:t>eventual</a:t>
            </a:r>
            <a:r>
              <a:rPr lang="tr-TR" dirty="0"/>
              <a:t> </a:t>
            </a:r>
            <a:r>
              <a:rPr lang="tr-TR" dirty="0" err="1"/>
              <a:t>death</a:t>
            </a:r>
            <a:r>
              <a:rPr lang="tr-TR" dirty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tr-TR" dirty="0"/>
              <a:t>It can be </a:t>
            </a:r>
            <a:r>
              <a:rPr lang="tr-TR" dirty="0" err="1"/>
              <a:t>transmitted</a:t>
            </a:r>
            <a:r>
              <a:rPr lang="tr-TR" dirty="0"/>
              <a:t> from </a:t>
            </a:r>
            <a:r>
              <a:rPr lang="tr-TR" dirty="0" err="1"/>
              <a:t>animals</a:t>
            </a:r>
            <a:r>
              <a:rPr lang="tr-TR" dirty="0"/>
              <a:t> to </a:t>
            </a:r>
            <a:r>
              <a:rPr lang="tr-TR" dirty="0" err="1"/>
              <a:t>humans</a:t>
            </a:r>
            <a:r>
              <a:rPr lang="tr-TR" dirty="0"/>
              <a:t> as well as to other </a:t>
            </a:r>
            <a:r>
              <a:rPr lang="tr-TR" dirty="0" err="1"/>
              <a:t>animals</a:t>
            </a:r>
            <a:r>
              <a:rPr lang="tr-TR" dirty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tr-TR" dirty="0"/>
              <a:t>The name </a:t>
            </a:r>
            <a:r>
              <a:rPr lang="tr-TR" dirty="0" err="1"/>
              <a:t>Tuberculosis</a:t>
            </a:r>
            <a:r>
              <a:rPr lang="tr-TR" dirty="0"/>
              <a:t> </a:t>
            </a:r>
            <a:r>
              <a:rPr lang="tr-TR" dirty="0" err="1"/>
              <a:t>comes</a:t>
            </a:r>
            <a:r>
              <a:rPr lang="tr-TR" dirty="0"/>
              <a:t> from the </a:t>
            </a:r>
            <a:r>
              <a:rPr lang="tr-TR" dirty="0" err="1"/>
              <a:t>nodules</a:t>
            </a:r>
            <a:r>
              <a:rPr lang="tr-TR" dirty="0"/>
              <a:t>, </a:t>
            </a:r>
            <a:r>
              <a:rPr lang="tr-TR" dirty="0" err="1"/>
              <a:t>called</a:t>
            </a:r>
            <a:r>
              <a:rPr lang="tr-TR" dirty="0"/>
              <a:t> ‘</a:t>
            </a:r>
            <a:r>
              <a:rPr lang="tr-TR" dirty="0" err="1"/>
              <a:t>tubercles</a:t>
            </a:r>
            <a:r>
              <a:rPr lang="tr-TR" dirty="0"/>
              <a:t>’ </a:t>
            </a:r>
            <a:r>
              <a:rPr lang="tr-TR" dirty="0" err="1"/>
              <a:t>which</a:t>
            </a:r>
            <a:r>
              <a:rPr lang="tr-TR" dirty="0"/>
              <a:t> form in the </a:t>
            </a:r>
            <a:r>
              <a:rPr lang="tr-TR" dirty="0" err="1"/>
              <a:t>lymph</a:t>
            </a:r>
            <a:r>
              <a:rPr lang="tr-TR" dirty="0"/>
              <a:t> </a:t>
            </a:r>
            <a:r>
              <a:rPr lang="tr-TR" dirty="0" err="1"/>
              <a:t>nodes</a:t>
            </a:r>
            <a:r>
              <a:rPr lang="tr-TR" dirty="0"/>
              <a:t> of </a:t>
            </a:r>
            <a:r>
              <a:rPr lang="tr-TR" dirty="0" err="1"/>
              <a:t>affected</a:t>
            </a:r>
            <a:r>
              <a:rPr lang="tr-TR" dirty="0"/>
              <a:t> </a:t>
            </a:r>
            <a:r>
              <a:rPr lang="tr-TR" dirty="0" err="1"/>
              <a:t>animals</a:t>
            </a:r>
            <a:r>
              <a:rPr lang="tr-TR" dirty="0"/>
              <a:t>.</a:t>
            </a:r>
          </a:p>
          <a:p>
            <a:pPr>
              <a:buFont typeface="Wingdings" pitchFamily="2" charset="2"/>
              <a:buChar char="§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33658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A4D7B69-7B49-804F-B068-7CEB0977F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tr-TR" dirty="0" err="1"/>
              <a:t>Until</a:t>
            </a:r>
            <a:r>
              <a:rPr lang="tr-TR" dirty="0"/>
              <a:t> the 1920s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control</a:t>
            </a:r>
            <a:r>
              <a:rPr lang="tr-TR" dirty="0"/>
              <a:t> </a:t>
            </a:r>
            <a:r>
              <a:rPr lang="tr-TR" dirty="0" err="1"/>
              <a:t>measures</a:t>
            </a:r>
            <a:r>
              <a:rPr lang="tr-TR" dirty="0"/>
              <a:t> </a:t>
            </a:r>
            <a:r>
              <a:rPr lang="tr-TR" dirty="0" err="1"/>
              <a:t>began</a:t>
            </a:r>
            <a:r>
              <a:rPr lang="tr-TR" dirty="0"/>
              <a:t> in </a:t>
            </a:r>
            <a:r>
              <a:rPr lang="tr-TR" dirty="0" err="1"/>
              <a:t>developed</a:t>
            </a:r>
            <a:r>
              <a:rPr lang="tr-TR" dirty="0"/>
              <a:t> </a:t>
            </a:r>
            <a:r>
              <a:rPr lang="tr-TR" dirty="0" err="1"/>
              <a:t>countries</a:t>
            </a:r>
            <a:r>
              <a:rPr lang="tr-TR" dirty="0"/>
              <a:t>, it was one of the major </a:t>
            </a:r>
            <a:r>
              <a:rPr lang="tr-TR" dirty="0" err="1"/>
              <a:t>diseases</a:t>
            </a:r>
            <a:r>
              <a:rPr lang="tr-TR" dirty="0"/>
              <a:t> of </a:t>
            </a:r>
            <a:r>
              <a:rPr lang="tr-TR" dirty="0" err="1"/>
              <a:t>domestic</a:t>
            </a:r>
            <a:r>
              <a:rPr lang="tr-TR" dirty="0"/>
              <a:t> </a:t>
            </a:r>
            <a:r>
              <a:rPr lang="tr-TR" dirty="0" err="1"/>
              <a:t>animals</a:t>
            </a:r>
            <a:r>
              <a:rPr lang="tr-TR" dirty="0"/>
              <a:t> </a:t>
            </a:r>
            <a:r>
              <a:rPr lang="tr-TR" dirty="0" err="1"/>
              <a:t>throughout</a:t>
            </a:r>
            <a:r>
              <a:rPr lang="tr-TR" dirty="0"/>
              <a:t> the world. </a:t>
            </a:r>
            <a:r>
              <a:rPr lang="tr-TR" dirty="0" err="1"/>
              <a:t>Today</a:t>
            </a:r>
            <a:r>
              <a:rPr lang="tr-TR" dirty="0"/>
              <a:t> TB remains an </a:t>
            </a:r>
            <a:r>
              <a:rPr lang="tr-TR" dirty="0" err="1"/>
              <a:t>important</a:t>
            </a:r>
            <a:r>
              <a:rPr lang="tr-TR" dirty="0"/>
              <a:t> disease of </a:t>
            </a:r>
            <a:r>
              <a:rPr lang="tr-TR" dirty="0" err="1"/>
              <a:t>cattle</a:t>
            </a:r>
            <a:r>
              <a:rPr lang="tr-TR" dirty="0"/>
              <a:t>, </a:t>
            </a:r>
            <a:r>
              <a:rPr lang="tr-TR" dirty="0" err="1"/>
              <a:t>wild</a:t>
            </a:r>
            <a:r>
              <a:rPr lang="tr-TR" dirty="0"/>
              <a:t> </a:t>
            </a:r>
            <a:r>
              <a:rPr lang="tr-TR" dirty="0" err="1"/>
              <a:t>animals</a:t>
            </a:r>
            <a:r>
              <a:rPr lang="tr-TR" dirty="0"/>
              <a:t>, and is a </a:t>
            </a:r>
            <a:r>
              <a:rPr lang="tr-TR" dirty="0" err="1"/>
              <a:t>significant</a:t>
            </a:r>
            <a:r>
              <a:rPr lang="tr-TR" dirty="0"/>
              <a:t> </a:t>
            </a:r>
            <a:r>
              <a:rPr lang="tr-TR" dirty="0" err="1"/>
              <a:t>zoonosis</a:t>
            </a:r>
            <a:r>
              <a:rPr lang="tr-TR" dirty="0"/>
              <a:t> (a disease of </a:t>
            </a:r>
            <a:r>
              <a:rPr lang="tr-TR" dirty="0" err="1"/>
              <a:t>animals</a:t>
            </a:r>
            <a:r>
              <a:rPr lang="tr-TR" dirty="0"/>
              <a:t> </a:t>
            </a:r>
            <a:r>
              <a:rPr lang="tr-TR" dirty="0" err="1"/>
              <a:t>which</a:t>
            </a:r>
            <a:r>
              <a:rPr lang="tr-TR" dirty="0"/>
              <a:t> can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infect</a:t>
            </a:r>
            <a:r>
              <a:rPr lang="tr-TR" dirty="0"/>
              <a:t> </a:t>
            </a:r>
            <a:r>
              <a:rPr lang="tr-TR" dirty="0" err="1"/>
              <a:t>humans</a:t>
            </a:r>
            <a:r>
              <a:rPr lang="tr-TR" dirty="0"/>
              <a:t>).</a:t>
            </a:r>
          </a:p>
          <a:p>
            <a:pPr>
              <a:buFont typeface="Wingdings" pitchFamily="2" charset="2"/>
              <a:buChar char="q"/>
            </a:pPr>
            <a:r>
              <a:rPr lang="tr-TR" dirty="0"/>
              <a:t>TB is </a:t>
            </a:r>
            <a:r>
              <a:rPr lang="tr-TR" dirty="0" err="1"/>
              <a:t>found</a:t>
            </a:r>
            <a:r>
              <a:rPr lang="tr-TR" dirty="0"/>
              <a:t> </a:t>
            </a:r>
            <a:r>
              <a:rPr lang="tr-TR" dirty="0" err="1"/>
              <a:t>throughout</a:t>
            </a:r>
            <a:r>
              <a:rPr lang="tr-TR" dirty="0"/>
              <a:t> the world. The disease is more </a:t>
            </a:r>
            <a:r>
              <a:rPr lang="tr-TR" dirty="0" err="1"/>
              <a:t>prevalent</a:t>
            </a:r>
            <a:r>
              <a:rPr lang="tr-TR" dirty="0"/>
              <a:t> in </a:t>
            </a:r>
            <a:r>
              <a:rPr lang="tr-TR" dirty="0" err="1"/>
              <a:t>most</a:t>
            </a:r>
            <a:r>
              <a:rPr lang="tr-TR" dirty="0"/>
              <a:t> of Africa, </a:t>
            </a:r>
            <a:r>
              <a:rPr lang="tr-TR" dirty="0" err="1"/>
              <a:t>parts</a:t>
            </a:r>
            <a:r>
              <a:rPr lang="tr-TR" dirty="0"/>
              <a:t> of Asia and America.</a:t>
            </a:r>
          </a:p>
        </p:txBody>
      </p:sp>
      <p:sp>
        <p:nvSpPr>
          <p:cNvPr id="5" name="Unvan 1">
            <a:extLst>
              <a:ext uri="{FF2B5EF4-FFF2-40B4-BE49-F238E27FC236}">
                <a16:creationId xmlns:a16="http://schemas.microsoft.com/office/drawing/2014/main" id="{79038FE1-5C37-C240-8B77-3F71CD9808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/>
              <a:t>Tuberculosıs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2659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637FD48-707B-8645-AC42-60888E39D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tr-TR" dirty="0"/>
              <a:t>What are the </a:t>
            </a:r>
            <a:r>
              <a:rPr lang="tr-TR" dirty="0" err="1"/>
              <a:t>symptoms</a:t>
            </a:r>
            <a:r>
              <a:rPr lang="tr-TR" dirty="0"/>
              <a:t>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8CD5B4-3375-E144-A53F-DAC776449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TB usually has a </a:t>
            </a:r>
            <a:r>
              <a:rPr lang="tr-TR" dirty="0" err="1"/>
              <a:t>prolonged</a:t>
            </a:r>
            <a:r>
              <a:rPr lang="tr-TR" dirty="0"/>
              <a:t> </a:t>
            </a:r>
            <a:r>
              <a:rPr lang="tr-TR" dirty="0" err="1"/>
              <a:t>course</a:t>
            </a:r>
            <a:r>
              <a:rPr lang="tr-TR" dirty="0"/>
              <a:t>, and </a:t>
            </a:r>
            <a:r>
              <a:rPr lang="tr-TR" dirty="0" err="1"/>
              <a:t>symptoms</a:t>
            </a:r>
            <a:r>
              <a:rPr lang="tr-TR" dirty="0"/>
              <a:t> take </a:t>
            </a:r>
            <a:r>
              <a:rPr lang="tr-TR" dirty="0" err="1"/>
              <a:t>months</a:t>
            </a:r>
            <a:r>
              <a:rPr lang="tr-TR" dirty="0"/>
              <a:t> or </a:t>
            </a:r>
            <a:r>
              <a:rPr lang="tr-TR" dirty="0" err="1"/>
              <a:t>years</a:t>
            </a:r>
            <a:r>
              <a:rPr lang="tr-TR" dirty="0"/>
              <a:t> to </a:t>
            </a:r>
            <a:r>
              <a:rPr lang="tr-TR" dirty="0" err="1"/>
              <a:t>appear</a:t>
            </a:r>
            <a:r>
              <a:rPr lang="tr-TR" dirty="0"/>
              <a:t>. The </a:t>
            </a:r>
            <a:r>
              <a:rPr lang="tr-TR" dirty="0" err="1"/>
              <a:t>usual</a:t>
            </a:r>
            <a:r>
              <a:rPr lang="tr-TR" dirty="0"/>
              <a:t> </a:t>
            </a:r>
            <a:r>
              <a:rPr lang="tr-TR" dirty="0" err="1"/>
              <a:t>clinical</a:t>
            </a:r>
            <a:r>
              <a:rPr lang="tr-TR" dirty="0"/>
              <a:t> signs </a:t>
            </a:r>
            <a:r>
              <a:rPr lang="tr-TR" dirty="0" err="1"/>
              <a:t>include</a:t>
            </a:r>
            <a:r>
              <a:rPr lang="tr-TR" dirty="0"/>
              <a:t>:</a:t>
            </a:r>
          </a:p>
          <a:p>
            <a:pPr>
              <a:buFont typeface="Wingdings" pitchFamily="2" charset="2"/>
              <a:buChar char="q"/>
            </a:pPr>
            <a:r>
              <a:rPr lang="tr-TR" dirty="0"/>
              <a:t> </a:t>
            </a:r>
            <a:r>
              <a:rPr lang="tr-TR" dirty="0" err="1"/>
              <a:t>weakness</a:t>
            </a:r>
            <a:endParaRPr lang="tr-TR" dirty="0"/>
          </a:p>
          <a:p>
            <a:pPr>
              <a:buFont typeface="Wingdings" pitchFamily="2" charset="2"/>
              <a:buChar char="q"/>
            </a:pPr>
            <a:r>
              <a:rPr lang="tr-TR" dirty="0"/>
              <a:t> </a:t>
            </a:r>
            <a:r>
              <a:rPr lang="tr-TR" dirty="0" err="1"/>
              <a:t>loss</a:t>
            </a:r>
            <a:r>
              <a:rPr lang="tr-TR" dirty="0"/>
              <a:t> of </a:t>
            </a:r>
            <a:r>
              <a:rPr lang="tr-TR" dirty="0" err="1"/>
              <a:t>appetite</a:t>
            </a:r>
            <a:endParaRPr lang="tr-TR" dirty="0"/>
          </a:p>
          <a:p>
            <a:pPr>
              <a:buFont typeface="Wingdings" pitchFamily="2" charset="2"/>
              <a:buChar char="q"/>
            </a:pPr>
            <a:r>
              <a:rPr lang="tr-TR" dirty="0"/>
              <a:t> </a:t>
            </a:r>
            <a:r>
              <a:rPr lang="tr-TR" dirty="0" err="1"/>
              <a:t>weight-loss</a:t>
            </a:r>
            <a:endParaRPr lang="tr-TR" dirty="0"/>
          </a:p>
          <a:p>
            <a:pPr>
              <a:buFont typeface="Wingdings" pitchFamily="2" charset="2"/>
              <a:buChar char="q"/>
            </a:pPr>
            <a:r>
              <a:rPr lang="tr-TR" dirty="0" err="1"/>
              <a:t>fluctuating</a:t>
            </a:r>
            <a:r>
              <a:rPr lang="tr-TR" dirty="0"/>
              <a:t> fever</a:t>
            </a:r>
          </a:p>
          <a:p>
            <a:pPr>
              <a:buFont typeface="Wingdings" pitchFamily="2" charset="2"/>
              <a:buChar char="q"/>
            </a:pPr>
            <a:r>
              <a:rPr lang="tr-TR" dirty="0"/>
              <a:t> </a:t>
            </a:r>
            <a:r>
              <a:rPr lang="tr-TR" dirty="0" err="1"/>
              <a:t>intermittent</a:t>
            </a:r>
            <a:r>
              <a:rPr lang="tr-TR" dirty="0"/>
              <a:t> hacking </a:t>
            </a:r>
            <a:r>
              <a:rPr lang="tr-TR" dirty="0" err="1"/>
              <a:t>cough</a:t>
            </a:r>
            <a:endParaRPr lang="tr-TR" dirty="0"/>
          </a:p>
          <a:p>
            <a:pPr>
              <a:buFont typeface="Wingdings" pitchFamily="2" charset="2"/>
              <a:buChar char="q"/>
            </a:pPr>
            <a:r>
              <a:rPr lang="tr-TR" dirty="0" err="1"/>
              <a:t>diarrhea</a:t>
            </a:r>
            <a:endParaRPr lang="tr-TR" dirty="0"/>
          </a:p>
          <a:p>
            <a:pPr>
              <a:buFont typeface="Wingdings" pitchFamily="2" charset="2"/>
              <a:buChar char="q"/>
            </a:pPr>
            <a:r>
              <a:rPr lang="tr-TR" dirty="0" err="1"/>
              <a:t>large</a:t>
            </a:r>
            <a:r>
              <a:rPr lang="tr-TR" dirty="0"/>
              <a:t> </a:t>
            </a:r>
            <a:r>
              <a:rPr lang="tr-TR" dirty="0" err="1"/>
              <a:t>prominent</a:t>
            </a:r>
            <a:r>
              <a:rPr lang="tr-TR" dirty="0"/>
              <a:t> </a:t>
            </a:r>
            <a:r>
              <a:rPr lang="tr-TR" dirty="0" err="1"/>
              <a:t>lymph</a:t>
            </a:r>
            <a:r>
              <a:rPr lang="tr-TR" dirty="0"/>
              <a:t> </a:t>
            </a:r>
            <a:r>
              <a:rPr lang="tr-TR" dirty="0" err="1"/>
              <a:t>nodes</a:t>
            </a:r>
            <a:endParaRPr lang="tr-TR" dirty="0"/>
          </a:p>
          <a:p>
            <a:r>
              <a:rPr lang="tr-TR" dirty="0" err="1"/>
              <a:t>However</a:t>
            </a:r>
            <a:r>
              <a:rPr lang="tr-TR" dirty="0"/>
              <a:t>, the </a:t>
            </a:r>
            <a:r>
              <a:rPr lang="tr-TR" dirty="0" err="1"/>
              <a:t>bacteria</a:t>
            </a:r>
            <a:r>
              <a:rPr lang="tr-TR" dirty="0"/>
              <a:t> can </a:t>
            </a:r>
            <a:r>
              <a:rPr lang="tr-TR" dirty="0" err="1"/>
              <a:t>also</a:t>
            </a:r>
            <a:r>
              <a:rPr lang="tr-TR" dirty="0"/>
              <a:t> lie </a:t>
            </a:r>
            <a:r>
              <a:rPr lang="tr-TR" dirty="0" err="1"/>
              <a:t>dormant</a:t>
            </a:r>
            <a:r>
              <a:rPr lang="tr-TR" dirty="0"/>
              <a:t> in </a:t>
            </a:r>
            <a:r>
              <a:rPr lang="tr-TR" dirty="0" err="1"/>
              <a:t>thehost</a:t>
            </a:r>
            <a:r>
              <a:rPr lang="tr-TR" dirty="0"/>
              <a:t> without causing disease.</a:t>
            </a:r>
          </a:p>
        </p:txBody>
      </p:sp>
    </p:spTree>
    <p:extLst>
      <p:ext uri="{BB962C8B-B14F-4D97-AF65-F5344CB8AC3E}">
        <p14:creationId xmlns:p14="http://schemas.microsoft.com/office/powerpoint/2010/main" val="54337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1554BA0-CBDD-514F-9EF2-42EBE81F9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What</a:t>
            </a:r>
            <a:r>
              <a:rPr lang="tr-TR" dirty="0"/>
              <a:t> </a:t>
            </a:r>
            <a:r>
              <a:rPr lang="tr-TR" dirty="0" smtClean="0"/>
              <a:t>ıs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 smtClean="0"/>
              <a:t>publıc</a:t>
            </a:r>
            <a:r>
              <a:rPr lang="tr-TR" dirty="0" smtClean="0"/>
              <a:t> </a:t>
            </a:r>
            <a:r>
              <a:rPr lang="tr-TR" dirty="0" err="1"/>
              <a:t>health</a:t>
            </a:r>
            <a:r>
              <a:rPr lang="tr-TR" dirty="0"/>
              <a:t> </a:t>
            </a:r>
            <a:r>
              <a:rPr lang="tr-TR" dirty="0" err="1" smtClean="0"/>
              <a:t>rısk</a:t>
            </a:r>
            <a:r>
              <a:rPr lang="tr-TR" dirty="0"/>
              <a:t>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89A83EC-A710-B143-AF8D-D5F45C60C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tr-TR" dirty="0" err="1"/>
              <a:t>Mycobacterium</a:t>
            </a:r>
            <a:r>
              <a:rPr lang="tr-TR" dirty="0"/>
              <a:t> </a:t>
            </a:r>
            <a:r>
              <a:rPr lang="tr-TR" dirty="0" err="1"/>
              <a:t>bovis</a:t>
            </a:r>
            <a:r>
              <a:rPr lang="tr-TR" dirty="0"/>
              <a:t> is not the major </a:t>
            </a:r>
            <a:r>
              <a:rPr lang="tr-TR" dirty="0" err="1"/>
              <a:t>cause</a:t>
            </a:r>
            <a:r>
              <a:rPr lang="tr-TR" dirty="0"/>
              <a:t> of human </a:t>
            </a:r>
            <a:r>
              <a:rPr lang="tr-TR" dirty="0" err="1"/>
              <a:t>tuberculosis</a:t>
            </a:r>
            <a:r>
              <a:rPr lang="tr-TR" dirty="0"/>
              <a:t>, </a:t>
            </a:r>
            <a:r>
              <a:rPr lang="tr-TR" dirty="0" err="1"/>
              <a:t>which</a:t>
            </a:r>
            <a:r>
              <a:rPr lang="tr-TR" dirty="0"/>
              <a:t> is </a:t>
            </a:r>
            <a:r>
              <a:rPr lang="tr-TR" dirty="0" err="1"/>
              <a:t>caused</a:t>
            </a:r>
            <a:r>
              <a:rPr lang="tr-TR" dirty="0"/>
              <a:t> by M. </a:t>
            </a:r>
            <a:r>
              <a:rPr lang="tr-TR" dirty="0" err="1"/>
              <a:t>tuberculosis</a:t>
            </a:r>
            <a:r>
              <a:rPr lang="tr-TR" dirty="0"/>
              <a:t>, but </a:t>
            </a:r>
            <a:r>
              <a:rPr lang="tr-TR" dirty="0" err="1"/>
              <a:t>humans</a:t>
            </a:r>
            <a:r>
              <a:rPr lang="tr-TR" dirty="0"/>
              <a:t> are </a:t>
            </a:r>
            <a:r>
              <a:rPr lang="tr-TR" dirty="0" err="1"/>
              <a:t>susceptible</a:t>
            </a:r>
            <a:r>
              <a:rPr lang="tr-TR" dirty="0"/>
              <a:t> to </a:t>
            </a:r>
            <a:r>
              <a:rPr lang="tr-TR" dirty="0" err="1"/>
              <a:t>bovine</a:t>
            </a:r>
            <a:r>
              <a:rPr lang="tr-TR" dirty="0"/>
              <a:t> TB. </a:t>
            </a:r>
            <a:endParaRPr lang="tr-TR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err="1" smtClean="0"/>
              <a:t>Humans</a:t>
            </a:r>
            <a:r>
              <a:rPr lang="tr-TR" dirty="0" smtClean="0"/>
              <a:t> </a:t>
            </a:r>
            <a:r>
              <a:rPr lang="tr-TR" dirty="0"/>
              <a:t>can be </a:t>
            </a:r>
            <a:r>
              <a:rPr lang="tr-TR" dirty="0" err="1"/>
              <a:t>infected</a:t>
            </a:r>
            <a:r>
              <a:rPr lang="tr-TR" dirty="0"/>
              <a:t> both by </a:t>
            </a:r>
            <a:r>
              <a:rPr lang="tr-TR" dirty="0" err="1"/>
              <a:t>drinking</a:t>
            </a:r>
            <a:r>
              <a:rPr lang="tr-TR" dirty="0"/>
              <a:t> raw </a:t>
            </a:r>
            <a:r>
              <a:rPr lang="tr-TR" dirty="0" err="1"/>
              <a:t>milk</a:t>
            </a:r>
            <a:r>
              <a:rPr lang="tr-TR" dirty="0"/>
              <a:t> from </a:t>
            </a:r>
            <a:r>
              <a:rPr lang="tr-TR" dirty="0" err="1"/>
              <a:t>infected</a:t>
            </a:r>
            <a:r>
              <a:rPr lang="tr-TR" dirty="0"/>
              <a:t> </a:t>
            </a:r>
            <a:r>
              <a:rPr lang="tr-TR" dirty="0" err="1"/>
              <a:t>cattle</a:t>
            </a:r>
            <a:r>
              <a:rPr lang="tr-TR" dirty="0"/>
              <a:t>, or by </a:t>
            </a:r>
            <a:r>
              <a:rPr lang="tr-TR" dirty="0" err="1"/>
              <a:t>inhaling</a:t>
            </a:r>
            <a:r>
              <a:rPr lang="tr-TR" dirty="0"/>
              <a:t> </a:t>
            </a:r>
            <a:r>
              <a:rPr lang="tr-TR" dirty="0" err="1"/>
              <a:t>infective</a:t>
            </a:r>
            <a:r>
              <a:rPr lang="tr-TR" dirty="0"/>
              <a:t> </a:t>
            </a:r>
            <a:r>
              <a:rPr lang="tr-TR" dirty="0" err="1"/>
              <a:t>droplets</a:t>
            </a:r>
            <a:r>
              <a:rPr lang="tr-TR" dirty="0"/>
              <a:t>. It is estimated in some </a:t>
            </a:r>
            <a:r>
              <a:rPr lang="tr-TR" dirty="0" err="1"/>
              <a:t>countries</a:t>
            </a:r>
            <a:r>
              <a:rPr lang="tr-TR" dirty="0"/>
              <a:t> that up to ten </a:t>
            </a:r>
            <a:r>
              <a:rPr lang="tr-TR" dirty="0" err="1"/>
              <a:t>percent</a:t>
            </a:r>
            <a:r>
              <a:rPr lang="tr-TR" dirty="0"/>
              <a:t> of human </a:t>
            </a:r>
            <a:r>
              <a:rPr lang="tr-TR" dirty="0" err="1"/>
              <a:t>tuberculosis</a:t>
            </a:r>
            <a:r>
              <a:rPr lang="tr-TR" dirty="0"/>
              <a:t> is </a:t>
            </a:r>
            <a:r>
              <a:rPr lang="tr-TR" dirty="0" err="1"/>
              <a:t>due</a:t>
            </a:r>
            <a:r>
              <a:rPr lang="tr-TR" dirty="0"/>
              <a:t> to </a:t>
            </a:r>
            <a:r>
              <a:rPr lang="tr-TR" dirty="0" err="1"/>
              <a:t>Bovine</a:t>
            </a:r>
            <a:r>
              <a:rPr lang="tr-TR" dirty="0"/>
              <a:t> TB.</a:t>
            </a:r>
          </a:p>
        </p:txBody>
      </p:sp>
    </p:spTree>
    <p:extLst>
      <p:ext uri="{BB962C8B-B14F-4D97-AF65-F5344CB8AC3E}">
        <p14:creationId xmlns:p14="http://schemas.microsoft.com/office/powerpoint/2010/main" val="535257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C8E4F8E-C7D1-7542-934D-CAEAD1090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tr-TR" dirty="0" err="1"/>
              <a:t>What</a:t>
            </a:r>
            <a:r>
              <a:rPr lang="tr-TR" dirty="0"/>
              <a:t> </a:t>
            </a:r>
            <a:r>
              <a:rPr lang="tr-TR" dirty="0" smtClean="0"/>
              <a:t>ıs </a:t>
            </a:r>
            <a:r>
              <a:rPr lang="tr-TR" dirty="0" err="1"/>
              <a:t>being</a:t>
            </a:r>
            <a:r>
              <a:rPr lang="tr-TR" dirty="0"/>
              <a:t> done to </a:t>
            </a:r>
            <a:r>
              <a:rPr lang="tr-TR" dirty="0" err="1"/>
              <a:t>preventor</a:t>
            </a:r>
            <a:r>
              <a:rPr lang="tr-TR" dirty="0"/>
              <a:t> </a:t>
            </a:r>
            <a:r>
              <a:rPr lang="tr-TR" dirty="0" err="1"/>
              <a:t>control</a:t>
            </a:r>
            <a:r>
              <a:rPr lang="tr-TR" dirty="0"/>
              <a:t> </a:t>
            </a:r>
            <a:r>
              <a:rPr lang="tr-TR" dirty="0" err="1" smtClean="0"/>
              <a:t>thıs</a:t>
            </a:r>
            <a:r>
              <a:rPr lang="tr-TR" dirty="0" smtClean="0"/>
              <a:t> </a:t>
            </a:r>
            <a:r>
              <a:rPr lang="tr-TR" dirty="0" err="1" smtClean="0"/>
              <a:t>dısease</a:t>
            </a:r>
            <a:r>
              <a:rPr lang="tr-TR" dirty="0"/>
              <a:t>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835237F-BFC3-A145-BDFB-5A3189882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tr-TR" dirty="0"/>
              <a:t>The standard </a:t>
            </a:r>
            <a:r>
              <a:rPr lang="tr-TR" dirty="0" err="1"/>
              <a:t>control</a:t>
            </a:r>
            <a:r>
              <a:rPr lang="tr-TR" dirty="0"/>
              <a:t> </a:t>
            </a:r>
            <a:r>
              <a:rPr lang="tr-TR" dirty="0" err="1"/>
              <a:t>measure</a:t>
            </a:r>
            <a:r>
              <a:rPr lang="tr-TR" dirty="0"/>
              <a:t> </a:t>
            </a:r>
            <a:r>
              <a:rPr lang="tr-TR" dirty="0" err="1"/>
              <a:t>applied</a:t>
            </a:r>
            <a:r>
              <a:rPr lang="tr-TR" dirty="0"/>
              <a:t> to TB is test and </a:t>
            </a:r>
            <a:r>
              <a:rPr lang="tr-TR" dirty="0" err="1"/>
              <a:t>slaughter</a:t>
            </a:r>
            <a:r>
              <a:rPr lang="tr-TR" dirty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tr-TR" dirty="0"/>
              <a:t>Disease </a:t>
            </a:r>
            <a:r>
              <a:rPr lang="tr-TR" dirty="0" err="1"/>
              <a:t>eradication</a:t>
            </a:r>
            <a:r>
              <a:rPr lang="tr-TR" dirty="0"/>
              <a:t> programs </a:t>
            </a:r>
            <a:r>
              <a:rPr lang="tr-TR" dirty="0" err="1"/>
              <a:t>consisting</a:t>
            </a:r>
            <a:r>
              <a:rPr lang="tr-TR" dirty="0"/>
              <a:t> of post mortem </a:t>
            </a:r>
            <a:r>
              <a:rPr lang="tr-TR" dirty="0" err="1"/>
              <a:t>meat</a:t>
            </a:r>
            <a:r>
              <a:rPr lang="tr-TR" dirty="0"/>
              <a:t> </a:t>
            </a:r>
            <a:r>
              <a:rPr lang="tr-TR" dirty="0" err="1"/>
              <a:t>inspection</a:t>
            </a:r>
            <a:r>
              <a:rPr lang="tr-TR" dirty="0"/>
              <a:t>, </a:t>
            </a:r>
            <a:r>
              <a:rPr lang="tr-TR" dirty="0" err="1"/>
              <a:t>intensive</a:t>
            </a:r>
            <a:r>
              <a:rPr lang="tr-TR" dirty="0"/>
              <a:t> </a:t>
            </a:r>
            <a:r>
              <a:rPr lang="tr-TR" dirty="0" err="1"/>
              <a:t>surveillance</a:t>
            </a:r>
            <a:r>
              <a:rPr lang="tr-TR" dirty="0"/>
              <a:t> </a:t>
            </a:r>
            <a:r>
              <a:rPr lang="tr-TR" dirty="0" err="1"/>
              <a:t>including</a:t>
            </a:r>
            <a:r>
              <a:rPr lang="tr-TR" dirty="0"/>
              <a:t> </a:t>
            </a:r>
            <a:r>
              <a:rPr lang="tr-TR" dirty="0" err="1"/>
              <a:t>on-farm</a:t>
            </a:r>
            <a:r>
              <a:rPr lang="tr-TR" dirty="0"/>
              <a:t> </a:t>
            </a:r>
            <a:r>
              <a:rPr lang="tr-TR" dirty="0" err="1"/>
              <a:t>visits</a:t>
            </a:r>
            <a:r>
              <a:rPr lang="tr-TR" dirty="0"/>
              <a:t>, </a:t>
            </a:r>
            <a:r>
              <a:rPr lang="tr-TR" dirty="0" err="1"/>
              <a:t>systematic</a:t>
            </a:r>
            <a:r>
              <a:rPr lang="tr-TR" dirty="0"/>
              <a:t> </a:t>
            </a:r>
            <a:r>
              <a:rPr lang="tr-TR" dirty="0" err="1"/>
              <a:t>individual</a:t>
            </a:r>
            <a:r>
              <a:rPr lang="tr-TR" dirty="0"/>
              <a:t> </a:t>
            </a:r>
            <a:r>
              <a:rPr lang="tr-TR" dirty="0" err="1"/>
              <a:t>testing</a:t>
            </a:r>
            <a:r>
              <a:rPr lang="tr-TR" dirty="0"/>
              <a:t> of </a:t>
            </a:r>
            <a:r>
              <a:rPr lang="tr-TR" dirty="0" err="1"/>
              <a:t>cattle</a:t>
            </a:r>
            <a:r>
              <a:rPr lang="tr-TR" dirty="0"/>
              <a:t> and </a:t>
            </a:r>
            <a:r>
              <a:rPr lang="tr-TR" dirty="0" err="1"/>
              <a:t>removal</a:t>
            </a:r>
            <a:r>
              <a:rPr lang="tr-TR" dirty="0"/>
              <a:t> of </a:t>
            </a:r>
            <a:r>
              <a:rPr lang="tr-TR" dirty="0" err="1"/>
              <a:t>infected</a:t>
            </a:r>
            <a:r>
              <a:rPr lang="tr-TR" dirty="0"/>
              <a:t> and in- </a:t>
            </a:r>
            <a:r>
              <a:rPr lang="tr-TR" dirty="0" err="1"/>
              <a:t>contact</a:t>
            </a:r>
            <a:r>
              <a:rPr lang="tr-TR" dirty="0"/>
              <a:t> </a:t>
            </a:r>
            <a:r>
              <a:rPr lang="tr-TR" dirty="0" err="1"/>
              <a:t>animals</a:t>
            </a:r>
            <a:r>
              <a:rPr lang="tr-TR" dirty="0"/>
              <a:t> as well as </a:t>
            </a:r>
            <a:r>
              <a:rPr lang="tr-TR" dirty="0" err="1"/>
              <a:t>movement</a:t>
            </a:r>
            <a:r>
              <a:rPr lang="tr-TR" dirty="0"/>
              <a:t> controls have been </a:t>
            </a:r>
            <a:r>
              <a:rPr lang="tr-TR" dirty="0" err="1"/>
              <a:t>very</a:t>
            </a:r>
            <a:r>
              <a:rPr lang="tr-TR" dirty="0"/>
              <a:t> successful in </a:t>
            </a:r>
            <a:r>
              <a:rPr lang="tr-TR" dirty="0" err="1"/>
              <a:t>reducing</a:t>
            </a:r>
            <a:r>
              <a:rPr lang="tr-TR" dirty="0"/>
              <a:t> or </a:t>
            </a:r>
            <a:r>
              <a:rPr lang="tr-TR" dirty="0" err="1"/>
              <a:t>eliminating</a:t>
            </a:r>
            <a:r>
              <a:rPr lang="tr-TR" dirty="0"/>
              <a:t> the disease.</a:t>
            </a:r>
          </a:p>
          <a:p>
            <a:pPr>
              <a:buFont typeface="Wingdings" pitchFamily="2" charset="2"/>
              <a:buChar char="q"/>
            </a:pPr>
            <a:r>
              <a:rPr lang="tr-TR" dirty="0"/>
              <a:t>Post mortem </a:t>
            </a:r>
            <a:r>
              <a:rPr lang="tr-TR" dirty="0" err="1"/>
              <a:t>meat</a:t>
            </a:r>
            <a:r>
              <a:rPr lang="tr-TR" dirty="0"/>
              <a:t> </a:t>
            </a:r>
            <a:r>
              <a:rPr lang="tr-TR" dirty="0" err="1"/>
              <a:t>inspection</a:t>
            </a:r>
            <a:r>
              <a:rPr lang="tr-TR" dirty="0"/>
              <a:t> of </a:t>
            </a:r>
            <a:r>
              <a:rPr lang="tr-TR" dirty="0" err="1"/>
              <a:t>animals</a:t>
            </a:r>
            <a:r>
              <a:rPr lang="tr-TR" dirty="0"/>
              <a:t> </a:t>
            </a:r>
            <a:r>
              <a:rPr lang="tr-TR" dirty="0" err="1"/>
              <a:t>looks</a:t>
            </a:r>
            <a:r>
              <a:rPr lang="tr-TR" dirty="0"/>
              <a:t> for the </a:t>
            </a:r>
            <a:r>
              <a:rPr lang="tr-TR" dirty="0" err="1"/>
              <a:t>tubercles</a:t>
            </a:r>
            <a:r>
              <a:rPr lang="tr-TR" dirty="0"/>
              <a:t> in the </a:t>
            </a:r>
            <a:r>
              <a:rPr lang="tr-TR" dirty="0" err="1"/>
              <a:t>lungs</a:t>
            </a:r>
            <a:r>
              <a:rPr lang="tr-TR" dirty="0"/>
              <a:t> and </a:t>
            </a:r>
            <a:r>
              <a:rPr lang="tr-TR" dirty="0" err="1"/>
              <a:t>lymph</a:t>
            </a:r>
            <a:r>
              <a:rPr lang="tr-TR" dirty="0"/>
              <a:t> </a:t>
            </a:r>
            <a:r>
              <a:rPr lang="tr-TR" dirty="0" err="1"/>
              <a:t>nodes</a:t>
            </a:r>
            <a:r>
              <a:rPr lang="tr-TR" dirty="0"/>
              <a:t>. </a:t>
            </a:r>
            <a:r>
              <a:rPr lang="tr-TR" dirty="0" err="1"/>
              <a:t>Detecting</a:t>
            </a:r>
            <a:r>
              <a:rPr lang="tr-TR" dirty="0"/>
              <a:t>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infected</a:t>
            </a:r>
            <a:r>
              <a:rPr lang="tr-TR" dirty="0"/>
              <a:t> </a:t>
            </a:r>
            <a:r>
              <a:rPr lang="tr-TR" dirty="0" err="1"/>
              <a:t>animals</a:t>
            </a:r>
            <a:r>
              <a:rPr lang="tr-TR" dirty="0"/>
              <a:t> </a:t>
            </a:r>
            <a:r>
              <a:rPr lang="tr-TR" dirty="0" err="1"/>
              <a:t>prevents</a:t>
            </a:r>
            <a:r>
              <a:rPr lang="tr-TR" dirty="0"/>
              <a:t> </a:t>
            </a:r>
            <a:r>
              <a:rPr lang="tr-TR" dirty="0" err="1"/>
              <a:t>unsafe</a:t>
            </a:r>
            <a:r>
              <a:rPr lang="tr-TR" dirty="0"/>
              <a:t> </a:t>
            </a:r>
            <a:r>
              <a:rPr lang="tr-TR" dirty="0" err="1"/>
              <a:t>meat</a:t>
            </a:r>
            <a:r>
              <a:rPr lang="tr-TR" dirty="0"/>
              <a:t> from </a:t>
            </a:r>
            <a:r>
              <a:rPr lang="tr-TR" dirty="0" err="1"/>
              <a:t>entering</a:t>
            </a:r>
            <a:r>
              <a:rPr lang="tr-TR" dirty="0"/>
              <a:t> the food chain and </a:t>
            </a:r>
            <a:r>
              <a:rPr lang="tr-TR" dirty="0" err="1"/>
              <a:t>allows</a:t>
            </a:r>
            <a:r>
              <a:rPr lang="tr-TR" dirty="0"/>
              <a:t> </a:t>
            </a:r>
            <a:r>
              <a:rPr lang="tr-TR" dirty="0" err="1"/>
              <a:t>veterinary</a:t>
            </a:r>
            <a:r>
              <a:rPr lang="tr-TR" dirty="0"/>
              <a:t> </a:t>
            </a:r>
            <a:r>
              <a:rPr lang="tr-TR" dirty="0" err="1"/>
              <a:t>services</a:t>
            </a:r>
            <a:r>
              <a:rPr lang="tr-TR" dirty="0"/>
              <a:t> to </a:t>
            </a:r>
            <a:r>
              <a:rPr lang="tr-TR" dirty="0" err="1"/>
              <a:t>trace-back</a:t>
            </a:r>
            <a:r>
              <a:rPr lang="tr-TR" dirty="0"/>
              <a:t> to the </a:t>
            </a:r>
            <a:r>
              <a:rPr lang="tr-TR" dirty="0" err="1"/>
              <a:t>herd</a:t>
            </a:r>
            <a:r>
              <a:rPr lang="tr-TR" dirty="0"/>
              <a:t> of origin of the </a:t>
            </a:r>
            <a:r>
              <a:rPr lang="tr-TR" dirty="0" err="1"/>
              <a:t>infected</a:t>
            </a:r>
            <a:r>
              <a:rPr lang="tr-TR" dirty="0"/>
              <a:t> animal </a:t>
            </a:r>
            <a:r>
              <a:rPr lang="tr-TR" dirty="0" err="1"/>
              <a:t>which</a:t>
            </a:r>
            <a:r>
              <a:rPr lang="tr-TR" dirty="0"/>
              <a:t> can then be </a:t>
            </a:r>
            <a:r>
              <a:rPr lang="tr-TR" dirty="0" err="1"/>
              <a:t>tested</a:t>
            </a:r>
            <a:r>
              <a:rPr lang="tr-TR" dirty="0"/>
              <a:t> and </a:t>
            </a:r>
            <a:r>
              <a:rPr lang="tr-TR" dirty="0" err="1"/>
              <a:t>eliminated</a:t>
            </a:r>
            <a:r>
              <a:rPr lang="tr-TR" dirty="0"/>
              <a:t> if </a:t>
            </a:r>
            <a:r>
              <a:rPr lang="tr-TR" dirty="0" err="1"/>
              <a:t>needed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0676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7E54A44-9FBC-D046-A43A-60EFFA65F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tr-TR" dirty="0" err="1"/>
              <a:t>Pasteurisation</a:t>
            </a:r>
            <a:r>
              <a:rPr lang="tr-TR" dirty="0"/>
              <a:t> of </a:t>
            </a:r>
            <a:r>
              <a:rPr lang="tr-TR" dirty="0" err="1"/>
              <a:t>milk</a:t>
            </a:r>
            <a:r>
              <a:rPr lang="tr-TR" dirty="0"/>
              <a:t> of </a:t>
            </a:r>
            <a:r>
              <a:rPr lang="tr-TR" dirty="0" err="1"/>
              <a:t>infected</a:t>
            </a:r>
            <a:r>
              <a:rPr lang="tr-TR" dirty="0"/>
              <a:t> </a:t>
            </a:r>
            <a:r>
              <a:rPr lang="tr-TR" dirty="0" err="1"/>
              <a:t>animals</a:t>
            </a:r>
            <a:r>
              <a:rPr lang="tr-TR" dirty="0"/>
              <a:t> to a </a:t>
            </a:r>
            <a:r>
              <a:rPr lang="tr-TR" dirty="0" err="1"/>
              <a:t>temperature</a:t>
            </a:r>
            <a:r>
              <a:rPr lang="tr-TR" dirty="0"/>
              <a:t> </a:t>
            </a:r>
            <a:r>
              <a:rPr lang="tr-TR" dirty="0" err="1"/>
              <a:t>sufficient</a:t>
            </a:r>
            <a:r>
              <a:rPr lang="tr-TR" dirty="0"/>
              <a:t> to kill the </a:t>
            </a:r>
            <a:r>
              <a:rPr lang="tr-TR" dirty="0" err="1"/>
              <a:t>bacteria</a:t>
            </a:r>
            <a:r>
              <a:rPr lang="tr-TR" dirty="0"/>
              <a:t> has </a:t>
            </a:r>
            <a:r>
              <a:rPr lang="tr-TR" dirty="0" err="1"/>
              <a:t>prevented</a:t>
            </a:r>
            <a:r>
              <a:rPr lang="tr-TR" dirty="0"/>
              <a:t> the spread of disease in </a:t>
            </a:r>
            <a:r>
              <a:rPr lang="tr-TR" dirty="0" err="1"/>
              <a:t>humans</a:t>
            </a:r>
            <a:r>
              <a:rPr lang="tr-TR" dirty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tr-TR" dirty="0" err="1"/>
              <a:t>Treatment</a:t>
            </a:r>
            <a:r>
              <a:rPr lang="tr-TR" dirty="0"/>
              <a:t> of </a:t>
            </a:r>
            <a:r>
              <a:rPr lang="tr-TR" dirty="0" err="1"/>
              <a:t>infected</a:t>
            </a:r>
            <a:r>
              <a:rPr lang="tr-TR" dirty="0"/>
              <a:t> </a:t>
            </a:r>
            <a:r>
              <a:rPr lang="tr-TR" dirty="0" err="1"/>
              <a:t>animals</a:t>
            </a:r>
            <a:r>
              <a:rPr lang="tr-TR" dirty="0"/>
              <a:t> is </a:t>
            </a:r>
            <a:r>
              <a:rPr lang="tr-TR" dirty="0" err="1"/>
              <a:t>rarely</a:t>
            </a:r>
            <a:r>
              <a:rPr lang="tr-TR" dirty="0"/>
              <a:t> </a:t>
            </a:r>
            <a:r>
              <a:rPr lang="tr-TR" dirty="0" err="1"/>
              <a:t>attempted</a:t>
            </a:r>
            <a:r>
              <a:rPr lang="tr-TR" dirty="0"/>
              <a:t> </a:t>
            </a:r>
            <a:r>
              <a:rPr lang="tr-TR" dirty="0" err="1"/>
              <a:t>because</a:t>
            </a:r>
            <a:r>
              <a:rPr lang="tr-TR" dirty="0"/>
              <a:t> of the high </a:t>
            </a:r>
            <a:r>
              <a:rPr lang="tr-TR" dirty="0" err="1"/>
              <a:t>cost</a:t>
            </a:r>
            <a:r>
              <a:rPr lang="tr-TR" dirty="0"/>
              <a:t>, </a:t>
            </a:r>
            <a:r>
              <a:rPr lang="tr-TR" dirty="0" err="1"/>
              <a:t>lengthy</a:t>
            </a:r>
            <a:r>
              <a:rPr lang="tr-TR" dirty="0"/>
              <a:t> time and the larger </a:t>
            </a:r>
            <a:r>
              <a:rPr lang="tr-TR" dirty="0" err="1"/>
              <a:t>goal</a:t>
            </a:r>
            <a:r>
              <a:rPr lang="tr-TR" dirty="0"/>
              <a:t> of </a:t>
            </a:r>
            <a:r>
              <a:rPr lang="tr-TR" dirty="0" err="1"/>
              <a:t>eliminating</a:t>
            </a:r>
            <a:r>
              <a:rPr lang="tr-TR" dirty="0"/>
              <a:t> the disease.</a:t>
            </a:r>
          </a:p>
          <a:p>
            <a:pPr>
              <a:buFont typeface="Wingdings" pitchFamily="2" charset="2"/>
              <a:buChar char="q"/>
            </a:pPr>
            <a:r>
              <a:rPr lang="tr-TR" dirty="0" err="1"/>
              <a:t>Vaccination</a:t>
            </a:r>
            <a:r>
              <a:rPr lang="tr-TR" dirty="0"/>
              <a:t> is </a:t>
            </a:r>
            <a:r>
              <a:rPr lang="tr-TR" dirty="0" err="1"/>
              <a:t>practiced</a:t>
            </a:r>
            <a:r>
              <a:rPr lang="tr-TR" dirty="0"/>
              <a:t> in human </a:t>
            </a:r>
            <a:r>
              <a:rPr lang="tr-TR" dirty="0" err="1"/>
              <a:t>medicine</a:t>
            </a:r>
            <a:r>
              <a:rPr lang="tr-TR" dirty="0"/>
              <a:t>, but it is not </a:t>
            </a:r>
            <a:r>
              <a:rPr lang="tr-TR" dirty="0" err="1"/>
              <a:t>widely</a:t>
            </a:r>
            <a:r>
              <a:rPr lang="tr-TR" dirty="0"/>
              <a:t> </a:t>
            </a:r>
            <a:r>
              <a:rPr lang="tr-TR" dirty="0" err="1"/>
              <a:t>used</a:t>
            </a:r>
            <a:r>
              <a:rPr lang="tr-TR" dirty="0"/>
              <a:t> as a </a:t>
            </a:r>
            <a:r>
              <a:rPr lang="tr-TR" dirty="0" err="1"/>
              <a:t>preventive</a:t>
            </a:r>
            <a:r>
              <a:rPr lang="tr-TR" dirty="0"/>
              <a:t> </a:t>
            </a:r>
            <a:r>
              <a:rPr lang="tr-TR" dirty="0" err="1"/>
              <a:t>measure</a:t>
            </a:r>
            <a:r>
              <a:rPr lang="tr-TR" dirty="0"/>
              <a:t> in </a:t>
            </a:r>
            <a:r>
              <a:rPr lang="tr-TR" dirty="0" err="1"/>
              <a:t>animals</a:t>
            </a:r>
            <a:r>
              <a:rPr lang="tr-TR" dirty="0"/>
              <a:t>: the </a:t>
            </a:r>
            <a:r>
              <a:rPr lang="tr-TR" dirty="0" err="1"/>
              <a:t>efficacy</a:t>
            </a:r>
            <a:r>
              <a:rPr lang="tr-TR" dirty="0"/>
              <a:t> of existing animal </a:t>
            </a:r>
            <a:r>
              <a:rPr lang="tr-TR" dirty="0" err="1"/>
              <a:t>vaccines</a:t>
            </a:r>
            <a:r>
              <a:rPr lang="tr-TR" dirty="0"/>
              <a:t> is </a:t>
            </a:r>
            <a:r>
              <a:rPr lang="tr-TR" dirty="0" err="1"/>
              <a:t>variable</a:t>
            </a:r>
            <a:r>
              <a:rPr lang="tr-TR" dirty="0"/>
              <a:t> and it </a:t>
            </a:r>
            <a:r>
              <a:rPr lang="tr-TR" dirty="0" err="1"/>
              <a:t>interferes</a:t>
            </a:r>
            <a:r>
              <a:rPr lang="tr-TR" dirty="0"/>
              <a:t> with </a:t>
            </a:r>
            <a:r>
              <a:rPr lang="tr-TR" dirty="0" err="1"/>
              <a:t>testing</a:t>
            </a:r>
            <a:r>
              <a:rPr lang="tr-TR" dirty="0"/>
              <a:t> to </a:t>
            </a:r>
            <a:r>
              <a:rPr lang="tr-TR" dirty="0" err="1"/>
              <a:t>eliminate</a:t>
            </a:r>
            <a:r>
              <a:rPr lang="tr-TR" dirty="0"/>
              <a:t> the disease. A </a:t>
            </a:r>
            <a:r>
              <a:rPr lang="tr-TR" dirty="0" err="1"/>
              <a:t>number</a:t>
            </a:r>
            <a:r>
              <a:rPr lang="tr-TR" dirty="0"/>
              <a:t> of new </a:t>
            </a:r>
            <a:r>
              <a:rPr lang="tr-TR" dirty="0" err="1"/>
              <a:t>candidate</a:t>
            </a:r>
            <a:r>
              <a:rPr lang="tr-TR" dirty="0"/>
              <a:t> </a:t>
            </a:r>
            <a:r>
              <a:rPr lang="tr-TR" dirty="0" err="1"/>
              <a:t>vaccines</a:t>
            </a:r>
            <a:r>
              <a:rPr lang="tr-TR" dirty="0"/>
              <a:t> are </a:t>
            </a:r>
            <a:r>
              <a:rPr lang="tr-TR" dirty="0" err="1"/>
              <a:t>currently</a:t>
            </a:r>
            <a:r>
              <a:rPr lang="tr-TR" dirty="0"/>
              <a:t> </a:t>
            </a:r>
            <a:r>
              <a:rPr lang="tr-TR" dirty="0" err="1"/>
              <a:t>being</a:t>
            </a:r>
            <a:r>
              <a:rPr lang="tr-TR" dirty="0"/>
              <a:t> </a:t>
            </a:r>
            <a:r>
              <a:rPr lang="tr-TR" dirty="0" err="1"/>
              <a:t>tested</a:t>
            </a:r>
            <a:r>
              <a:rPr lang="tr-TR" dirty="0"/>
              <a:t>.</a:t>
            </a:r>
          </a:p>
        </p:txBody>
      </p:sp>
      <p:sp>
        <p:nvSpPr>
          <p:cNvPr id="5" name="Unvan 1">
            <a:extLst>
              <a:ext uri="{FF2B5EF4-FFF2-40B4-BE49-F238E27FC236}">
                <a16:creationId xmlns:a16="http://schemas.microsoft.com/office/drawing/2014/main" id="{ECC25FFF-D9B1-2B4E-B49D-EB71CCF943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/>
              <a:t>What</a:t>
            </a:r>
            <a:r>
              <a:rPr lang="tr-TR" dirty="0"/>
              <a:t> </a:t>
            </a:r>
            <a:r>
              <a:rPr lang="tr-TR" dirty="0" smtClean="0"/>
              <a:t>ıs </a:t>
            </a:r>
            <a:r>
              <a:rPr lang="tr-TR" dirty="0" err="1" smtClean="0"/>
              <a:t>beıng</a:t>
            </a:r>
            <a:r>
              <a:rPr lang="tr-TR" dirty="0" smtClean="0"/>
              <a:t> </a:t>
            </a:r>
            <a:r>
              <a:rPr lang="tr-TR" dirty="0"/>
              <a:t>done to </a:t>
            </a:r>
            <a:r>
              <a:rPr lang="tr-TR" dirty="0" err="1"/>
              <a:t>preventor</a:t>
            </a:r>
            <a:r>
              <a:rPr lang="tr-TR" dirty="0"/>
              <a:t> </a:t>
            </a:r>
            <a:r>
              <a:rPr lang="tr-TR" dirty="0" err="1"/>
              <a:t>control</a:t>
            </a:r>
            <a:r>
              <a:rPr lang="tr-TR" dirty="0"/>
              <a:t> </a:t>
            </a:r>
            <a:r>
              <a:rPr lang="tr-TR" dirty="0" err="1" smtClean="0"/>
              <a:t>thıs</a:t>
            </a:r>
            <a:r>
              <a:rPr lang="tr-TR" dirty="0" smtClean="0"/>
              <a:t> </a:t>
            </a:r>
            <a:r>
              <a:rPr lang="tr-TR" dirty="0" err="1" smtClean="0"/>
              <a:t>dısease</a:t>
            </a:r>
            <a:r>
              <a:rPr lang="tr-T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615065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884</Words>
  <Application>Microsoft Office PowerPoint</Application>
  <PresentationFormat>Geniş ekran</PresentationFormat>
  <Paragraphs>49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0" baseType="lpstr">
      <vt:lpstr>Courier New</vt:lpstr>
      <vt:lpstr>Tw Cen MT</vt:lpstr>
      <vt:lpstr>Tw Cen MT Condensed</vt:lpstr>
      <vt:lpstr>Wingdings</vt:lpstr>
      <vt:lpstr>Wingdings 3</vt:lpstr>
      <vt:lpstr>Entegral</vt:lpstr>
      <vt:lpstr>Zoonosıs ın turkey</vt:lpstr>
      <vt:lpstr>PowerPoint Sunusu</vt:lpstr>
      <vt:lpstr>Tuberculosıs</vt:lpstr>
      <vt:lpstr>Tuberculosıs</vt:lpstr>
      <vt:lpstr>Tuberculosıs</vt:lpstr>
      <vt:lpstr>What are the symptoms?</vt:lpstr>
      <vt:lpstr>What ıs the publıc health rısk?</vt:lpstr>
      <vt:lpstr>What ıs being done to preventor control thıs dısease?</vt:lpstr>
      <vt:lpstr>What ıs beıng done to preventor control thıs dısease?</vt:lpstr>
      <vt:lpstr>Anthrax</vt:lpstr>
      <vt:lpstr>What ıs anthrax?</vt:lpstr>
      <vt:lpstr>Clınıcal Sıgns</vt:lpstr>
      <vt:lpstr>Preventıon</vt:lpstr>
      <vt:lpstr>THE 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Zoonosıs ın turkey</dc:title>
  <cp:lastModifiedBy>B</cp:lastModifiedBy>
  <cp:revision>4</cp:revision>
  <dcterms:modified xsi:type="dcterms:W3CDTF">2019-01-31T06:10:11Z</dcterms:modified>
</cp:coreProperties>
</file>