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66" r:id="rId7"/>
    <p:sldId id="268" r:id="rId8"/>
    <p:sldId id="267"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0967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59500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042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0424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038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068131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53833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7723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69634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11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234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06C8BDB-270B-4850-82FC-7453FD6C9EDA}"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0469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06C8BDB-270B-4850-82FC-7453FD6C9EDA}" type="datetimeFigureOut">
              <a:rPr lang="en-GB" smtClean="0"/>
              <a:t>10/05/2020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4293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C8BDB-270B-4850-82FC-7453FD6C9EDA}" type="datetimeFigureOut">
              <a:rPr lang="en-GB" smtClean="0"/>
              <a:t>10/05/2020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41625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58195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1338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6C8BDB-270B-4850-82FC-7453FD6C9EDA}" type="datetimeFigureOut">
              <a:rPr lang="en-GB" smtClean="0"/>
              <a:t>10/05/2020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B24BA7-6852-4F7B-A2A5-9195068BAB5D}" type="slidenum">
              <a:rPr lang="en-GB" smtClean="0"/>
              <a:t>‹#›</a:t>
            </a:fld>
            <a:endParaRPr lang="en-GB"/>
          </a:p>
        </p:txBody>
      </p:sp>
    </p:spTree>
    <p:extLst>
      <p:ext uri="{BB962C8B-B14F-4D97-AF65-F5344CB8AC3E}">
        <p14:creationId xmlns:p14="http://schemas.microsoft.com/office/powerpoint/2010/main" val="2941921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7522" y="450375"/>
            <a:ext cx="9144000" cy="5731089"/>
          </a:xfrm>
        </p:spPr>
        <p:txBody>
          <a:bodyPr>
            <a:normAutofit fontScale="90000"/>
          </a:bodyPr>
          <a:lstStyle/>
          <a:p>
            <a:pPr algn="ctr"/>
            <a:r>
              <a:rPr lang="tr-TR" sz="3500" dirty="0" smtClean="0">
                <a:latin typeface="Comic Sans MS" panose="030F0702030302020204" pitchFamily="66" charset="0"/>
              </a:rPr>
              <a:t>AET201 Termodinamik ve Isı Transferi</a:t>
            </a:r>
            <a:br>
              <a:rPr lang="tr-TR" sz="3500" dirty="0" smtClean="0">
                <a:latin typeface="Comic Sans MS" panose="030F0702030302020204" pitchFamily="66" charset="0"/>
              </a:rPr>
            </a:br>
            <a:r>
              <a:rPr lang="tr-TR" sz="3500" smtClean="0">
                <a:latin typeface="Comic Sans MS" panose="030F0702030302020204" pitchFamily="66" charset="0"/>
              </a:rPr>
              <a:t>Ders </a:t>
            </a:r>
            <a:r>
              <a:rPr lang="tr-TR" sz="3500" smtClean="0">
                <a:latin typeface="Comic Sans MS" panose="030F0702030302020204" pitchFamily="66" charset="0"/>
              </a:rPr>
              <a:t>Notları-5</a:t>
            </a: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endParaRPr lang="en-GB" sz="3500" dirty="0">
              <a:latin typeface="Comic Sans MS" panose="030F0702030302020204" pitchFamily="66" charset="0"/>
            </a:endParaRPr>
          </a:p>
        </p:txBody>
      </p:sp>
      <p:sp>
        <p:nvSpPr>
          <p:cNvPr id="3" name="Alt Başlık 2"/>
          <p:cNvSpPr>
            <a:spLocks noGrp="1"/>
          </p:cNvSpPr>
          <p:nvPr>
            <p:ph type="subTitle" idx="1"/>
          </p:nvPr>
        </p:nvSpPr>
        <p:spPr>
          <a:xfrm>
            <a:off x="1387522" y="6181465"/>
            <a:ext cx="9144000" cy="505938"/>
          </a:xfrm>
        </p:spPr>
        <p:txBody>
          <a:bodyPr/>
          <a:lstStyle/>
          <a:p>
            <a:pPr algn="ctr"/>
            <a:r>
              <a:rPr lang="tr-TR" b="1" dirty="0" smtClean="0">
                <a:solidFill>
                  <a:schemeClr val="tx1"/>
                </a:solidFill>
                <a:latin typeface="Comic Sans MS" panose="030F0702030302020204" pitchFamily="66" charset="0"/>
              </a:rPr>
              <a:t>Hazırlayan: </a:t>
            </a:r>
            <a:r>
              <a:rPr lang="tr-TR" dirty="0" err="1" smtClean="0">
                <a:solidFill>
                  <a:schemeClr val="tx1"/>
                </a:solidFill>
                <a:latin typeface="Comic Sans MS" panose="030F0702030302020204" pitchFamily="66" charset="0"/>
              </a:rPr>
              <a:t>Öğr</a:t>
            </a:r>
            <a:r>
              <a:rPr lang="tr-TR" dirty="0" smtClean="0">
                <a:solidFill>
                  <a:schemeClr val="tx1"/>
                </a:solidFill>
                <a:latin typeface="Comic Sans MS" panose="030F0702030302020204" pitchFamily="66" charset="0"/>
              </a:rPr>
              <a:t>. Gör. Yusuf YILDIZ</a:t>
            </a:r>
          </a:p>
          <a:p>
            <a:pPr algn="ctr"/>
            <a:endParaRPr lang="en-GB"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034351" y="1963874"/>
            <a:ext cx="5850342" cy="3930988"/>
          </a:xfrm>
          <a:prstGeom prst="rect">
            <a:avLst/>
          </a:prstGeom>
        </p:spPr>
      </p:pic>
    </p:spTree>
    <p:extLst>
      <p:ext uri="{BB962C8B-B14F-4D97-AF65-F5344CB8AC3E}">
        <p14:creationId xmlns:p14="http://schemas.microsoft.com/office/powerpoint/2010/main" val="1531861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r>
              <a:rPr lang="tr-TR" sz="2500" b="1" dirty="0" smtClean="0">
                <a:latin typeface="Comic Sans MS" panose="030F0702030302020204" pitchFamily="66" charset="0"/>
              </a:rPr>
              <a:t/>
            </a:r>
            <a:br>
              <a:rPr lang="tr-TR" sz="2500" b="1" dirty="0" smtClean="0">
                <a:latin typeface="Comic Sans MS" panose="030F0702030302020204" pitchFamily="66" charset="0"/>
              </a:rPr>
            </a:br>
            <a:r>
              <a:rPr lang="tr-TR" sz="2500" b="1" dirty="0" err="1" smtClean="0">
                <a:latin typeface="Comic Sans MS" panose="030F0702030302020204" pitchFamily="66" charset="0"/>
              </a:rPr>
              <a:t>Boyle</a:t>
            </a:r>
            <a:r>
              <a:rPr lang="tr-TR" sz="2500" b="1" dirty="0" smtClean="0">
                <a:latin typeface="Comic Sans MS" panose="030F0702030302020204" pitchFamily="66" charset="0"/>
              </a:rPr>
              <a:t> </a:t>
            </a:r>
            <a:r>
              <a:rPr lang="tr-TR" sz="2500" b="1" dirty="0" err="1" smtClean="0">
                <a:latin typeface="Comic Sans MS" panose="030F0702030302020204" pitchFamily="66" charset="0"/>
              </a:rPr>
              <a:t>Mariotte</a:t>
            </a:r>
            <a:r>
              <a:rPr lang="tr-TR" sz="2500" b="1" dirty="0" smtClean="0">
                <a:latin typeface="Comic Sans MS" panose="030F0702030302020204" pitchFamily="66" charset="0"/>
              </a:rPr>
              <a:t> Yasası</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Boyle</a:t>
            </a:r>
            <a:r>
              <a:rPr lang="tr-TR" sz="2000" dirty="0" smtClean="0">
                <a:latin typeface="Comic Sans MS" panose="030F0702030302020204" pitchFamily="66" charset="0"/>
              </a:rPr>
              <a:t> </a:t>
            </a:r>
            <a:r>
              <a:rPr lang="tr-TR" sz="2000" dirty="0">
                <a:latin typeface="Comic Sans MS" panose="030F0702030302020204" pitchFamily="66" charset="0"/>
              </a:rPr>
              <a:t>yasasına göre, sıcaklıklar sabit tutulduğu sürece, belirli </a:t>
            </a:r>
            <a:r>
              <a:rPr lang="tr-TR" sz="2000" dirty="0" smtClean="0">
                <a:latin typeface="Comic Sans MS" panose="030F0702030302020204" pitchFamily="66" charset="0"/>
              </a:rPr>
              <a:t>ölçüde alınan </a:t>
            </a:r>
            <a:r>
              <a:rPr lang="tr-TR" sz="2000" dirty="0">
                <a:latin typeface="Comic Sans MS" panose="030F0702030302020204" pitchFamily="66" charset="0"/>
              </a:rPr>
              <a:t>bir ideal gazın hacmiyle basıncının çarpımı </a:t>
            </a:r>
            <a:r>
              <a:rPr lang="tr-TR" sz="2000" dirty="0" smtClean="0">
                <a:latin typeface="Comic Sans MS" panose="030F0702030302020204" pitchFamily="66" charset="0"/>
              </a:rPr>
              <a:t>sabittir.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PV = </a:t>
            </a:r>
            <a:r>
              <a:rPr lang="tr-TR" sz="2000" dirty="0" smtClean="0">
                <a:latin typeface="Comic Sans MS" panose="030F0702030302020204" pitchFamily="66" charset="0"/>
              </a:rPr>
              <a:t>sabit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Yukarıdaki denkleme göre, herhangi bir gazın (sıcaklığı sabit </a:t>
            </a:r>
            <a:r>
              <a:rPr lang="tr-TR" sz="2000" dirty="0" smtClean="0">
                <a:latin typeface="Comic Sans MS" panose="030F0702030302020204" pitchFamily="66" charset="0"/>
              </a:rPr>
              <a:t>tutulmak şartıyla</a:t>
            </a:r>
            <a:r>
              <a:rPr lang="tr-TR" sz="2000" dirty="0">
                <a:latin typeface="Comic Sans MS" panose="030F0702030302020204" pitchFamily="66" charset="0"/>
              </a:rPr>
              <a:t>), önceki ve sonraki hacim-basınç ilişkisi </a:t>
            </a:r>
            <a:r>
              <a:rPr lang="tr-TR" sz="2000" dirty="0" smtClean="0">
                <a:latin typeface="Comic Sans MS" panose="030F0702030302020204" pitchFamily="66" charset="0"/>
              </a:rPr>
              <a:t>için aşağıdaki ifade kullanılabilir.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500" b="1" dirty="0" smtClean="0">
                <a:latin typeface="Comic Sans MS" panose="030F0702030302020204" pitchFamily="66" charset="0"/>
              </a:rPr>
              <a:t>Charles </a:t>
            </a:r>
            <a:r>
              <a:rPr lang="tr-TR" sz="2500" b="1" dirty="0" err="1" smtClean="0">
                <a:latin typeface="Comic Sans MS" panose="030F0702030302020204" pitchFamily="66" charset="0"/>
              </a:rPr>
              <a:t>Gay</a:t>
            </a:r>
            <a:r>
              <a:rPr lang="tr-TR" sz="2500" b="1" dirty="0" smtClean="0">
                <a:latin typeface="Comic Sans MS" panose="030F0702030302020204" pitchFamily="66" charset="0"/>
              </a:rPr>
              <a:t> </a:t>
            </a:r>
            <a:r>
              <a:rPr lang="tr-TR" sz="2500" b="1" dirty="0" err="1" smtClean="0">
                <a:latin typeface="Comic Sans MS" panose="030F0702030302020204" pitchFamily="66" charset="0"/>
              </a:rPr>
              <a:t>Lussac</a:t>
            </a:r>
            <a:r>
              <a:rPr lang="tr-TR" sz="2500" b="1" dirty="0" smtClean="0">
                <a:latin typeface="Comic Sans MS" panose="030F0702030302020204" pitchFamily="66" charset="0"/>
              </a:rPr>
              <a:t> </a:t>
            </a:r>
            <a:r>
              <a:rPr lang="tr-TR" sz="2500" b="1" dirty="0">
                <a:latin typeface="Comic Sans MS" panose="030F0702030302020204" pitchFamily="66" charset="0"/>
              </a:rPr>
              <a:t>Yasası</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yasayı ifade eden, aşağıdaki denklem uyarınca, sabit basınçta, </a:t>
            </a:r>
            <a:r>
              <a:rPr lang="tr-TR" sz="2000" dirty="0" smtClean="0">
                <a:latin typeface="Comic Sans MS" panose="030F0702030302020204" pitchFamily="66" charset="0"/>
              </a:rPr>
              <a:t>herhangi bir </a:t>
            </a:r>
            <a:r>
              <a:rPr lang="tr-TR" sz="2000" dirty="0">
                <a:latin typeface="Comic Sans MS" panose="030F0702030302020204" pitchFamily="66" charset="0"/>
              </a:rPr>
              <a:t>miktardaki ideal gazın hacminin azalıp çoğalması, aynı </a:t>
            </a:r>
            <a:r>
              <a:rPr lang="tr-TR" sz="2000" dirty="0" smtClean="0">
                <a:latin typeface="Comic Sans MS" panose="030F0702030302020204" pitchFamily="66" charset="0"/>
              </a:rPr>
              <a:t>oranda sıcaklığının </a:t>
            </a:r>
            <a:r>
              <a:rPr lang="tr-TR" sz="2000" dirty="0">
                <a:latin typeface="Comic Sans MS" panose="030F0702030302020204" pitchFamily="66" charset="0"/>
              </a:rPr>
              <a:t>da azalıp çoğalması sonucunu ortaya koyar.</a:t>
            </a:r>
            <a:r>
              <a:rPr lang="tr-TR" sz="2000" dirty="0" smtClean="0">
                <a:latin typeface="Comic Sans MS" panose="030F0702030302020204" pitchFamily="66" charset="0"/>
              </a:rPr>
              <a:t>																		</a:t>
            </a: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1969825" y="5278895"/>
            <a:ext cx="1701424" cy="531016"/>
          </a:xfrm>
          <a:prstGeom prst="rect">
            <a:avLst/>
          </a:prstGeom>
        </p:spPr>
      </p:pic>
      <p:pic>
        <p:nvPicPr>
          <p:cNvPr id="6" name="Resim 5"/>
          <p:cNvPicPr>
            <a:picLocks noChangeAspect="1"/>
          </p:cNvPicPr>
          <p:nvPr/>
        </p:nvPicPr>
        <p:blipFill>
          <a:blip r:embed="rId3"/>
          <a:stretch>
            <a:fillRect/>
          </a:stretch>
        </p:blipFill>
        <p:spPr>
          <a:xfrm>
            <a:off x="8524448" y="3411803"/>
            <a:ext cx="1438418" cy="657880"/>
          </a:xfrm>
          <a:prstGeom prst="rect">
            <a:avLst/>
          </a:prstGeom>
        </p:spPr>
      </p:pic>
      <p:pic>
        <p:nvPicPr>
          <p:cNvPr id="7" name="Resim 6"/>
          <p:cNvPicPr>
            <a:picLocks noChangeAspect="1"/>
          </p:cNvPicPr>
          <p:nvPr/>
        </p:nvPicPr>
        <p:blipFill>
          <a:blip r:embed="rId4"/>
          <a:stretch>
            <a:fillRect/>
          </a:stretch>
        </p:blipFill>
        <p:spPr>
          <a:xfrm>
            <a:off x="6814782" y="4535945"/>
            <a:ext cx="4857750" cy="742950"/>
          </a:xfrm>
          <a:prstGeom prst="rect">
            <a:avLst/>
          </a:prstGeom>
        </p:spPr>
      </p:pic>
    </p:spTree>
    <p:extLst>
      <p:ext uri="{BB962C8B-B14F-4D97-AF65-F5344CB8AC3E}">
        <p14:creationId xmlns:p14="http://schemas.microsoft.com/office/powerpoint/2010/main" val="35394281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fontScale="90000"/>
          </a:bodyPr>
          <a:lstStyle/>
          <a:p>
            <a:pPr marL="177800" indent="-177800"/>
            <a:r>
              <a:rPr lang="tr-TR" sz="2500" b="1" dirty="0" err="1" smtClean="0">
                <a:latin typeface="Comic Sans MS" panose="030F0702030302020204" pitchFamily="66" charset="0"/>
              </a:rPr>
              <a:t>Boyle</a:t>
            </a:r>
            <a:r>
              <a:rPr lang="tr-TR" sz="2500" b="1" dirty="0" smtClean="0">
                <a:latin typeface="Comic Sans MS" panose="030F0702030302020204" pitchFamily="66" charset="0"/>
              </a:rPr>
              <a:t> </a:t>
            </a:r>
            <a:r>
              <a:rPr lang="tr-TR" sz="2500" b="1" dirty="0" err="1" smtClean="0">
                <a:latin typeface="Comic Sans MS" panose="030F0702030302020204" pitchFamily="66" charset="0"/>
              </a:rPr>
              <a:t>Mariotte</a:t>
            </a:r>
            <a:r>
              <a:rPr lang="tr-TR" sz="2500" b="1" dirty="0" smtClean="0">
                <a:latin typeface="Comic Sans MS" panose="030F0702030302020204" pitchFamily="66" charset="0"/>
              </a:rPr>
              <a:t> Yasası</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Aşağıdaki </a:t>
            </a:r>
            <a:r>
              <a:rPr lang="tr-TR" sz="2000" dirty="0">
                <a:latin typeface="Comic Sans MS" panose="030F0702030302020204" pitchFamily="66" charset="0"/>
              </a:rPr>
              <a:t>ifade ile temsil edildiği üzere </a:t>
            </a:r>
            <a:r>
              <a:rPr lang="tr-TR" sz="2000" dirty="0" smtClean="0">
                <a:latin typeface="Comic Sans MS" panose="030F0702030302020204" pitchFamily="66" charset="0"/>
              </a:rPr>
              <a:t>belirli </a:t>
            </a:r>
            <a:r>
              <a:rPr lang="tr-TR" sz="2000" dirty="0">
                <a:latin typeface="Comic Sans MS" panose="030F0702030302020204" pitchFamily="66" charset="0"/>
              </a:rPr>
              <a:t>bir miktardaki </a:t>
            </a:r>
            <a:r>
              <a:rPr lang="tr-TR" sz="2000" dirty="0" smtClean="0">
                <a:latin typeface="Comic Sans MS" panose="030F0702030302020204" pitchFamily="66" charset="0"/>
              </a:rPr>
              <a:t>ideal gazın </a:t>
            </a:r>
            <a:r>
              <a:rPr lang="tr-TR" sz="2000" dirty="0">
                <a:latin typeface="Comic Sans MS" panose="030F0702030302020204" pitchFamily="66" charset="0"/>
              </a:rPr>
              <a:t>basıncının, </a:t>
            </a:r>
            <a:r>
              <a:rPr lang="tr-TR" sz="2000" dirty="0" err="1">
                <a:latin typeface="Comic Sans MS" panose="030F0702030302020204" pitchFamily="66" charset="0"/>
              </a:rPr>
              <a:t>kelvin</a:t>
            </a:r>
            <a:r>
              <a:rPr lang="tr-TR" sz="2000" dirty="0">
                <a:latin typeface="Comic Sans MS" panose="030F0702030302020204" pitchFamily="66" charset="0"/>
              </a:rPr>
              <a:t> ölçeğindeki sıcaklığına oranı sabit bir </a:t>
            </a:r>
            <a:r>
              <a:rPr lang="tr-TR" sz="2000" dirty="0" smtClean="0">
                <a:latin typeface="Comic Sans MS" panose="030F0702030302020204" pitchFamily="66" charset="0"/>
              </a:rPr>
              <a:t>sayıdır.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Bir </a:t>
            </a:r>
            <a:r>
              <a:rPr lang="tr-TR" sz="2000" dirty="0">
                <a:latin typeface="Comic Sans MS" panose="030F0702030302020204" pitchFamily="66" charset="0"/>
              </a:rPr>
              <a:t>maddenin ortalama kinetik enerjisi sıcaklık ile yakından </a:t>
            </a:r>
            <a:r>
              <a:rPr lang="tr-TR" sz="2000" dirty="0" smtClean="0">
                <a:latin typeface="Comic Sans MS" panose="030F0702030302020204" pitchFamily="66" charset="0"/>
              </a:rPr>
              <a:t>ilgilidir; maddenin </a:t>
            </a:r>
            <a:r>
              <a:rPr lang="tr-TR" sz="2000" dirty="0">
                <a:latin typeface="Comic Sans MS" panose="030F0702030302020204" pitchFamily="66" charset="0"/>
              </a:rPr>
              <a:t>sıcaklığı arttığında kinetik enerjisinin de arttığı söylenebilir.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 durumda</a:t>
            </a:r>
            <a:r>
              <a:rPr lang="tr-TR" sz="2000" dirty="0">
                <a:latin typeface="Comic Sans MS" panose="030F0702030302020204" pitchFamily="66" charset="0"/>
              </a:rPr>
              <a:t>, gaz molekülleri, gazın bulunduğu </a:t>
            </a:r>
            <a:r>
              <a:rPr lang="tr-TR" sz="2000" dirty="0" smtClean="0">
                <a:latin typeface="Comic Sans MS" panose="030F0702030302020204" pitchFamily="66" charset="0"/>
              </a:rPr>
              <a:t>kabın duvarlarıyla </a:t>
            </a:r>
            <a:r>
              <a:rPr lang="tr-TR" sz="2000" dirty="0">
                <a:latin typeface="Comic Sans MS" panose="030F0702030302020204" pitchFamily="66" charset="0"/>
              </a:rPr>
              <a:t>daha </a:t>
            </a:r>
            <a:r>
              <a:rPr lang="tr-TR" sz="2000" dirty="0" smtClean="0">
                <a:latin typeface="Comic Sans MS" panose="030F0702030302020204" pitchFamily="66" charset="0"/>
              </a:rPr>
              <a:t>çok çarpışacağından</a:t>
            </a:r>
            <a:r>
              <a:rPr lang="tr-TR" sz="2000" dirty="0">
                <a:latin typeface="Comic Sans MS" panose="030F0702030302020204" pitchFamily="66" charset="0"/>
              </a:rPr>
              <a:t>, daha çok basınç uygularlar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500" b="1" dirty="0" err="1" smtClean="0">
                <a:latin typeface="Comic Sans MS" panose="030F0702030302020204" pitchFamily="66" charset="0"/>
              </a:rPr>
              <a:t>Avogadro</a:t>
            </a:r>
            <a:r>
              <a:rPr lang="tr-TR" sz="2500" b="1" dirty="0" smtClean="0">
                <a:latin typeface="Comic Sans MS" panose="030F0702030302020204" pitchFamily="66" charset="0"/>
              </a:rPr>
              <a:t> Yasası</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000" dirty="0">
                <a:latin typeface="Comic Sans MS" panose="030F0702030302020204" pitchFamily="66" charset="0"/>
              </a:rPr>
              <a:t>Bu yasa, eşit hacimdeki ve </a:t>
            </a:r>
            <a:r>
              <a:rPr lang="tr-TR" sz="2000" dirty="0" smtClean="0">
                <a:latin typeface="Comic Sans MS" panose="030F0702030302020204" pitchFamily="66" charset="0"/>
              </a:rPr>
              <a:t>eşit sıcaklıklardaki </a:t>
            </a:r>
            <a:r>
              <a:rPr lang="tr-TR" sz="2000" dirty="0">
                <a:latin typeface="Comic Sans MS" panose="030F0702030302020204" pitchFamily="66" charset="0"/>
              </a:rPr>
              <a:t>gazlarda, aynı </a:t>
            </a:r>
            <a:r>
              <a:rPr lang="tr-TR" sz="2000" dirty="0" smtClean="0">
                <a:latin typeface="Comic Sans MS" panose="030F0702030302020204" pitchFamily="66" charset="0"/>
              </a:rPr>
              <a:t>sayıda parçacık </a:t>
            </a:r>
            <a:r>
              <a:rPr lang="tr-TR" sz="2000" dirty="0">
                <a:latin typeface="Comic Sans MS" panose="030F0702030302020204" pitchFamily="66" charset="0"/>
              </a:rPr>
              <a:t>ya da molekül olduğunu öne sürer.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Örnek </a:t>
            </a:r>
            <a:r>
              <a:rPr lang="tr-TR" sz="2000" dirty="0">
                <a:latin typeface="Comic Sans MS" panose="030F0702030302020204" pitchFamily="66" charset="0"/>
              </a:rPr>
              <a:t>olarak, aynı </a:t>
            </a:r>
            <a:r>
              <a:rPr lang="tr-TR" sz="2000" dirty="0" smtClean="0">
                <a:latin typeface="Comic Sans MS" panose="030F0702030302020204" pitchFamily="66" charset="0"/>
              </a:rPr>
              <a:t>hacimdeki hidrojen </a:t>
            </a:r>
            <a:r>
              <a:rPr lang="tr-TR" sz="2000" dirty="0">
                <a:latin typeface="Comic Sans MS" panose="030F0702030302020204" pitchFamily="66" charset="0"/>
              </a:rPr>
              <a:t>ve </a:t>
            </a:r>
            <a:r>
              <a:rPr lang="tr-TR" sz="2000" dirty="0" smtClean="0">
                <a:latin typeface="Comic Sans MS" panose="030F0702030302020204" pitchFamily="66" charset="0"/>
              </a:rPr>
              <a:t>azot </a:t>
            </a:r>
            <a:r>
              <a:rPr lang="tr-TR" sz="2000" dirty="0">
                <a:latin typeface="Comic Sans MS" panose="030F0702030302020204" pitchFamily="66" charset="0"/>
              </a:rPr>
              <a:t>verilebilir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Yukardaki ifadeye göre</a:t>
            </a:r>
            <a:r>
              <a:rPr lang="tr-TR" sz="2000" dirty="0" smtClean="0">
                <a:latin typeface="Comic Sans MS" panose="030F0702030302020204" pitchFamily="66" charset="0"/>
              </a:rPr>
              <a:t>, bütün </a:t>
            </a:r>
            <a:r>
              <a:rPr lang="tr-TR" sz="2000" dirty="0">
                <a:latin typeface="Comic Sans MS" panose="030F0702030302020204" pitchFamily="66" charset="0"/>
              </a:rPr>
              <a:t>gazlar için bu sabit eşittir. Yani </a:t>
            </a:r>
            <a:r>
              <a:rPr lang="tr-TR" sz="2000" dirty="0" smtClean="0">
                <a:latin typeface="Comic Sans MS" panose="030F0702030302020204" pitchFamily="66" charset="0"/>
              </a:rPr>
              <a:t>gazın boyutunun </a:t>
            </a:r>
            <a:r>
              <a:rPr lang="tr-TR" sz="2000" dirty="0">
                <a:latin typeface="Comic Sans MS" panose="030F0702030302020204" pitchFamily="66" charset="0"/>
              </a:rPr>
              <a:t>ya da kütlesinin değeri bu sabitin değerini değiştirmez</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Bir </a:t>
            </a:r>
            <a:r>
              <a:rPr lang="tr-TR" sz="2000" dirty="0" err="1">
                <a:latin typeface="Comic Sans MS" panose="030F0702030302020204" pitchFamily="66" charset="0"/>
              </a:rPr>
              <a:t>moldeki</a:t>
            </a:r>
            <a:r>
              <a:rPr lang="tr-TR" sz="2000" dirty="0">
                <a:latin typeface="Comic Sans MS" panose="030F0702030302020204" pitchFamily="66" charset="0"/>
              </a:rPr>
              <a:t> molekül sayısı olan </a:t>
            </a:r>
            <a:r>
              <a:rPr lang="tr-TR" sz="2000" dirty="0" err="1">
                <a:latin typeface="Comic Sans MS" panose="030F0702030302020204" pitchFamily="66" charset="0"/>
              </a:rPr>
              <a:t>Avogadro</a:t>
            </a:r>
            <a:r>
              <a:rPr lang="tr-TR" sz="2000" dirty="0">
                <a:latin typeface="Comic Sans MS" panose="030F0702030302020204" pitchFamily="66" charset="0"/>
              </a:rPr>
              <a:t> sayısı, yaklaşık olarak </a:t>
            </a:r>
            <a:r>
              <a:rPr lang="tr-TR" sz="2000" dirty="0" err="1" smtClean="0">
                <a:latin typeface="Comic Sans MS" panose="030F0702030302020204" pitchFamily="66" charset="0"/>
              </a:rPr>
              <a:t>mol</a:t>
            </a:r>
            <a:r>
              <a:rPr lang="tr-TR" sz="2000" dirty="0" smtClean="0">
                <a:latin typeface="Comic Sans MS" panose="030F0702030302020204" pitchFamily="66" charset="0"/>
              </a:rPr>
              <a:t> başına </a:t>
            </a:r>
            <a:r>
              <a:rPr lang="tr-TR" sz="2000" dirty="0">
                <a:latin typeface="Comic Sans MS" panose="030F0702030302020204" pitchFamily="66" charset="0"/>
              </a:rPr>
              <a:t>6.02×10</a:t>
            </a:r>
            <a:r>
              <a:rPr lang="tr-TR" sz="2000" baseline="30000" dirty="0">
                <a:latin typeface="Comic Sans MS" panose="030F0702030302020204" pitchFamily="66" charset="0"/>
              </a:rPr>
              <a:t>23</a:t>
            </a:r>
            <a:r>
              <a:rPr lang="tr-TR" sz="2000" dirty="0">
                <a:latin typeface="Comic Sans MS" panose="030F0702030302020204" pitchFamily="66" charset="0"/>
              </a:rPr>
              <a:t> parçadır.</a:t>
            </a: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2679509" y="1991316"/>
            <a:ext cx="1564944" cy="776760"/>
          </a:xfrm>
          <a:prstGeom prst="rect">
            <a:avLst/>
          </a:prstGeom>
        </p:spPr>
      </p:pic>
      <p:pic>
        <p:nvPicPr>
          <p:cNvPr id="4" name="Resim 3"/>
          <p:cNvPicPr>
            <a:picLocks noChangeAspect="1"/>
          </p:cNvPicPr>
          <p:nvPr/>
        </p:nvPicPr>
        <p:blipFill>
          <a:blip r:embed="rId3"/>
          <a:stretch>
            <a:fillRect/>
          </a:stretch>
        </p:blipFill>
        <p:spPr>
          <a:xfrm>
            <a:off x="1846996" y="5291792"/>
            <a:ext cx="3966950" cy="725912"/>
          </a:xfrm>
          <a:prstGeom prst="rect">
            <a:avLst/>
          </a:prstGeom>
        </p:spPr>
      </p:pic>
      <p:pic>
        <p:nvPicPr>
          <p:cNvPr id="8" name="Resim 7"/>
          <p:cNvPicPr>
            <a:picLocks noChangeAspect="1"/>
          </p:cNvPicPr>
          <p:nvPr/>
        </p:nvPicPr>
        <p:blipFill>
          <a:blip r:embed="rId4"/>
          <a:stretch>
            <a:fillRect/>
          </a:stretch>
        </p:blipFill>
        <p:spPr>
          <a:xfrm>
            <a:off x="7435471" y="3192723"/>
            <a:ext cx="3162300" cy="800100"/>
          </a:xfrm>
          <a:prstGeom prst="rect">
            <a:avLst/>
          </a:prstGeom>
        </p:spPr>
      </p:pic>
    </p:spTree>
    <p:extLst>
      <p:ext uri="{BB962C8B-B14F-4D97-AF65-F5344CB8AC3E}">
        <p14:creationId xmlns:p14="http://schemas.microsoft.com/office/powerpoint/2010/main" val="1865430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smtClean="0">
                <a:latin typeface="Comic Sans MS" panose="030F0702030302020204" pitchFamily="66" charset="0"/>
              </a:rPr>
              <a:t>	</a:t>
            </a:r>
            <a:r>
              <a:rPr lang="tr-TR" sz="2000" u="sng" dirty="0" smtClean="0">
                <a:latin typeface="Comic Sans MS" panose="030F0702030302020204" pitchFamily="66" charset="0"/>
              </a:rPr>
              <a:t>PROBLEM </a:t>
            </a:r>
            <a:r>
              <a:rPr lang="tr-TR" sz="2000" u="sng" dirty="0">
                <a:latin typeface="Comic Sans MS" panose="030F0702030302020204" pitchFamily="66" charset="0"/>
              </a:rPr>
              <a:t>1.4:</a:t>
            </a:r>
            <a:r>
              <a:rPr lang="tr-TR" sz="2000" dirty="0">
                <a:latin typeface="Comic Sans MS" panose="030F0702030302020204" pitchFamily="66" charset="0"/>
              </a:rPr>
              <a:t> Bir elektrik motoru mekanik </a:t>
            </a:r>
            <a:r>
              <a:rPr lang="tr-TR" sz="2000" dirty="0" smtClean="0">
                <a:latin typeface="Comic Sans MS" panose="030F0702030302020204" pitchFamily="66" charset="0"/>
              </a:rPr>
              <a:t>iş </a:t>
            </a:r>
            <a:r>
              <a:rPr lang="tr-TR" sz="2000" dirty="0">
                <a:latin typeface="Comic Sans MS" panose="030F0702030302020204" pitchFamily="66" charset="0"/>
              </a:rPr>
              <a:t>olarak saniyede 15 </a:t>
            </a:r>
            <a:r>
              <a:rPr lang="tr-TR" sz="2000" dirty="0" err="1" smtClean="0">
                <a:latin typeface="Comic Sans MS" panose="030F0702030302020204" pitchFamily="66" charset="0"/>
              </a:rPr>
              <a:t>kJ</a:t>
            </a:r>
            <a:r>
              <a:rPr lang="tr-TR" sz="2000" dirty="0" smtClean="0">
                <a:latin typeface="Comic Sans MS" panose="030F0702030302020204" pitchFamily="66" charset="0"/>
              </a:rPr>
              <a:t> elektrik </a:t>
            </a:r>
            <a:r>
              <a:rPr lang="tr-TR" sz="2000" dirty="0">
                <a:latin typeface="Comic Sans MS" panose="030F0702030302020204" pitchFamily="66" charset="0"/>
              </a:rPr>
              <a:t>üretirken, çevreye 2 </a:t>
            </a:r>
            <a:r>
              <a:rPr lang="tr-TR" sz="2000" dirty="0" err="1">
                <a:latin typeface="Comic Sans MS" panose="030F0702030302020204" pitchFamily="66" charset="0"/>
              </a:rPr>
              <a:t>kJ</a:t>
            </a:r>
            <a:r>
              <a:rPr lang="tr-TR" sz="2000" dirty="0">
                <a:latin typeface="Comic Sans MS" panose="030F0702030302020204" pitchFamily="66" charset="0"/>
              </a:rPr>
              <a:t> ısı yaymaktadır. </a:t>
            </a:r>
            <a:r>
              <a:rPr lang="tr-TR" sz="2000" dirty="0" smtClean="0">
                <a:latin typeface="Comic Sans MS" panose="030F0702030302020204" pitchFamily="66" charset="0"/>
              </a:rPr>
              <a:t>Elektrik motorundaki </a:t>
            </a:r>
            <a:r>
              <a:rPr lang="tr-TR" sz="2000" dirty="0">
                <a:latin typeface="Comic Sans MS" panose="030F0702030302020204" pitchFamily="66" charset="0"/>
              </a:rPr>
              <a:t>iç enerji değişimi </a:t>
            </a:r>
            <a:r>
              <a:rPr lang="tr-TR" sz="2000" dirty="0" smtClean="0">
                <a:latin typeface="Comic Sans MS" panose="030F0702030302020204" pitchFamily="66" charset="0"/>
              </a:rPr>
              <a:t>ne kadardır?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ÇÖZÜM: Eğer elektrik motoru saniyede 15 </a:t>
            </a:r>
            <a:r>
              <a:rPr lang="tr-TR" sz="2000" dirty="0" err="1">
                <a:latin typeface="Comic Sans MS" panose="030F0702030302020204" pitchFamily="66" charset="0"/>
              </a:rPr>
              <a:t>kJ</a:t>
            </a:r>
            <a:r>
              <a:rPr lang="tr-TR" sz="2000" dirty="0">
                <a:latin typeface="Comic Sans MS" panose="030F0702030302020204" pitchFamily="66" charset="0"/>
              </a:rPr>
              <a:t> mekanik iş ve 2 </a:t>
            </a:r>
            <a:r>
              <a:rPr lang="tr-TR" sz="2000" dirty="0" err="1">
                <a:latin typeface="Comic Sans MS" panose="030F0702030302020204" pitchFamily="66" charset="0"/>
              </a:rPr>
              <a:t>kJ</a:t>
            </a:r>
            <a:r>
              <a:rPr lang="tr-TR" sz="2000" dirty="0">
                <a:latin typeface="Comic Sans MS" panose="030F0702030302020204" pitchFamily="66" charset="0"/>
              </a:rPr>
              <a:t> çevreye</a:t>
            </a:r>
            <a:br>
              <a:rPr lang="tr-TR" sz="2000" dirty="0">
                <a:latin typeface="Comic Sans MS" panose="030F0702030302020204" pitchFamily="66" charset="0"/>
              </a:rPr>
            </a:br>
            <a:r>
              <a:rPr lang="tr-TR" sz="2000" dirty="0">
                <a:latin typeface="Comic Sans MS" panose="030F0702030302020204" pitchFamily="66" charset="0"/>
              </a:rPr>
              <a:t>ısı yayıyorsa saniyedeki iç enerji değişimi, </a:t>
            </a:r>
            <a:r>
              <a:rPr lang="el-GR" sz="2000" dirty="0">
                <a:latin typeface="Comic Sans MS" panose="030F0702030302020204" pitchFamily="66" charset="0"/>
              </a:rPr>
              <a:t>Δ</a:t>
            </a:r>
            <a:r>
              <a:rPr lang="tr-TR" sz="2000" dirty="0">
                <a:latin typeface="Comic Sans MS" panose="030F0702030302020204" pitchFamily="66" charset="0"/>
              </a:rPr>
              <a:t>U = </a:t>
            </a:r>
            <a:r>
              <a:rPr lang="el-GR" sz="2000" dirty="0">
                <a:latin typeface="Comic Sans MS" panose="030F0702030302020204" pitchFamily="66" charset="0"/>
              </a:rPr>
              <a:t>Δ</a:t>
            </a:r>
            <a:r>
              <a:rPr lang="tr-TR" sz="2000" dirty="0">
                <a:latin typeface="Comic Sans MS" panose="030F0702030302020204" pitchFamily="66" charset="0"/>
              </a:rPr>
              <a:t>Q + </a:t>
            </a:r>
            <a:r>
              <a:rPr lang="el-GR" sz="2000" dirty="0">
                <a:latin typeface="Comic Sans MS" panose="030F0702030302020204" pitchFamily="66" charset="0"/>
              </a:rPr>
              <a:t>Δ</a:t>
            </a:r>
            <a:r>
              <a:rPr lang="tr-TR" sz="2000" dirty="0">
                <a:latin typeface="Comic Sans MS" panose="030F0702030302020204" pitchFamily="66" charset="0"/>
              </a:rPr>
              <a:t>W </a:t>
            </a:r>
            <a:r>
              <a:rPr lang="tr-TR" sz="2000" dirty="0" smtClean="0">
                <a:latin typeface="Comic Sans MS" panose="030F0702030302020204" pitchFamily="66" charset="0"/>
              </a:rPr>
              <a:t>ifadesinden yararlanarak, yukarıdaki </a:t>
            </a:r>
            <a:r>
              <a:rPr lang="tr-TR" sz="2000" dirty="0">
                <a:latin typeface="Comic Sans MS" panose="030F0702030302020204" pitchFamily="66" charset="0"/>
              </a:rPr>
              <a:t>değerler işaretlerine dikkat </a:t>
            </a:r>
            <a:r>
              <a:rPr lang="tr-TR" sz="2000" dirty="0" smtClean="0">
                <a:latin typeface="Comic Sans MS" panose="030F0702030302020204" pitchFamily="66" charset="0"/>
              </a:rPr>
              <a:t>edilerek </a:t>
            </a:r>
            <a:r>
              <a:rPr lang="tr-TR" sz="2000" dirty="0" err="1" smtClean="0">
                <a:latin typeface="Comic Sans MS" panose="030F0702030302020204" pitchFamily="66" charset="0"/>
              </a:rPr>
              <a:t>yerlerie</a:t>
            </a:r>
            <a:r>
              <a:rPr lang="tr-TR" sz="2000" dirty="0" smtClean="0">
                <a:latin typeface="Comic Sans MS" panose="030F0702030302020204" pitchFamily="66" charset="0"/>
              </a:rPr>
              <a:t> </a:t>
            </a:r>
            <a:r>
              <a:rPr lang="tr-TR" sz="2000" dirty="0">
                <a:latin typeface="Comic Sans MS" panose="030F0702030302020204" pitchFamily="66" charset="0"/>
              </a:rPr>
              <a:t>konarak,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el-GR" sz="2000" dirty="0" smtClean="0">
                <a:latin typeface="Comic Sans MS" panose="030F0702030302020204" pitchFamily="66" charset="0"/>
              </a:rPr>
              <a:t>Δ</a:t>
            </a:r>
            <a:r>
              <a:rPr lang="tr-TR" sz="2000" dirty="0">
                <a:latin typeface="Comic Sans MS" panose="030F0702030302020204" pitchFamily="66" charset="0"/>
              </a:rPr>
              <a:t>U=-2 kJ-15 </a:t>
            </a:r>
            <a:r>
              <a:rPr lang="tr-TR" sz="2000" dirty="0" err="1">
                <a:latin typeface="Comic Sans MS" panose="030F0702030302020204" pitchFamily="66" charset="0"/>
              </a:rPr>
              <a:t>kJ</a:t>
            </a:r>
            <a:r>
              <a:rPr lang="tr-TR" sz="2000" dirty="0">
                <a:latin typeface="Comic Sans MS" panose="030F0702030302020204" pitchFamily="66" charset="0"/>
              </a:rPr>
              <a:t>, </a:t>
            </a:r>
            <a:r>
              <a:rPr lang="el-GR" sz="2000" dirty="0">
                <a:latin typeface="Comic Sans MS" panose="030F0702030302020204" pitchFamily="66" charset="0"/>
              </a:rPr>
              <a:t>Δ</a:t>
            </a:r>
            <a:r>
              <a:rPr lang="tr-TR" sz="2000" dirty="0">
                <a:latin typeface="Comic Sans MS" panose="030F0702030302020204" pitchFamily="66" charset="0"/>
              </a:rPr>
              <a:t>U=-17 </a:t>
            </a:r>
            <a:r>
              <a:rPr lang="tr-TR" sz="2000" dirty="0" err="1">
                <a:latin typeface="Comic Sans MS" panose="030F0702030302020204" pitchFamily="66" charset="0"/>
              </a:rPr>
              <a:t>kJ</a:t>
            </a:r>
            <a:r>
              <a:rPr lang="tr-TR" sz="2000" dirty="0">
                <a:latin typeface="Comic Sans MS" panose="030F0702030302020204" pitchFamily="66" charset="0"/>
              </a:rPr>
              <a:t> elde edilir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smtClean="0">
                <a:latin typeface="Comic Sans MS" panose="030F0702030302020204" pitchFamily="66" charset="0"/>
              </a:rPr>
              <a:t>PROBLEM 1.5:</a:t>
            </a:r>
            <a:r>
              <a:rPr lang="tr-TR" sz="2000" dirty="0" smtClean="0">
                <a:latin typeface="Comic Sans MS" panose="030F0702030302020204" pitchFamily="66" charset="0"/>
              </a:rPr>
              <a:t> 50 </a:t>
            </a:r>
            <a:r>
              <a:rPr lang="tr-TR" sz="2000" dirty="0">
                <a:latin typeface="Comic Sans MS" panose="030F0702030302020204" pitchFamily="66" charset="0"/>
              </a:rPr>
              <a:t>g demir aşırı </a:t>
            </a:r>
            <a:r>
              <a:rPr lang="tr-TR" sz="2000" dirty="0" err="1">
                <a:latin typeface="Comic Sans MS" panose="030F0702030302020204" pitchFamily="66" charset="0"/>
              </a:rPr>
              <a:t>HCl</a:t>
            </a:r>
            <a:r>
              <a:rPr lang="tr-TR" sz="2000" dirty="0">
                <a:latin typeface="Comic Sans MS" panose="030F0702030302020204" pitchFamily="66" charset="0"/>
              </a:rPr>
              <a:t> ile tepkime veriyor.</a:t>
            </a:r>
            <a:br>
              <a:rPr lang="tr-TR" sz="2000" dirty="0">
                <a:latin typeface="Comic Sans MS" panose="030F0702030302020204" pitchFamily="66" charset="0"/>
              </a:rPr>
            </a:br>
            <a:r>
              <a:rPr lang="tr-TR" sz="2000" dirty="0">
                <a:latin typeface="Comic Sans MS" panose="030F0702030302020204" pitchFamily="66" charset="0"/>
              </a:rPr>
              <a:t>(a) Kabın hacmi sabit ise, (b) 25 </a:t>
            </a:r>
            <a:r>
              <a:rPr lang="tr-TR" sz="2000" baseline="30000" dirty="0" err="1" smtClean="0">
                <a:latin typeface="Comic Sans MS" panose="030F0702030302020204" pitchFamily="66" charset="0"/>
              </a:rPr>
              <a:t>o</a:t>
            </a:r>
            <a:r>
              <a:rPr lang="tr-TR" sz="2000" dirty="0" err="1" smtClean="0">
                <a:latin typeface="Comic Sans MS" panose="030F0702030302020204" pitchFamily="66" charset="0"/>
              </a:rPr>
              <a:t>C</a:t>
            </a:r>
            <a:r>
              <a:rPr lang="tr-TR" sz="2000" dirty="0" smtClean="0">
                <a:latin typeface="Comic Sans MS" panose="030F0702030302020204" pitchFamily="66" charset="0"/>
              </a:rPr>
              <a:t> </a:t>
            </a:r>
            <a:r>
              <a:rPr lang="tr-TR" sz="2000" dirty="0">
                <a:latin typeface="Comic Sans MS" panose="030F0702030302020204" pitchFamily="66" charset="0"/>
              </a:rPr>
              <a:t>de açık bir kapta </a:t>
            </a:r>
            <a:r>
              <a:rPr lang="tr-TR" sz="2000" dirty="0" smtClean="0">
                <a:latin typeface="Comic Sans MS" panose="030F0702030302020204" pitchFamily="66" charset="0"/>
              </a:rPr>
              <a:t>ise, yapılan </a:t>
            </a:r>
            <a:r>
              <a:rPr lang="tr-TR" sz="2000" dirty="0">
                <a:latin typeface="Comic Sans MS" panose="030F0702030302020204" pitchFamily="66" charset="0"/>
              </a:rPr>
              <a:t>iş ne kadardır?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ÇÖZÜM</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(a) Hacim değişmeyeceğinden </a:t>
            </a:r>
            <a:r>
              <a:rPr lang="tr-TR" sz="2000" dirty="0" err="1">
                <a:latin typeface="Comic Sans MS" panose="030F0702030302020204" pitchFamily="66" charset="0"/>
              </a:rPr>
              <a:t>dV</a:t>
            </a:r>
            <a:r>
              <a:rPr lang="tr-TR" sz="2000" dirty="0">
                <a:latin typeface="Comic Sans MS" panose="030F0702030302020204" pitchFamily="66" charset="0"/>
              </a:rPr>
              <a:t> = 0 </a:t>
            </a:r>
            <a:r>
              <a:rPr lang="tr-TR" sz="2000" dirty="0" err="1">
                <a:latin typeface="Comic Sans MS" panose="030F0702030302020204" pitchFamily="66" charset="0"/>
              </a:rPr>
              <a:t>dır</a:t>
            </a:r>
            <a:r>
              <a:rPr lang="tr-TR" sz="2000" dirty="0">
                <a:latin typeface="Comic Sans MS" panose="030F0702030302020204" pitchFamily="66" charset="0"/>
              </a:rPr>
              <a:t>. Bu nedenle iş yapılmaz</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 Hacim değişiminin nedeni reaksiyondan kaynaklanacaktır.</a:t>
            </a:r>
            <a:br>
              <a:rPr lang="tr-TR" sz="2000" dirty="0">
                <a:latin typeface="Comic Sans MS" panose="030F0702030302020204" pitchFamily="66" charset="0"/>
              </a:rPr>
            </a:br>
            <a:r>
              <a:rPr lang="tr-TR" sz="2000" dirty="0">
                <a:latin typeface="Comic Sans MS" panose="030F0702030302020204" pitchFamily="66" charset="0"/>
              </a:rPr>
              <a:t>Demir </a:t>
            </a:r>
            <a:r>
              <a:rPr lang="tr-TR" sz="2000" dirty="0" err="1">
                <a:latin typeface="Comic Sans MS" panose="030F0702030302020204" pitchFamily="66" charset="0"/>
              </a:rPr>
              <a:t>HCl</a:t>
            </a:r>
            <a:r>
              <a:rPr lang="tr-TR" sz="2000" dirty="0">
                <a:latin typeface="Comic Sans MS" panose="030F0702030302020204" pitchFamily="66" charset="0"/>
              </a:rPr>
              <a:t> arasındaki tepkime</a:t>
            </a:r>
            <a:br>
              <a:rPr lang="tr-TR" sz="2000" dirty="0">
                <a:latin typeface="Comic Sans MS" panose="030F0702030302020204" pitchFamily="66" charset="0"/>
              </a:rPr>
            </a:br>
            <a:r>
              <a:rPr lang="tr-TR" sz="2000" dirty="0">
                <a:latin typeface="Comic Sans MS" panose="030F0702030302020204" pitchFamily="66" charset="0"/>
              </a:rPr>
              <a:t>Fe(k) + 2HCl(</a:t>
            </a:r>
            <a:r>
              <a:rPr lang="tr-TR" sz="2000" dirty="0" err="1">
                <a:latin typeface="Comic Sans MS" panose="030F0702030302020204" pitchFamily="66" charset="0"/>
              </a:rPr>
              <a:t>aq</a:t>
            </a:r>
            <a:r>
              <a:rPr lang="tr-TR" sz="2000" dirty="0">
                <a:latin typeface="Comic Sans MS" panose="030F0702030302020204" pitchFamily="66" charset="0"/>
              </a:rPr>
              <a:t>) -----&gt; FeCl</a:t>
            </a:r>
            <a:r>
              <a:rPr lang="tr-TR" sz="2000" baseline="-25000" dirty="0">
                <a:latin typeface="Comic Sans MS" panose="030F0702030302020204" pitchFamily="66" charset="0"/>
              </a:rPr>
              <a:t>2</a:t>
            </a:r>
            <a:r>
              <a:rPr lang="tr-TR" sz="2000" dirty="0">
                <a:latin typeface="Comic Sans MS" panose="030F0702030302020204" pitchFamily="66" charset="0"/>
              </a:rPr>
              <a:t>(</a:t>
            </a:r>
            <a:r>
              <a:rPr lang="tr-TR" sz="2000" dirty="0" err="1">
                <a:latin typeface="Comic Sans MS" panose="030F0702030302020204" pitchFamily="66" charset="0"/>
              </a:rPr>
              <a:t>aq</a:t>
            </a:r>
            <a:r>
              <a:rPr lang="tr-TR" sz="2000" dirty="0">
                <a:latin typeface="Comic Sans MS" panose="030F0702030302020204" pitchFamily="66" charset="0"/>
              </a:rPr>
              <a:t>) + H</a:t>
            </a:r>
            <a:r>
              <a:rPr lang="tr-TR" sz="2000" baseline="-25000" dirty="0">
                <a:latin typeface="Comic Sans MS" panose="030F0702030302020204" pitchFamily="66" charset="0"/>
              </a:rPr>
              <a:t>2</a:t>
            </a:r>
            <a:r>
              <a:rPr lang="tr-TR" sz="2000" dirty="0">
                <a:latin typeface="Comic Sans MS" panose="030F0702030302020204" pitchFamily="66" charset="0"/>
              </a:rPr>
              <a:t>(g)</a:t>
            </a:r>
            <a:br>
              <a:rPr lang="tr-TR" sz="2000" dirty="0">
                <a:latin typeface="Comic Sans MS" panose="030F0702030302020204" pitchFamily="66" charset="0"/>
              </a:rPr>
            </a:br>
            <a:r>
              <a:rPr lang="tr-TR" sz="2000" dirty="0" smtClean="0">
                <a:latin typeface="Comic Sans MS" panose="030F0702030302020204" pitchFamily="66" charset="0"/>
              </a:rPr>
              <a:t>olduğundan</a:t>
            </a:r>
            <a:r>
              <a:rPr lang="tr-TR" sz="2000" dirty="0">
                <a:latin typeface="Comic Sans MS" panose="030F0702030302020204" pitchFamily="66" charset="0"/>
              </a:rPr>
              <a:t/>
            </a:r>
            <a:br>
              <a:rPr lang="tr-TR" sz="2000" dirty="0">
                <a:latin typeface="Comic Sans MS" panose="030F0702030302020204" pitchFamily="66" charset="0"/>
              </a:rPr>
            </a:br>
            <a:r>
              <a:rPr lang="el-GR" sz="2000" dirty="0" smtClean="0">
                <a:latin typeface="Comic Sans MS" panose="030F0702030302020204" pitchFamily="66" charset="0"/>
              </a:rPr>
              <a:t>Δ</a:t>
            </a:r>
            <a:r>
              <a:rPr lang="tr-TR" sz="2000" dirty="0">
                <a:latin typeface="Comic Sans MS" panose="030F0702030302020204" pitchFamily="66" charset="0"/>
              </a:rPr>
              <a:t>V = </a:t>
            </a:r>
            <a:r>
              <a:rPr lang="tr-TR" sz="2000" dirty="0" err="1">
                <a:latin typeface="Comic Sans MS" panose="030F0702030302020204" pitchFamily="66" charset="0"/>
              </a:rPr>
              <a:t>Vs</a:t>
            </a:r>
            <a:r>
              <a:rPr lang="tr-TR" sz="2000" dirty="0">
                <a:latin typeface="Comic Sans MS" panose="030F0702030302020204" pitchFamily="66" charset="0"/>
              </a:rPr>
              <a:t> </a:t>
            </a:r>
            <a:r>
              <a:rPr lang="tr-TR" sz="2000" dirty="0" smtClean="0">
                <a:latin typeface="Comic Sans MS" panose="030F0702030302020204" pitchFamily="66" charset="0"/>
              </a:rPr>
              <a:t>– </a:t>
            </a:r>
            <a:r>
              <a:rPr lang="tr-TR" sz="2000" dirty="0" err="1" smtClean="0">
                <a:latin typeface="Comic Sans MS" panose="030F0702030302020204" pitchFamily="66" charset="0"/>
              </a:rPr>
              <a:t>Vi</a:t>
            </a:r>
            <a:r>
              <a:rPr lang="tr-TR" sz="2000" dirty="0" smtClean="0">
                <a:latin typeface="Comic Sans MS" panose="030F0702030302020204" pitchFamily="66" charset="0"/>
              </a:rPr>
              <a:t>=</a:t>
            </a:r>
            <a:r>
              <a:rPr lang="el-GR" sz="2000" dirty="0" smtClean="0">
                <a:latin typeface="Comic Sans MS" panose="030F0702030302020204" pitchFamily="66" charset="0"/>
              </a:rPr>
              <a:t>Δ</a:t>
            </a:r>
            <a:r>
              <a:rPr lang="tr-TR" sz="2000" dirty="0" err="1">
                <a:latin typeface="Comic Sans MS" panose="030F0702030302020204" pitchFamily="66" charset="0"/>
              </a:rPr>
              <a:t>nRT</a:t>
            </a:r>
            <a:r>
              <a:rPr lang="tr-TR" sz="2000" dirty="0">
                <a:latin typeface="Comic Sans MS" panose="030F0702030302020204" pitchFamily="66" charset="0"/>
              </a:rPr>
              <a:t>/</a:t>
            </a:r>
            <a:r>
              <a:rPr lang="tr-TR" sz="2000" dirty="0" err="1">
                <a:latin typeface="Comic Sans MS" panose="030F0702030302020204" pitchFamily="66" charset="0"/>
              </a:rPr>
              <a:t>Pdış</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W = - </a:t>
            </a:r>
            <a:r>
              <a:rPr lang="tr-TR" sz="2000" dirty="0" err="1">
                <a:latin typeface="Comic Sans MS" panose="030F0702030302020204" pitchFamily="66" charset="0"/>
              </a:rPr>
              <a:t>Pdış</a:t>
            </a:r>
            <a:r>
              <a:rPr lang="el-GR" sz="2000" dirty="0">
                <a:latin typeface="Comic Sans MS" panose="030F0702030302020204" pitchFamily="66" charset="0"/>
              </a:rPr>
              <a:t>Δ</a:t>
            </a:r>
            <a:r>
              <a:rPr lang="tr-TR" sz="2000" dirty="0" smtClean="0">
                <a:latin typeface="Comic Sans MS" panose="030F0702030302020204" pitchFamily="66" charset="0"/>
              </a:rPr>
              <a:t>V=</a:t>
            </a:r>
            <a:r>
              <a:rPr lang="tr-TR" sz="2000" dirty="0" err="1" smtClean="0">
                <a:latin typeface="Comic Sans MS" panose="030F0702030302020204" pitchFamily="66" charset="0"/>
              </a:rPr>
              <a:t>Pdış</a:t>
            </a:r>
            <a:r>
              <a:rPr lang="tr-TR" sz="2000" dirty="0" smtClean="0">
                <a:latin typeface="Comic Sans MS" panose="030F0702030302020204" pitchFamily="66" charset="0"/>
              </a:rPr>
              <a:t>(</a:t>
            </a:r>
            <a:r>
              <a:rPr lang="el-GR" sz="2000" dirty="0">
                <a:latin typeface="Comic Sans MS" panose="030F0702030302020204" pitchFamily="66" charset="0"/>
              </a:rPr>
              <a:t>Δ</a:t>
            </a:r>
            <a:r>
              <a:rPr lang="tr-TR" sz="2000" dirty="0" err="1">
                <a:latin typeface="Comic Sans MS" panose="030F0702030302020204" pitchFamily="66" charset="0"/>
              </a:rPr>
              <a:t>nRT</a:t>
            </a:r>
            <a:r>
              <a:rPr lang="tr-TR" sz="2000" dirty="0">
                <a:latin typeface="Comic Sans MS" panose="030F0702030302020204" pitchFamily="66" charset="0"/>
              </a:rPr>
              <a:t>/</a:t>
            </a:r>
            <a:r>
              <a:rPr lang="tr-TR" sz="2000" dirty="0" err="1">
                <a:latin typeface="Comic Sans MS" panose="030F0702030302020204" pitchFamily="66" charset="0"/>
              </a:rPr>
              <a:t>Pdış</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W </a:t>
            </a:r>
            <a:r>
              <a:rPr lang="tr-TR" sz="2000" dirty="0" smtClean="0">
                <a:latin typeface="Comic Sans MS" panose="030F0702030302020204" pitchFamily="66" charset="0"/>
              </a:rPr>
              <a:t>= </a:t>
            </a:r>
            <a:r>
              <a:rPr lang="tr-TR" sz="2000" dirty="0">
                <a:latin typeface="Comic Sans MS" panose="030F0702030302020204" pitchFamily="66" charset="0"/>
              </a:rPr>
              <a:t>(50 g / 55.85 g mol</a:t>
            </a:r>
            <a:r>
              <a:rPr lang="tr-TR" sz="2000" baseline="30000" dirty="0">
                <a:latin typeface="Comic Sans MS" panose="030F0702030302020204" pitchFamily="66" charset="0"/>
              </a:rPr>
              <a:t>-1</a:t>
            </a:r>
            <a:r>
              <a:rPr lang="tr-TR" sz="2000" dirty="0">
                <a:latin typeface="Comic Sans MS" panose="030F0702030302020204" pitchFamily="66" charset="0"/>
              </a:rPr>
              <a:t>) x (8.314 J mol</a:t>
            </a:r>
            <a:r>
              <a:rPr lang="tr-TR" sz="2000" baseline="30000" dirty="0">
                <a:latin typeface="Comic Sans MS" panose="030F0702030302020204" pitchFamily="66" charset="0"/>
              </a:rPr>
              <a:t>-1</a:t>
            </a:r>
            <a:r>
              <a:rPr lang="tr-TR" sz="2000" dirty="0">
                <a:latin typeface="Comic Sans MS" panose="030F0702030302020204" pitchFamily="66" charset="0"/>
              </a:rPr>
              <a:t> K</a:t>
            </a:r>
            <a:r>
              <a:rPr lang="tr-TR" sz="2000" baseline="30000" dirty="0">
                <a:latin typeface="Comic Sans MS" panose="030F0702030302020204" pitchFamily="66" charset="0"/>
              </a:rPr>
              <a:t>-1</a:t>
            </a:r>
            <a:r>
              <a:rPr lang="tr-TR" sz="2000" dirty="0">
                <a:latin typeface="Comic Sans MS" panose="030F0702030302020204" pitchFamily="66" charset="0"/>
              </a:rPr>
              <a:t>) x (298 K)</a:t>
            </a:r>
            <a:br>
              <a:rPr lang="tr-TR" sz="2000" dirty="0">
                <a:latin typeface="Comic Sans MS" panose="030F0702030302020204" pitchFamily="66" charset="0"/>
              </a:rPr>
            </a:br>
            <a:r>
              <a:rPr lang="tr-TR" sz="2000" dirty="0">
                <a:latin typeface="Comic Sans MS" panose="030F0702030302020204" pitchFamily="66" charset="0"/>
              </a:rPr>
              <a:t>W= - 2.2 </a:t>
            </a:r>
            <a:r>
              <a:rPr lang="tr-TR" sz="2000" dirty="0" err="1">
                <a:latin typeface="Comic Sans MS" panose="030F0702030302020204" pitchFamily="66" charset="0"/>
              </a:rPr>
              <a:t>kJ</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26904453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a:latin typeface="Comic Sans MS" panose="030F0702030302020204" pitchFamily="66" charset="0"/>
              </a:rPr>
              <a:t>	</a:t>
            </a:r>
            <a:r>
              <a:rPr lang="tr-TR" sz="2000" u="sng" dirty="0">
                <a:latin typeface="Comic Sans MS" panose="030F0702030302020204" pitchFamily="66" charset="0"/>
              </a:rPr>
              <a:t>PROBLEM </a:t>
            </a:r>
            <a:r>
              <a:rPr lang="tr-TR" sz="2000" u="sng" dirty="0" smtClean="0">
                <a:latin typeface="Comic Sans MS" panose="030F0702030302020204" pitchFamily="66" charset="0"/>
              </a:rPr>
              <a:t>1.6:</a:t>
            </a:r>
            <a:r>
              <a:rPr lang="tr-TR" sz="2000" dirty="0" smtClean="0">
                <a:latin typeface="Comic Sans MS" panose="030F0702030302020204" pitchFamily="66" charset="0"/>
              </a:rPr>
              <a:t> </a:t>
            </a:r>
            <a:r>
              <a:rPr lang="tr-TR" sz="2000" dirty="0">
                <a:latin typeface="Comic Sans MS" panose="030F0702030302020204" pitchFamily="66" charset="0"/>
              </a:rPr>
              <a:t>10 L hacim ve 5 atm. basınçtaki gaz 25 </a:t>
            </a:r>
            <a:r>
              <a:rPr lang="tr-TR" sz="2000" baseline="30000" dirty="0" err="1">
                <a:latin typeface="Comic Sans MS" panose="030F0702030302020204" pitchFamily="66" charset="0"/>
              </a:rPr>
              <a:t>o</a:t>
            </a:r>
            <a:r>
              <a:rPr lang="tr-TR" sz="2000" dirty="0" err="1">
                <a:latin typeface="Comic Sans MS" panose="030F0702030302020204" pitchFamily="66" charset="0"/>
              </a:rPr>
              <a:t>C</a:t>
            </a:r>
            <a:r>
              <a:rPr lang="tr-TR" sz="2000" dirty="0">
                <a:latin typeface="Comic Sans MS" panose="030F0702030302020204" pitchFamily="66" charset="0"/>
              </a:rPr>
              <a:t> </a:t>
            </a:r>
            <a:r>
              <a:rPr lang="tr-TR" sz="2000" dirty="0" smtClean="0">
                <a:latin typeface="Comic Sans MS" panose="030F0702030302020204" pitchFamily="66" charset="0"/>
              </a:rPr>
              <a:t>de;</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(a) 2 atmosfer dış basınca karşı 2 kat</a:t>
            </a:r>
            <a:br>
              <a:rPr lang="tr-TR" sz="2000" dirty="0">
                <a:latin typeface="Comic Sans MS" panose="030F0702030302020204" pitchFamily="66" charset="0"/>
              </a:rPr>
            </a:br>
            <a:r>
              <a:rPr lang="tr-TR" sz="2000" dirty="0">
                <a:latin typeface="Comic Sans MS" panose="030F0702030302020204" pitchFamily="66" charset="0"/>
              </a:rPr>
              <a:t>(b) izotermal tersinir olarak 2 kat</a:t>
            </a:r>
            <a:br>
              <a:rPr lang="tr-TR" sz="2000" dirty="0">
                <a:latin typeface="Comic Sans MS" panose="030F0702030302020204" pitchFamily="66" charset="0"/>
              </a:rPr>
            </a:br>
            <a:r>
              <a:rPr lang="tr-TR" sz="2000" dirty="0" smtClean="0">
                <a:latin typeface="Comic Sans MS" panose="030F0702030302020204" pitchFamily="66" charset="0"/>
              </a:rPr>
              <a:t>genişliyor. Her bir </a:t>
            </a:r>
            <a:r>
              <a:rPr lang="tr-TR" sz="2000" dirty="0">
                <a:latin typeface="Comic Sans MS" panose="030F0702030302020204" pitchFamily="66" charset="0"/>
              </a:rPr>
              <a:t>durum için iş </a:t>
            </a:r>
            <a:r>
              <a:rPr lang="tr-TR" sz="2000" dirty="0" smtClean="0">
                <a:latin typeface="Comic Sans MS" panose="030F0702030302020204" pitchFamily="66" charset="0"/>
              </a:rPr>
              <a:t>büyüklüğünü belirleyerek </a:t>
            </a:r>
            <a:r>
              <a:rPr lang="tr-TR" sz="2000" dirty="0">
                <a:latin typeface="Comic Sans MS" panose="030F0702030302020204" pitchFamily="66" charset="0"/>
              </a:rPr>
              <a:t>birbiri ile karşılaştırınız.</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ÇÖZÜM </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(a) Hacim değişimi;</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V = </a:t>
            </a:r>
            <a:r>
              <a:rPr lang="tr-TR" sz="2000" dirty="0" err="1">
                <a:latin typeface="Comic Sans MS" panose="030F0702030302020204" pitchFamily="66" charset="0"/>
              </a:rPr>
              <a:t>Vs</a:t>
            </a:r>
            <a:r>
              <a:rPr lang="tr-TR" sz="2000" dirty="0">
                <a:latin typeface="Comic Sans MS" panose="030F0702030302020204" pitchFamily="66" charset="0"/>
              </a:rPr>
              <a:t> - </a:t>
            </a:r>
            <a:r>
              <a:rPr lang="tr-TR" sz="2000" dirty="0" err="1">
                <a:latin typeface="Comic Sans MS" panose="030F0702030302020204" pitchFamily="66" charset="0"/>
              </a:rPr>
              <a:t>Vi</a:t>
            </a:r>
            <a:r>
              <a:rPr lang="tr-TR" sz="2000" dirty="0">
                <a:latin typeface="Comic Sans MS" panose="030F0702030302020204" pitchFamily="66" charset="0"/>
              </a:rPr>
              <a:t> = 20 L - 10 L = 10 L</a:t>
            </a:r>
            <a:br>
              <a:rPr lang="tr-TR" sz="2000" dirty="0">
                <a:latin typeface="Comic Sans MS" panose="030F0702030302020204" pitchFamily="66" charset="0"/>
              </a:rPr>
            </a:br>
            <a:r>
              <a:rPr lang="tr-TR" sz="2000" dirty="0">
                <a:latin typeface="Comic Sans MS" panose="030F0702030302020204" pitchFamily="66" charset="0"/>
              </a:rPr>
              <a:t>yapılan </a:t>
            </a:r>
            <a:r>
              <a:rPr lang="tr-TR" sz="2000" dirty="0" smtClean="0">
                <a:latin typeface="Comic Sans MS" panose="030F0702030302020204" pitchFamily="66" charset="0"/>
              </a:rPr>
              <a:t>iş</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W = - </a:t>
            </a:r>
            <a:r>
              <a:rPr lang="tr-TR" sz="2000" dirty="0" err="1">
                <a:latin typeface="Comic Sans MS" panose="030F0702030302020204" pitchFamily="66" charset="0"/>
              </a:rPr>
              <a:t>Pdış</a:t>
            </a:r>
            <a:r>
              <a:rPr lang="el-GR" sz="2000" dirty="0">
                <a:latin typeface="Comic Sans MS" panose="030F0702030302020204" pitchFamily="66" charset="0"/>
              </a:rPr>
              <a:t>Δ</a:t>
            </a:r>
            <a:r>
              <a:rPr lang="tr-TR" sz="2000" dirty="0">
                <a:latin typeface="Comic Sans MS" panose="030F0702030302020204" pitchFamily="66" charset="0"/>
              </a:rPr>
              <a:t>V</a:t>
            </a:r>
            <a:br>
              <a:rPr lang="tr-TR" sz="2000" dirty="0">
                <a:latin typeface="Comic Sans MS" panose="030F0702030302020204" pitchFamily="66" charset="0"/>
              </a:rPr>
            </a:br>
            <a:r>
              <a:rPr lang="tr-TR" sz="2000" dirty="0">
                <a:latin typeface="Comic Sans MS" panose="030F0702030302020204" pitchFamily="66" charset="0"/>
              </a:rPr>
              <a:t>W = - (2 atm.) x (10 L) = - 20 atm. L.</a:t>
            </a:r>
            <a:br>
              <a:rPr lang="tr-TR" sz="2000" dirty="0">
                <a:latin typeface="Comic Sans MS" panose="030F0702030302020204" pitchFamily="66" charset="0"/>
              </a:rPr>
            </a:br>
            <a:r>
              <a:rPr lang="tr-TR" sz="2000" dirty="0" smtClean="0">
                <a:latin typeface="Comic Sans MS" panose="030F0702030302020204" pitchFamily="66" charset="0"/>
              </a:rPr>
              <a:t>veya</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W =-20atm. </a:t>
            </a:r>
            <a:r>
              <a:rPr lang="tr-TR" sz="2000" dirty="0" smtClean="0">
                <a:latin typeface="Comic Sans MS" panose="030F0702030302020204" pitchFamily="66" charset="0"/>
              </a:rPr>
              <a:t>L=-20atm.Lx(8.314 </a:t>
            </a:r>
            <a:r>
              <a:rPr lang="tr-TR" sz="2000" dirty="0">
                <a:latin typeface="Comic Sans MS" panose="030F0702030302020204" pitchFamily="66" charset="0"/>
              </a:rPr>
              <a:t>J mol</a:t>
            </a:r>
            <a:r>
              <a:rPr lang="tr-TR" sz="2000" baseline="30000" dirty="0">
                <a:latin typeface="Comic Sans MS" panose="030F0702030302020204" pitchFamily="66" charset="0"/>
              </a:rPr>
              <a:t>-1</a:t>
            </a:r>
            <a:r>
              <a:rPr lang="tr-TR" sz="2000" dirty="0">
                <a:latin typeface="Comic Sans MS" panose="030F0702030302020204" pitchFamily="66" charset="0"/>
              </a:rPr>
              <a:t> K</a:t>
            </a:r>
            <a:r>
              <a:rPr lang="tr-TR" sz="2000" baseline="30000" dirty="0">
                <a:latin typeface="Comic Sans MS" panose="030F0702030302020204" pitchFamily="66" charset="0"/>
              </a:rPr>
              <a:t>-1</a:t>
            </a:r>
            <a:r>
              <a:rPr lang="tr-TR" sz="2000" dirty="0">
                <a:latin typeface="Comic Sans MS" panose="030F0702030302020204" pitchFamily="66" charset="0"/>
              </a:rPr>
              <a:t>) </a:t>
            </a:r>
            <a:r>
              <a:rPr lang="tr-TR" sz="2000" dirty="0" smtClean="0">
                <a:latin typeface="Comic Sans MS" panose="030F0702030302020204" pitchFamily="66" charset="0"/>
              </a:rPr>
              <a:t>/(</a:t>
            </a:r>
            <a:r>
              <a:rPr lang="tr-TR" sz="2000" dirty="0">
                <a:latin typeface="Comic Sans MS" panose="030F0702030302020204" pitchFamily="66" charset="0"/>
              </a:rPr>
              <a:t>0.082 atm. </a:t>
            </a:r>
            <a:r>
              <a:rPr lang="tr-TR" sz="2000" dirty="0" smtClean="0">
                <a:latin typeface="Comic Sans MS" panose="030F0702030302020204" pitchFamily="66" charset="0"/>
              </a:rPr>
              <a:t>L.mol</a:t>
            </a:r>
            <a:r>
              <a:rPr lang="tr-TR" sz="2000" baseline="30000" dirty="0" smtClean="0">
                <a:latin typeface="Comic Sans MS" panose="030F0702030302020204" pitchFamily="66" charset="0"/>
              </a:rPr>
              <a:t>-1 </a:t>
            </a:r>
            <a:r>
              <a:rPr lang="tr-TR" sz="2000" dirty="0">
                <a:latin typeface="Comic Sans MS" panose="030F0702030302020204" pitchFamily="66" charset="0"/>
              </a:rPr>
              <a:t>K</a:t>
            </a:r>
            <a:r>
              <a:rPr lang="tr-TR" sz="2000" baseline="30000" dirty="0">
                <a:latin typeface="Comic Sans MS" panose="030F0702030302020204" pitchFamily="66" charset="0"/>
              </a:rPr>
              <a:t>-1</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smtClean="0">
                <a:latin typeface="Comic Sans MS" panose="030F0702030302020204" pitchFamily="66" charset="0"/>
              </a:rPr>
              <a:t>W</a:t>
            </a:r>
            <a:r>
              <a:rPr lang="tr-TR" sz="2000" dirty="0">
                <a:latin typeface="Comic Sans MS" panose="030F0702030302020204" pitchFamily="66" charset="0"/>
              </a:rPr>
              <a:t>= - 2028 J</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 İzotermal ve tersinir genişleme için öncelikle gazın </a:t>
            </a:r>
            <a:r>
              <a:rPr lang="tr-TR" sz="2000" dirty="0" err="1" smtClean="0">
                <a:latin typeface="Comic Sans MS" panose="030F0702030302020204" pitchFamily="66" charset="0"/>
              </a:rPr>
              <a:t>mol</a:t>
            </a:r>
            <a:r>
              <a:rPr lang="tr-TR" sz="2000" dirty="0" smtClean="0">
                <a:latin typeface="Comic Sans MS" panose="030F0702030302020204" pitchFamily="66" charset="0"/>
              </a:rPr>
              <a:t> sayısı </a:t>
            </a:r>
            <a:r>
              <a:rPr lang="tr-TR" sz="2000" dirty="0">
                <a:latin typeface="Comic Sans MS" panose="030F0702030302020204" pitchFamily="66" charset="0"/>
              </a:rPr>
              <a:t>bulunmalıdır.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n </a:t>
            </a:r>
            <a:r>
              <a:rPr lang="tr-TR" sz="2000" dirty="0">
                <a:latin typeface="Comic Sans MS" panose="030F0702030302020204" pitchFamily="66" charset="0"/>
              </a:rPr>
              <a:t>= PV/RT = (5 atm.)x(10 L)/[(0.082 atm. L mol</a:t>
            </a:r>
            <a:r>
              <a:rPr lang="tr-TR" sz="2000" baseline="30000" dirty="0">
                <a:latin typeface="Comic Sans MS" panose="030F0702030302020204" pitchFamily="66" charset="0"/>
              </a:rPr>
              <a:t>-1 </a:t>
            </a:r>
            <a:r>
              <a:rPr lang="tr-TR" sz="2000" dirty="0">
                <a:latin typeface="Comic Sans MS" panose="030F0702030302020204" pitchFamily="66" charset="0"/>
              </a:rPr>
              <a:t>K</a:t>
            </a:r>
            <a:r>
              <a:rPr lang="tr-TR" sz="2000" baseline="30000" dirty="0">
                <a:latin typeface="Comic Sans MS" panose="030F0702030302020204" pitchFamily="66" charset="0"/>
              </a:rPr>
              <a:t>-1</a:t>
            </a:r>
            <a:r>
              <a:rPr lang="tr-TR" sz="2000" dirty="0">
                <a:latin typeface="Comic Sans MS" panose="030F0702030302020204" pitchFamily="66" charset="0"/>
              </a:rPr>
              <a:t>)x(298 K)]</a:t>
            </a:r>
            <a:br>
              <a:rPr lang="tr-TR" sz="2000" dirty="0">
                <a:latin typeface="Comic Sans MS" panose="030F0702030302020204" pitchFamily="66" charset="0"/>
              </a:rPr>
            </a:br>
            <a:r>
              <a:rPr lang="tr-TR" sz="2000" dirty="0">
                <a:latin typeface="Comic Sans MS" panose="030F0702030302020204" pitchFamily="66" charset="0"/>
              </a:rPr>
              <a:t>= 2.046 </a:t>
            </a:r>
            <a:r>
              <a:rPr lang="tr-TR" sz="2000" dirty="0" err="1" smtClean="0">
                <a:latin typeface="Comic Sans MS" panose="030F0702030302020204" pitchFamily="66" charset="0"/>
              </a:rPr>
              <a:t>mol</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Gazın yapacağı iş</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W = - </a:t>
            </a:r>
            <a:r>
              <a:rPr lang="tr-TR" sz="2000" dirty="0" err="1">
                <a:latin typeface="Comic Sans MS" panose="030F0702030302020204" pitchFamily="66" charset="0"/>
              </a:rPr>
              <a:t>nRT</a:t>
            </a:r>
            <a:r>
              <a:rPr lang="tr-TR" sz="2000" dirty="0">
                <a:latin typeface="Comic Sans MS" panose="030F0702030302020204" pitchFamily="66" charset="0"/>
              </a:rPr>
              <a:t> </a:t>
            </a:r>
            <a:r>
              <a:rPr lang="tr-TR" sz="2000" dirty="0" err="1">
                <a:latin typeface="Comic Sans MS" panose="030F0702030302020204" pitchFamily="66" charset="0"/>
              </a:rPr>
              <a:t>ln</a:t>
            </a:r>
            <a:r>
              <a:rPr lang="tr-TR" sz="2000" dirty="0">
                <a:latin typeface="Comic Sans MS" panose="030F0702030302020204" pitchFamily="66" charset="0"/>
              </a:rPr>
              <a:t>(</a:t>
            </a:r>
            <a:r>
              <a:rPr lang="tr-TR" sz="2000" dirty="0" err="1">
                <a:latin typeface="Comic Sans MS" panose="030F0702030302020204" pitchFamily="66" charset="0"/>
              </a:rPr>
              <a:t>Vs</a:t>
            </a:r>
            <a:r>
              <a:rPr lang="tr-TR" sz="2000" dirty="0">
                <a:latin typeface="Comic Sans MS" panose="030F0702030302020204" pitchFamily="66" charset="0"/>
              </a:rPr>
              <a:t>/</a:t>
            </a:r>
            <a:r>
              <a:rPr lang="tr-TR" sz="2000" dirty="0" err="1">
                <a:latin typeface="Comic Sans MS" panose="030F0702030302020204" pitchFamily="66" charset="0"/>
              </a:rPr>
              <a:t>Vi</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W = - (2.046 </a:t>
            </a:r>
            <a:r>
              <a:rPr lang="tr-TR" sz="2000" dirty="0" err="1">
                <a:latin typeface="Comic Sans MS" panose="030F0702030302020204" pitchFamily="66" charset="0"/>
              </a:rPr>
              <a:t>mol</a:t>
            </a:r>
            <a:r>
              <a:rPr lang="tr-TR" sz="2000" dirty="0">
                <a:latin typeface="Comic Sans MS" panose="030F0702030302020204" pitchFamily="66" charset="0"/>
              </a:rPr>
              <a:t>)x(8.314 J mol</a:t>
            </a:r>
            <a:r>
              <a:rPr lang="tr-TR" sz="2000" baseline="30000" dirty="0">
                <a:latin typeface="Comic Sans MS" panose="030F0702030302020204" pitchFamily="66" charset="0"/>
              </a:rPr>
              <a:t>-1</a:t>
            </a:r>
            <a:r>
              <a:rPr lang="tr-TR" sz="2000" dirty="0">
                <a:latin typeface="Comic Sans MS" panose="030F0702030302020204" pitchFamily="66" charset="0"/>
              </a:rPr>
              <a:t> K</a:t>
            </a:r>
            <a:r>
              <a:rPr lang="tr-TR" sz="2000" baseline="30000" dirty="0">
                <a:latin typeface="Comic Sans MS" panose="030F0702030302020204" pitchFamily="66" charset="0"/>
              </a:rPr>
              <a:t>-1</a:t>
            </a:r>
            <a:r>
              <a:rPr lang="tr-TR" sz="2000" dirty="0">
                <a:latin typeface="Comic Sans MS" panose="030F0702030302020204" pitchFamily="66" charset="0"/>
              </a:rPr>
              <a:t>)x(298 </a:t>
            </a:r>
            <a:r>
              <a:rPr lang="tr-TR" sz="2000" dirty="0" smtClean="0">
                <a:latin typeface="Comic Sans MS" panose="030F0702030302020204" pitchFamily="66" charset="0"/>
              </a:rPr>
              <a:t>K) x </a:t>
            </a:r>
            <a:r>
              <a:rPr lang="tr-TR" sz="2000" dirty="0" err="1" smtClean="0">
                <a:latin typeface="Comic Sans MS" panose="030F0702030302020204" pitchFamily="66" charset="0"/>
              </a:rPr>
              <a:t>ln</a:t>
            </a:r>
            <a:r>
              <a:rPr lang="tr-TR" sz="2000" dirty="0">
                <a:latin typeface="Comic Sans MS" panose="030F0702030302020204" pitchFamily="66" charset="0"/>
              </a:rPr>
              <a:t>[(20 L)/(10 L)]</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W </a:t>
            </a:r>
            <a:r>
              <a:rPr lang="tr-TR" sz="2000" dirty="0">
                <a:latin typeface="Comic Sans MS" panose="030F0702030302020204" pitchFamily="66" charset="0"/>
              </a:rPr>
              <a:t>= -3514 J				</a:t>
            </a: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3403357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a:latin typeface="Comic Sans MS" panose="030F0702030302020204" pitchFamily="66" charset="0"/>
              </a:rPr>
              <a:t>	</a:t>
            </a:r>
            <a:r>
              <a:rPr lang="tr-TR" sz="2000" u="sng" dirty="0">
                <a:latin typeface="Comic Sans MS" panose="030F0702030302020204" pitchFamily="66" charset="0"/>
              </a:rPr>
              <a:t>PROBLEM </a:t>
            </a:r>
            <a:r>
              <a:rPr lang="tr-TR" sz="2000" u="sng" dirty="0" smtClean="0">
                <a:latin typeface="Comic Sans MS" panose="030F0702030302020204" pitchFamily="66" charset="0"/>
              </a:rPr>
              <a:t>1.7:</a:t>
            </a:r>
            <a:r>
              <a:rPr lang="tr-TR" sz="2000" dirty="0" smtClean="0">
                <a:latin typeface="Comic Sans MS" panose="030F0702030302020204" pitchFamily="66" charset="0"/>
              </a:rPr>
              <a:t> </a:t>
            </a:r>
            <a:r>
              <a:rPr lang="tr-TR" sz="2000" dirty="0">
                <a:latin typeface="Comic Sans MS" panose="030F0702030302020204" pitchFamily="66" charset="0"/>
              </a:rPr>
              <a:t>CaCO</a:t>
            </a:r>
            <a:r>
              <a:rPr lang="tr-TR" sz="2000" baseline="-25000" dirty="0">
                <a:latin typeface="Comic Sans MS" panose="030F0702030302020204" pitchFamily="66" charset="0"/>
              </a:rPr>
              <a:t>3</a:t>
            </a:r>
            <a:r>
              <a:rPr lang="tr-TR" sz="2000" dirty="0">
                <a:latin typeface="Comic Sans MS" panose="030F0702030302020204" pitchFamily="66" charset="0"/>
              </a:rPr>
              <a:t> </a:t>
            </a:r>
            <a:r>
              <a:rPr lang="tr-TR" sz="2000" dirty="0" err="1">
                <a:latin typeface="Comic Sans MS" panose="030F0702030302020204" pitchFamily="66" charset="0"/>
              </a:rPr>
              <a:t>ın</a:t>
            </a:r>
            <a:r>
              <a:rPr lang="tr-TR" sz="2000" dirty="0">
                <a:latin typeface="Comic Sans MS" panose="030F0702030302020204" pitchFamily="66" charset="0"/>
              </a:rPr>
              <a:t> </a:t>
            </a:r>
            <a:r>
              <a:rPr lang="tr-TR" sz="2000" dirty="0" err="1">
                <a:latin typeface="Comic Sans MS" panose="030F0702030302020204" pitchFamily="66" charset="0"/>
              </a:rPr>
              <a:t>argonit</a:t>
            </a:r>
            <a:r>
              <a:rPr lang="tr-TR" sz="2000" dirty="0">
                <a:latin typeface="Comic Sans MS" panose="030F0702030302020204" pitchFamily="66" charset="0"/>
              </a:rPr>
              <a:t> formundan </a:t>
            </a:r>
            <a:r>
              <a:rPr lang="tr-TR" sz="2000" dirty="0" smtClean="0">
                <a:latin typeface="Comic Sans MS" panose="030F0702030302020204" pitchFamily="66" charset="0"/>
              </a:rPr>
              <a:t>kalsit </a:t>
            </a:r>
            <a:r>
              <a:rPr lang="tr-TR" sz="2000" dirty="0">
                <a:latin typeface="Comic Sans MS" panose="030F0702030302020204" pitchFamily="66" charset="0"/>
              </a:rPr>
              <a:t>formuna </a:t>
            </a:r>
            <a:r>
              <a:rPr lang="tr-TR" sz="2000" dirty="0" smtClean="0">
                <a:latin typeface="Comic Sans MS" panose="030F0702030302020204" pitchFamily="66" charset="0"/>
              </a:rPr>
              <a:t>dönüşümü için </a:t>
            </a:r>
            <a:r>
              <a:rPr lang="tr-TR" sz="2000" dirty="0">
                <a:latin typeface="Comic Sans MS" panose="030F0702030302020204" pitchFamily="66" charset="0"/>
              </a:rPr>
              <a:t>iç enerji değişimi + 0.21 </a:t>
            </a:r>
            <a:r>
              <a:rPr lang="tr-TR" sz="2000" dirty="0" smtClean="0">
                <a:latin typeface="Comic Sans MS" panose="030F0702030302020204" pitchFamily="66" charset="0"/>
              </a:rPr>
              <a:t>KJ/</a:t>
            </a:r>
            <a:r>
              <a:rPr lang="tr-TR" sz="2000" dirty="0" err="1" smtClean="0">
                <a:latin typeface="Comic Sans MS" panose="030F0702030302020204" pitchFamily="66" charset="0"/>
              </a:rPr>
              <a:t>mol</a:t>
            </a:r>
            <a:r>
              <a:rPr lang="tr-TR" sz="2000" dirty="0" smtClean="0">
                <a:latin typeface="Comic Sans MS" panose="030F0702030302020204" pitchFamily="66" charset="0"/>
              </a:rPr>
              <a:t> dür</a:t>
            </a:r>
            <a:r>
              <a:rPr lang="tr-TR" sz="2000" dirty="0">
                <a:latin typeface="Comic Sans MS" panose="030F0702030302020204" pitchFamily="66" charset="0"/>
              </a:rPr>
              <a:t>. Katıların</a:t>
            </a:r>
            <a:br>
              <a:rPr lang="tr-TR" sz="2000" dirty="0">
                <a:latin typeface="Comic Sans MS" panose="030F0702030302020204" pitchFamily="66" charset="0"/>
              </a:rPr>
            </a:br>
            <a:r>
              <a:rPr lang="tr-TR" sz="2000" dirty="0">
                <a:latin typeface="Comic Sans MS" panose="030F0702030302020204" pitchFamily="66" charset="0"/>
              </a:rPr>
              <a:t>yoğunları sırasıyla 2.71 ve 2.93 </a:t>
            </a:r>
            <a:r>
              <a:rPr lang="tr-TR" sz="2000" dirty="0" smtClean="0">
                <a:latin typeface="Comic Sans MS" panose="030F0702030302020204" pitchFamily="66" charset="0"/>
              </a:rPr>
              <a:t>g.cm</a:t>
            </a:r>
            <a:r>
              <a:rPr lang="tr-TR" sz="2000" baseline="30000" dirty="0" smtClean="0">
                <a:latin typeface="Comic Sans MS" panose="030F0702030302020204" pitchFamily="66" charset="0"/>
              </a:rPr>
              <a:t>-3</a:t>
            </a:r>
            <a:r>
              <a:rPr lang="tr-TR" sz="2000" dirty="0" smtClean="0">
                <a:latin typeface="Comic Sans MS" panose="030F0702030302020204" pitchFamily="66" charset="0"/>
              </a:rPr>
              <a:t> </a:t>
            </a:r>
            <a:r>
              <a:rPr lang="tr-TR" sz="2000" dirty="0">
                <a:latin typeface="Comic Sans MS" panose="030F0702030302020204" pitchFamily="66" charset="0"/>
              </a:rPr>
              <a:t>olduğuna </a:t>
            </a:r>
            <a:r>
              <a:rPr lang="tr-TR" sz="2000" dirty="0" smtClean="0">
                <a:latin typeface="Comic Sans MS" panose="030F0702030302020204" pitchFamily="66" charset="0"/>
              </a:rPr>
              <a:t>göre 1.0 </a:t>
            </a:r>
            <a:r>
              <a:rPr lang="tr-TR" sz="2000" dirty="0">
                <a:latin typeface="Comic Sans MS" panose="030F0702030302020204" pitchFamily="66" charset="0"/>
              </a:rPr>
              <a:t>bar basınçtaki </a:t>
            </a:r>
            <a:r>
              <a:rPr lang="tr-TR" sz="2000" dirty="0" err="1">
                <a:latin typeface="Comic Sans MS" panose="030F0702030302020204" pitchFamily="66" charset="0"/>
              </a:rPr>
              <a:t>entalpi</a:t>
            </a:r>
            <a:r>
              <a:rPr lang="tr-TR" sz="2000" dirty="0">
                <a:latin typeface="Comic Sans MS" panose="030F0702030302020204" pitchFamily="66" charset="0"/>
              </a:rPr>
              <a:t> değişimi ne kadardır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ÇÖZÜM</a:t>
            </a:r>
            <a:r>
              <a:rPr lang="tr-TR" sz="2000" dirty="0">
                <a:latin typeface="Comic Sans MS" panose="030F0702030302020204" pitchFamily="66" charset="0"/>
              </a:rPr>
              <a:t>: Dönüşüm için </a:t>
            </a:r>
            <a:r>
              <a:rPr lang="tr-TR" sz="2000" dirty="0" err="1">
                <a:latin typeface="Comic Sans MS" panose="030F0702030302020204" pitchFamily="66" charset="0"/>
              </a:rPr>
              <a:t>entalpi</a:t>
            </a:r>
            <a:r>
              <a:rPr lang="tr-TR" sz="2000" dirty="0">
                <a:latin typeface="Comic Sans MS" panose="030F0702030302020204" pitchFamily="66" charset="0"/>
              </a:rPr>
              <a:t> değişimi;</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H = Ha - </a:t>
            </a:r>
            <a:r>
              <a:rPr lang="tr-TR" sz="2000" dirty="0" err="1">
                <a:latin typeface="Comic Sans MS" panose="030F0702030302020204" pitchFamily="66" charset="0"/>
              </a:rPr>
              <a:t>Hk</a:t>
            </a:r>
            <a:r>
              <a:rPr lang="tr-TR" sz="2000" dirty="0">
                <a:latin typeface="Comic Sans MS" panose="030F0702030302020204" pitchFamily="66" charset="0"/>
              </a:rPr>
              <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H = (</a:t>
            </a:r>
            <a:r>
              <a:rPr lang="tr-TR" sz="2000" dirty="0" err="1">
                <a:latin typeface="Comic Sans MS" panose="030F0702030302020204" pitchFamily="66" charset="0"/>
              </a:rPr>
              <a:t>Ua</a:t>
            </a:r>
            <a:r>
              <a:rPr lang="tr-TR" sz="2000" dirty="0">
                <a:latin typeface="Comic Sans MS" panose="030F0702030302020204" pitchFamily="66" charset="0"/>
              </a:rPr>
              <a:t> + </a:t>
            </a:r>
            <a:r>
              <a:rPr lang="tr-TR" sz="2000" dirty="0" err="1">
                <a:latin typeface="Comic Sans MS" panose="030F0702030302020204" pitchFamily="66" charset="0"/>
              </a:rPr>
              <a:t>PVa</a:t>
            </a:r>
            <a:r>
              <a:rPr lang="tr-TR" sz="2000" dirty="0">
                <a:latin typeface="Comic Sans MS" panose="030F0702030302020204" pitchFamily="66" charset="0"/>
              </a:rPr>
              <a:t>) - (</a:t>
            </a:r>
            <a:r>
              <a:rPr lang="tr-TR" sz="2000" dirty="0" err="1">
                <a:latin typeface="Comic Sans MS" panose="030F0702030302020204" pitchFamily="66" charset="0"/>
              </a:rPr>
              <a:t>Uk</a:t>
            </a:r>
            <a:r>
              <a:rPr lang="tr-TR" sz="2000" dirty="0">
                <a:latin typeface="Comic Sans MS" panose="030F0702030302020204" pitchFamily="66" charset="0"/>
              </a:rPr>
              <a:t> + </a:t>
            </a:r>
            <a:r>
              <a:rPr lang="tr-TR" sz="2000" dirty="0" err="1">
                <a:latin typeface="Comic Sans MS" panose="030F0702030302020204" pitchFamily="66" charset="0"/>
              </a:rPr>
              <a:t>PVk</a:t>
            </a:r>
            <a:r>
              <a:rPr lang="tr-TR" sz="2000" dirty="0">
                <a:latin typeface="Comic Sans MS" panose="030F0702030302020204" pitchFamily="66" charset="0"/>
              </a:rPr>
              <a:t>)</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H = </a:t>
            </a:r>
            <a:r>
              <a:rPr lang="el-GR" sz="2000" dirty="0">
                <a:latin typeface="Comic Sans MS" panose="030F0702030302020204" pitchFamily="66" charset="0"/>
              </a:rPr>
              <a:t>Δ</a:t>
            </a:r>
            <a:r>
              <a:rPr lang="tr-TR" sz="2000" dirty="0">
                <a:latin typeface="Comic Sans MS" panose="030F0702030302020204" pitchFamily="66" charset="0"/>
              </a:rPr>
              <a:t>U + P(</a:t>
            </a:r>
            <a:r>
              <a:rPr lang="tr-TR" sz="2000" dirty="0" err="1">
                <a:latin typeface="Comic Sans MS" panose="030F0702030302020204" pitchFamily="66" charset="0"/>
              </a:rPr>
              <a:t>Va</a:t>
            </a:r>
            <a:r>
              <a:rPr lang="tr-TR" sz="2000" dirty="0">
                <a:latin typeface="Comic Sans MS" panose="030F0702030302020204" pitchFamily="66" charset="0"/>
              </a:rPr>
              <a:t> - </a:t>
            </a:r>
            <a:r>
              <a:rPr lang="tr-TR" sz="2000" dirty="0" err="1">
                <a:latin typeface="Comic Sans MS" panose="030F0702030302020204" pitchFamily="66" charset="0"/>
              </a:rPr>
              <a:t>Vk</a:t>
            </a:r>
            <a:r>
              <a:rPr lang="tr-TR" sz="2000" dirty="0">
                <a:latin typeface="Comic Sans MS" panose="030F0702030302020204" pitchFamily="66" charset="0"/>
              </a:rPr>
              <a:t>)</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H = </a:t>
            </a:r>
            <a:r>
              <a:rPr lang="el-GR" sz="2000" dirty="0">
                <a:latin typeface="Comic Sans MS" panose="030F0702030302020204" pitchFamily="66" charset="0"/>
              </a:rPr>
              <a:t>Δ</a:t>
            </a:r>
            <a:r>
              <a:rPr lang="tr-TR" sz="2000" dirty="0">
                <a:latin typeface="Comic Sans MS" panose="030F0702030302020204" pitchFamily="66" charset="0"/>
              </a:rPr>
              <a:t>U + P</a:t>
            </a:r>
            <a:r>
              <a:rPr lang="el-GR" sz="2000" dirty="0">
                <a:latin typeface="Comic Sans MS" panose="030F0702030302020204" pitchFamily="66" charset="0"/>
              </a:rPr>
              <a:t>Δ</a:t>
            </a:r>
            <a:r>
              <a:rPr lang="tr-TR" sz="2000" dirty="0">
                <a:latin typeface="Comic Sans MS" panose="030F0702030302020204" pitchFamily="66" charset="0"/>
              </a:rPr>
              <a:t>V</a:t>
            </a:r>
            <a:br>
              <a:rPr lang="tr-TR" sz="2000" dirty="0">
                <a:latin typeface="Comic Sans MS" panose="030F0702030302020204" pitchFamily="66" charset="0"/>
              </a:rPr>
            </a:br>
            <a:r>
              <a:rPr lang="tr-TR" sz="2000" dirty="0">
                <a:latin typeface="Comic Sans MS" panose="030F0702030302020204" pitchFamily="66" charset="0"/>
              </a:rPr>
              <a:t>1.0 </a:t>
            </a:r>
            <a:r>
              <a:rPr lang="tr-TR" sz="2000" dirty="0" err="1">
                <a:latin typeface="Comic Sans MS" panose="030F0702030302020204" pitchFamily="66" charset="0"/>
              </a:rPr>
              <a:t>mol</a:t>
            </a:r>
            <a:r>
              <a:rPr lang="tr-TR" sz="2000" dirty="0">
                <a:latin typeface="Comic Sans MS" panose="030F0702030302020204" pitchFamily="66" charset="0"/>
              </a:rPr>
              <a:t> 100 g </a:t>
            </a:r>
            <a:r>
              <a:rPr lang="tr-TR" sz="2000" dirty="0" err="1">
                <a:latin typeface="Comic Sans MS" panose="030F0702030302020204" pitchFamily="66" charset="0"/>
              </a:rPr>
              <a:t>argonit</a:t>
            </a:r>
            <a:r>
              <a:rPr lang="tr-TR" sz="2000" dirty="0">
                <a:latin typeface="Comic Sans MS" panose="030F0702030302020204" pitchFamily="66" charset="0"/>
              </a:rPr>
              <a:t> hacmi 34 ve kalsit hacmi 37 cm</a:t>
            </a:r>
            <a:r>
              <a:rPr lang="tr-TR" sz="2000" baseline="30000" dirty="0">
                <a:latin typeface="Comic Sans MS" panose="030F0702030302020204" pitchFamily="66" charset="0"/>
              </a:rPr>
              <a:t>3</a:t>
            </a:r>
            <a:r>
              <a:rPr lang="tr-TR" sz="2000" dirty="0">
                <a:latin typeface="Comic Sans MS" panose="030F0702030302020204" pitchFamily="66" charset="0"/>
              </a:rPr>
              <a:t> tür.</a:t>
            </a:r>
            <a:br>
              <a:rPr lang="tr-TR" sz="2000" dirty="0">
                <a:latin typeface="Comic Sans MS" panose="030F0702030302020204" pitchFamily="66" charset="0"/>
              </a:rPr>
            </a:br>
            <a:r>
              <a:rPr lang="tr-TR" sz="2000" dirty="0">
                <a:latin typeface="Comic Sans MS" panose="030F0702030302020204" pitchFamily="66" charset="0"/>
              </a:rPr>
              <a:t>Böylece;</a:t>
            </a:r>
            <a:br>
              <a:rPr lang="tr-TR" sz="2000" dirty="0">
                <a:latin typeface="Comic Sans MS" panose="030F0702030302020204" pitchFamily="66" charset="0"/>
              </a:rPr>
            </a:br>
            <a:r>
              <a:rPr lang="tr-TR" sz="2000" dirty="0">
                <a:latin typeface="Comic Sans MS" panose="030F0702030302020204" pitchFamily="66" charset="0"/>
              </a:rPr>
              <a:t>P . </a:t>
            </a:r>
            <a:r>
              <a:rPr lang="el-GR" sz="2000" dirty="0">
                <a:latin typeface="Comic Sans MS" panose="030F0702030302020204" pitchFamily="66" charset="0"/>
              </a:rPr>
              <a:t>Δ</a:t>
            </a:r>
            <a:r>
              <a:rPr lang="tr-TR" sz="2000" dirty="0">
                <a:latin typeface="Comic Sans MS" panose="030F0702030302020204" pitchFamily="66" charset="0"/>
              </a:rPr>
              <a:t>V=(1.0x10</a:t>
            </a:r>
            <a:r>
              <a:rPr lang="tr-TR" sz="2000" baseline="30000" dirty="0">
                <a:latin typeface="Comic Sans MS" panose="030F0702030302020204" pitchFamily="66" charset="0"/>
              </a:rPr>
              <a:t>5</a:t>
            </a:r>
            <a:r>
              <a:rPr lang="tr-TR" sz="2000" dirty="0">
                <a:latin typeface="Comic Sans MS" panose="030F0702030302020204" pitchFamily="66" charset="0"/>
              </a:rPr>
              <a:t> </a:t>
            </a:r>
            <a:r>
              <a:rPr lang="tr-TR" sz="2000" dirty="0" err="1">
                <a:latin typeface="Comic Sans MS" panose="030F0702030302020204" pitchFamily="66" charset="0"/>
              </a:rPr>
              <a:t>Pa</a:t>
            </a:r>
            <a:r>
              <a:rPr lang="tr-TR" sz="2000" dirty="0">
                <a:latin typeface="Comic Sans MS" panose="030F0702030302020204" pitchFamily="66" charset="0"/>
              </a:rPr>
              <a:t>) . [(34-37)x10</a:t>
            </a:r>
            <a:r>
              <a:rPr lang="tr-TR" sz="2000" baseline="30000" dirty="0">
                <a:latin typeface="Comic Sans MS" panose="030F0702030302020204" pitchFamily="66" charset="0"/>
              </a:rPr>
              <a:t>-6</a:t>
            </a:r>
            <a:r>
              <a:rPr lang="tr-TR" sz="2000" dirty="0">
                <a:latin typeface="Comic Sans MS" panose="030F0702030302020204" pitchFamily="66" charset="0"/>
              </a:rPr>
              <a:t> m</a:t>
            </a:r>
            <a:r>
              <a:rPr lang="tr-TR" sz="2000" baseline="30000" dirty="0">
                <a:latin typeface="Comic Sans MS" panose="030F0702030302020204" pitchFamily="66" charset="0"/>
              </a:rPr>
              <a:t>3</a:t>
            </a:r>
            <a:r>
              <a:rPr lang="tr-TR" sz="2000" dirty="0">
                <a:latin typeface="Comic Sans MS" panose="030F0702030302020204" pitchFamily="66" charset="0"/>
              </a:rPr>
              <a:t>] </a:t>
            </a:r>
            <a:r>
              <a:rPr lang="tr-TR" sz="2000" dirty="0" smtClean="0">
                <a:latin typeface="Comic Sans MS" panose="030F0702030302020204" pitchFamily="66" charset="0"/>
              </a:rPr>
              <a:t>    =-0.3 </a:t>
            </a:r>
            <a:r>
              <a:rPr lang="tr-TR" sz="2000" dirty="0">
                <a:latin typeface="Comic Sans MS" panose="030F0702030302020204" pitchFamily="66" charset="0"/>
              </a:rPr>
              <a:t>J = -3x10</a:t>
            </a:r>
            <a:r>
              <a:rPr lang="tr-TR" sz="2000" baseline="30000" dirty="0">
                <a:latin typeface="Comic Sans MS" panose="030F0702030302020204" pitchFamily="66" charset="0"/>
              </a:rPr>
              <a:t>-4</a:t>
            </a:r>
            <a:r>
              <a:rPr lang="tr-TR" sz="2000" dirty="0">
                <a:latin typeface="Comic Sans MS" panose="030F0702030302020204" pitchFamily="66" charset="0"/>
              </a:rPr>
              <a:t> </a:t>
            </a:r>
            <a:r>
              <a:rPr lang="tr-TR" sz="2000" dirty="0" err="1">
                <a:latin typeface="Comic Sans MS" panose="030F0702030302020204" pitchFamily="66" charset="0"/>
              </a:rPr>
              <a:t>kJ</a:t>
            </a:r>
            <a:r>
              <a:rPr lang="tr-TR" sz="2000" dirty="0">
                <a:latin typeface="Comic Sans MS" panose="030F0702030302020204" pitchFamily="66" charset="0"/>
              </a:rPr>
              <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H = (0.21 </a:t>
            </a:r>
            <a:r>
              <a:rPr lang="tr-TR" sz="2000" dirty="0" err="1">
                <a:latin typeface="Comic Sans MS" panose="030F0702030302020204" pitchFamily="66" charset="0"/>
              </a:rPr>
              <a:t>kJ</a:t>
            </a:r>
            <a:r>
              <a:rPr lang="tr-TR" sz="2000" dirty="0">
                <a:latin typeface="Comic Sans MS" panose="030F0702030302020204" pitchFamily="66" charset="0"/>
              </a:rPr>
              <a:t>) + (-3x10</a:t>
            </a:r>
            <a:r>
              <a:rPr lang="tr-TR" sz="2000" baseline="30000" dirty="0">
                <a:latin typeface="Comic Sans MS" panose="030F0702030302020204" pitchFamily="66" charset="0"/>
              </a:rPr>
              <a:t>-4</a:t>
            </a:r>
            <a:r>
              <a:rPr lang="tr-TR" sz="2000" dirty="0">
                <a:latin typeface="Comic Sans MS" panose="030F0702030302020204" pitchFamily="66" charset="0"/>
              </a:rPr>
              <a:t> </a:t>
            </a:r>
            <a:r>
              <a:rPr lang="tr-TR" sz="2000" dirty="0" err="1">
                <a:latin typeface="Comic Sans MS" panose="030F0702030302020204" pitchFamily="66" charset="0"/>
              </a:rPr>
              <a:t>kJ</a:t>
            </a:r>
            <a:r>
              <a:rPr lang="tr-TR" sz="2000" dirty="0">
                <a:latin typeface="Comic Sans MS" panose="030F0702030302020204" pitchFamily="66" charset="0"/>
              </a:rPr>
              <a:t>)</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H = 0.2097 </a:t>
            </a:r>
            <a:r>
              <a:rPr lang="tr-TR" sz="2000" dirty="0" err="1" smtClean="0">
                <a:latin typeface="Comic Sans MS" panose="030F0702030302020204" pitchFamily="66" charset="0"/>
              </a:rPr>
              <a:t>kJ</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u="sng" dirty="0">
                <a:latin typeface="Comic Sans MS" panose="030F0702030302020204" pitchFamily="66" charset="0"/>
              </a:rPr>
              <a:t>PROBLEM 1.8:</a:t>
            </a:r>
            <a:r>
              <a:rPr lang="tr-TR" sz="2000" dirty="0">
                <a:latin typeface="Comic Sans MS" panose="030F0702030302020204" pitchFamily="66" charset="0"/>
              </a:rPr>
              <a:t> Bir </a:t>
            </a:r>
            <a:r>
              <a:rPr lang="tr-TR" sz="2000" dirty="0" err="1">
                <a:latin typeface="Comic Sans MS" panose="030F0702030302020204" pitchFamily="66" charset="0"/>
              </a:rPr>
              <a:t>mol</a:t>
            </a:r>
            <a:r>
              <a:rPr lang="tr-TR" sz="2000" dirty="0">
                <a:latin typeface="Comic Sans MS" panose="030F0702030302020204" pitchFamily="66" charset="0"/>
              </a:rPr>
              <a:t> </a:t>
            </a:r>
            <a:r>
              <a:rPr lang="tr-TR" sz="2000" dirty="0" smtClean="0">
                <a:latin typeface="Comic Sans MS" panose="030F0702030302020204" pitchFamily="66" charset="0"/>
              </a:rPr>
              <a:t>amonyağın elementlerinden </a:t>
            </a:r>
            <a:r>
              <a:rPr lang="tr-TR" sz="2000" dirty="0">
                <a:latin typeface="Comic Sans MS" panose="030F0702030302020204" pitchFamily="66" charset="0"/>
              </a:rPr>
              <a:t>oluşumuna </a:t>
            </a:r>
            <a:r>
              <a:rPr lang="tr-TR" sz="2000" dirty="0" smtClean="0">
                <a:latin typeface="Comic Sans MS" panose="030F0702030302020204" pitchFamily="66" charset="0"/>
              </a:rPr>
              <a:t>ilişkin </a:t>
            </a:r>
            <a:r>
              <a:rPr lang="tr-TR" sz="2000" dirty="0" err="1" smtClean="0">
                <a:latin typeface="Comic Sans MS" panose="030F0702030302020204" pitchFamily="66" charset="0"/>
              </a:rPr>
              <a:t>entalpi</a:t>
            </a:r>
            <a:r>
              <a:rPr lang="tr-TR" sz="2000" dirty="0" smtClean="0">
                <a:latin typeface="Comic Sans MS" panose="030F0702030302020204" pitchFamily="66" charset="0"/>
              </a:rPr>
              <a:t> </a:t>
            </a:r>
            <a:r>
              <a:rPr lang="tr-TR" sz="2000" dirty="0">
                <a:latin typeface="Comic Sans MS" panose="030F0702030302020204" pitchFamily="66" charset="0"/>
              </a:rPr>
              <a:t>değişimi 298K de -46.1 </a:t>
            </a:r>
            <a:r>
              <a:rPr lang="tr-TR" sz="2000" dirty="0" err="1">
                <a:latin typeface="Comic Sans MS" panose="030F0702030302020204" pitchFamily="66" charset="0"/>
              </a:rPr>
              <a:t>kJ</a:t>
            </a:r>
            <a:r>
              <a:rPr lang="tr-TR" sz="2000" dirty="0">
                <a:latin typeface="Comic Sans MS" panose="030F0702030302020204" pitchFamily="66" charset="0"/>
              </a:rPr>
              <a:t> dür. İç enerji </a:t>
            </a:r>
            <a:r>
              <a:rPr lang="tr-TR" sz="2000" dirty="0" smtClean="0">
                <a:latin typeface="Comic Sans MS" panose="030F0702030302020204" pitchFamily="66" charset="0"/>
              </a:rPr>
              <a:t>değişimi ne </a:t>
            </a:r>
            <a:r>
              <a:rPr lang="tr-TR" sz="2000" dirty="0">
                <a:latin typeface="Comic Sans MS" panose="030F0702030302020204" pitchFamily="66" charset="0"/>
              </a:rPr>
              <a:t>kadardır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ÇÖZÜM</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smtClean="0">
                <a:latin typeface="Comic Sans MS" panose="030F0702030302020204" pitchFamily="66" charset="0"/>
              </a:rPr>
              <a:t>Amonyağın </a:t>
            </a:r>
            <a:r>
              <a:rPr lang="tr-TR" sz="2000" dirty="0">
                <a:latin typeface="Comic Sans MS" panose="030F0702030302020204" pitchFamily="66" charset="0"/>
              </a:rPr>
              <a:t>oluşumu için eşitliği,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yazarsak</a:t>
            </a:r>
            <a:r>
              <a:rPr lang="tr-TR" sz="2000" dirty="0">
                <a:latin typeface="Comic Sans MS" panose="030F0702030302020204" pitchFamily="66" charset="0"/>
              </a:rPr>
              <a:t>, gaz fazındaki </a:t>
            </a:r>
            <a:r>
              <a:rPr lang="tr-TR" sz="2000" dirty="0" err="1">
                <a:latin typeface="Comic Sans MS" panose="030F0702030302020204" pitchFamily="66" charset="0"/>
              </a:rPr>
              <a:t>mol</a:t>
            </a:r>
            <a:r>
              <a:rPr lang="tr-TR" sz="2000" dirty="0">
                <a:latin typeface="Comic Sans MS" panose="030F0702030302020204" pitchFamily="66" charset="0"/>
              </a:rPr>
              <a:t> sayısı </a:t>
            </a:r>
            <a:r>
              <a:rPr lang="tr-TR" sz="2000" dirty="0" smtClean="0">
                <a:latin typeface="Comic Sans MS" panose="030F0702030302020204" pitchFamily="66" charset="0"/>
              </a:rPr>
              <a:t>değişimini;</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yazabiliriz. Böylece iç enerji değişimi için;</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U = </a:t>
            </a:r>
            <a:r>
              <a:rPr lang="el-GR" sz="2000" dirty="0">
                <a:latin typeface="Comic Sans MS" panose="030F0702030302020204" pitchFamily="66" charset="0"/>
              </a:rPr>
              <a:t>Δ</a:t>
            </a:r>
            <a:r>
              <a:rPr lang="tr-TR" sz="2000" dirty="0">
                <a:latin typeface="Comic Sans MS" panose="030F0702030302020204" pitchFamily="66" charset="0"/>
              </a:rPr>
              <a:t>H - </a:t>
            </a:r>
            <a:r>
              <a:rPr lang="el-GR" sz="2000" dirty="0">
                <a:latin typeface="Comic Sans MS" panose="030F0702030302020204" pitchFamily="66" charset="0"/>
              </a:rPr>
              <a:t>Δ</a:t>
            </a:r>
            <a:r>
              <a:rPr lang="tr-TR" sz="2000" dirty="0" err="1">
                <a:latin typeface="Comic Sans MS" panose="030F0702030302020204" pitchFamily="66" charset="0"/>
              </a:rPr>
              <a:t>nRT</a:t>
            </a:r>
            <a:r>
              <a:rPr lang="tr-TR" sz="2000" dirty="0">
                <a:latin typeface="Comic Sans MS" panose="030F0702030302020204" pitchFamily="66" charset="0"/>
              </a:rPr>
              <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U = - 46.1 </a:t>
            </a:r>
            <a:r>
              <a:rPr lang="tr-TR" sz="2000" dirty="0" err="1">
                <a:latin typeface="Comic Sans MS" panose="030F0702030302020204" pitchFamily="66" charset="0"/>
              </a:rPr>
              <a:t>kJ</a:t>
            </a:r>
            <a:r>
              <a:rPr lang="tr-TR" sz="2000" dirty="0">
                <a:latin typeface="Comic Sans MS" panose="030F0702030302020204" pitchFamily="66" charset="0"/>
              </a:rPr>
              <a:t> - (-1.00 </a:t>
            </a:r>
            <a:r>
              <a:rPr lang="tr-TR" sz="2000" dirty="0" err="1">
                <a:latin typeface="Comic Sans MS" panose="030F0702030302020204" pitchFamily="66" charset="0"/>
              </a:rPr>
              <a:t>mol</a:t>
            </a:r>
            <a:r>
              <a:rPr lang="tr-TR" sz="2000" dirty="0">
                <a:latin typeface="Comic Sans MS" panose="030F0702030302020204" pitchFamily="66" charset="0"/>
              </a:rPr>
              <a:t>)x(8.314x10</a:t>
            </a:r>
            <a:r>
              <a:rPr lang="tr-TR" sz="2000" baseline="30000" dirty="0">
                <a:latin typeface="Comic Sans MS" panose="030F0702030302020204" pitchFamily="66" charset="0"/>
              </a:rPr>
              <a:t>-3</a:t>
            </a:r>
            <a:r>
              <a:rPr lang="tr-TR" sz="2000" dirty="0">
                <a:latin typeface="Comic Sans MS" panose="030F0702030302020204" pitchFamily="66" charset="0"/>
              </a:rPr>
              <a:t> </a:t>
            </a:r>
            <a:r>
              <a:rPr lang="tr-TR" sz="2000" dirty="0" err="1">
                <a:latin typeface="Comic Sans MS" panose="030F0702030302020204" pitchFamily="66" charset="0"/>
              </a:rPr>
              <a:t>kJ</a:t>
            </a:r>
            <a:r>
              <a:rPr lang="tr-TR" sz="2000" dirty="0">
                <a:latin typeface="Comic Sans MS" panose="030F0702030302020204" pitchFamily="66" charset="0"/>
              </a:rPr>
              <a:t> mol</a:t>
            </a:r>
            <a:r>
              <a:rPr lang="tr-TR" sz="2000" baseline="30000" dirty="0">
                <a:latin typeface="Comic Sans MS" panose="030F0702030302020204" pitchFamily="66" charset="0"/>
              </a:rPr>
              <a:t>-1</a:t>
            </a:r>
            <a:r>
              <a:rPr lang="tr-TR" sz="2000" dirty="0">
                <a:latin typeface="Comic Sans MS" panose="030F0702030302020204" pitchFamily="66" charset="0"/>
              </a:rPr>
              <a:t> K</a:t>
            </a:r>
            <a:r>
              <a:rPr lang="tr-TR" sz="2000" baseline="30000" dirty="0">
                <a:latin typeface="Comic Sans MS" panose="030F0702030302020204" pitchFamily="66" charset="0"/>
              </a:rPr>
              <a:t>-1</a:t>
            </a:r>
            <a:r>
              <a:rPr lang="tr-TR" sz="2000" dirty="0">
                <a:latin typeface="Comic Sans MS" panose="030F0702030302020204" pitchFamily="66" charset="0"/>
              </a:rPr>
              <a:t>)x(298 K)</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a:latin typeface="Comic Sans MS" panose="030F0702030302020204" pitchFamily="66" charset="0"/>
              </a:rPr>
              <a:t>U = - 43.6 </a:t>
            </a:r>
            <a:r>
              <a:rPr lang="tr-TR" sz="2000" dirty="0" err="1">
                <a:latin typeface="Comic Sans MS" panose="030F0702030302020204" pitchFamily="66" charset="0"/>
              </a:rPr>
              <a:t>kJ</a:t>
            </a:r>
            <a:r>
              <a:rPr lang="tr-TR" sz="2000" dirty="0">
                <a:latin typeface="Comic Sans MS" panose="030F0702030302020204" pitchFamily="66" charset="0"/>
              </a:rPr>
              <a:t> elde edilir.</a:t>
            </a: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7278808" y="2687903"/>
            <a:ext cx="2984308" cy="787526"/>
          </a:xfrm>
          <a:prstGeom prst="rect">
            <a:avLst/>
          </a:prstGeom>
        </p:spPr>
      </p:pic>
      <p:pic>
        <p:nvPicPr>
          <p:cNvPr id="4" name="Resim 3"/>
          <p:cNvPicPr>
            <a:picLocks noChangeAspect="1"/>
          </p:cNvPicPr>
          <p:nvPr/>
        </p:nvPicPr>
        <p:blipFill>
          <a:blip r:embed="rId3"/>
          <a:stretch>
            <a:fillRect/>
          </a:stretch>
        </p:blipFill>
        <p:spPr>
          <a:xfrm>
            <a:off x="7489849" y="4369121"/>
            <a:ext cx="2562226" cy="361950"/>
          </a:xfrm>
          <a:prstGeom prst="rect">
            <a:avLst/>
          </a:prstGeom>
        </p:spPr>
      </p:pic>
    </p:spTree>
    <p:extLst>
      <p:ext uri="{BB962C8B-B14F-4D97-AF65-F5344CB8AC3E}">
        <p14:creationId xmlns:p14="http://schemas.microsoft.com/office/powerpoint/2010/main" val="3238374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a:latin typeface="Comic Sans MS" panose="030F0702030302020204" pitchFamily="66" charset="0"/>
              </a:rPr>
              <a:t>	</a:t>
            </a:r>
            <a:r>
              <a:rPr lang="tr-TR" sz="2000" u="sng" dirty="0" smtClean="0">
                <a:latin typeface="Comic Sans MS" panose="030F0702030302020204" pitchFamily="66" charset="0"/>
              </a:rPr>
              <a:t>PROBLEM 1.9:</a:t>
            </a:r>
            <a:r>
              <a:rPr lang="tr-TR" sz="2000" dirty="0" smtClean="0">
                <a:latin typeface="Comic Sans MS" panose="030F0702030302020204" pitchFamily="66" charset="0"/>
              </a:rPr>
              <a:t> </a:t>
            </a:r>
            <a:r>
              <a:rPr lang="tr-TR" sz="2000" dirty="0">
                <a:latin typeface="Comic Sans MS" panose="030F0702030302020204" pitchFamily="66" charset="0"/>
              </a:rPr>
              <a:t>Bir su tankı 10 </a:t>
            </a:r>
            <a:r>
              <a:rPr lang="tr-TR" sz="2000" baseline="30000" dirty="0">
                <a:latin typeface="Comic Sans MS" panose="030F0702030302020204" pitchFamily="66" charset="0"/>
              </a:rPr>
              <a:t>0</a:t>
            </a:r>
            <a:r>
              <a:rPr lang="tr-TR" sz="2000" dirty="0">
                <a:latin typeface="Comic Sans MS" panose="030F0702030302020204" pitchFamily="66" charset="0"/>
              </a:rPr>
              <a:t>C sıcaklıkta 20 kg su ihtiva etmektedir.</a:t>
            </a:r>
            <a:br>
              <a:rPr lang="tr-TR" sz="2000" dirty="0">
                <a:latin typeface="Comic Sans MS" panose="030F0702030302020204" pitchFamily="66" charset="0"/>
              </a:rPr>
            </a:br>
            <a:r>
              <a:rPr lang="tr-TR" sz="2000" dirty="0">
                <a:latin typeface="Comic Sans MS" panose="030F0702030302020204" pitchFamily="66" charset="0"/>
              </a:rPr>
              <a:t>Sıcaklığı 800 </a:t>
            </a:r>
            <a:r>
              <a:rPr lang="tr-TR" sz="2000" baseline="30000" dirty="0">
                <a:latin typeface="Comic Sans MS" panose="030F0702030302020204" pitchFamily="66" charset="0"/>
              </a:rPr>
              <a:t>0</a:t>
            </a:r>
            <a:r>
              <a:rPr lang="tr-TR" sz="2000" dirty="0">
                <a:latin typeface="Comic Sans MS" panose="030F0702030302020204" pitchFamily="66" charset="0"/>
              </a:rPr>
              <a:t>C olan 2 kg ağırlığındaki bir demir </a:t>
            </a:r>
            <a:r>
              <a:rPr lang="tr-TR" sz="2000" dirty="0" smtClean="0">
                <a:latin typeface="Comic Sans MS" panose="030F0702030302020204" pitchFamily="66" charset="0"/>
              </a:rPr>
              <a:t>bu tanktaki </a:t>
            </a:r>
            <a:r>
              <a:rPr lang="tr-TR" sz="2000" dirty="0">
                <a:latin typeface="Comic Sans MS" panose="030F0702030302020204" pitchFamily="66" charset="0"/>
              </a:rPr>
              <a:t>suyun içerisine konuyor. Termik denge </a:t>
            </a:r>
            <a:r>
              <a:rPr lang="tr-TR" sz="2000" dirty="0" smtClean="0">
                <a:latin typeface="Comic Sans MS" panose="030F0702030302020204" pitchFamily="66" charset="0"/>
              </a:rPr>
              <a:t>kurulduğunda sistemin </a:t>
            </a:r>
            <a:r>
              <a:rPr lang="tr-TR" sz="2000" dirty="0">
                <a:latin typeface="Comic Sans MS" panose="030F0702030302020204" pitchFamily="66" charset="0"/>
              </a:rPr>
              <a:t>(</a:t>
            </a:r>
            <a:r>
              <a:rPr lang="tr-TR" sz="2000" dirty="0" smtClean="0">
                <a:latin typeface="Comic Sans MS" panose="030F0702030302020204" pitchFamily="66" charset="0"/>
              </a:rPr>
              <a:t>demir + su</a:t>
            </a:r>
            <a:r>
              <a:rPr lang="tr-TR" sz="2000" dirty="0">
                <a:latin typeface="Comic Sans MS" panose="030F0702030302020204" pitchFamily="66" charset="0"/>
              </a:rPr>
              <a:t>) sıcaklığı ne olur?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Suyun ve </a:t>
            </a:r>
            <a:r>
              <a:rPr lang="tr-TR" sz="2000" dirty="0">
                <a:latin typeface="Comic Sans MS" panose="030F0702030302020204" pitchFamily="66" charset="0"/>
              </a:rPr>
              <a:t>demirin özgül ısınma ısıları: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err="1" smtClean="0">
                <a:latin typeface="Comic Sans MS" panose="030F0702030302020204" pitchFamily="66" charset="0"/>
              </a:rPr>
              <a:t>Csu</a:t>
            </a:r>
            <a:r>
              <a:rPr lang="tr-TR" sz="2000" dirty="0" smtClean="0">
                <a:latin typeface="Comic Sans MS" panose="030F0702030302020204" pitchFamily="66" charset="0"/>
              </a:rPr>
              <a:t>=1kcal/kg.</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a:t>
            </a:r>
            <a:r>
              <a:rPr lang="tr-TR" sz="2000" dirty="0">
                <a:latin typeface="Comic Sans MS" panose="030F0702030302020204" pitchFamily="66" charset="0"/>
              </a:rPr>
              <a:t/>
            </a:r>
            <a:br>
              <a:rPr lang="tr-TR" sz="2000" dirty="0">
                <a:latin typeface="Comic Sans MS" panose="030F0702030302020204" pitchFamily="66" charset="0"/>
              </a:rPr>
            </a:br>
            <a:r>
              <a:rPr lang="tr-TR" sz="2000" dirty="0" err="1" smtClean="0">
                <a:latin typeface="Comic Sans MS" panose="030F0702030302020204" pitchFamily="66" charset="0"/>
              </a:rPr>
              <a:t>Cdemir</a:t>
            </a:r>
            <a:r>
              <a:rPr lang="tr-TR" sz="2000" dirty="0" smtClean="0">
                <a:latin typeface="Comic Sans MS" panose="030F0702030302020204" pitchFamily="66" charset="0"/>
              </a:rPr>
              <a:t>=O,11kcal/kg.</a:t>
            </a:r>
            <a:r>
              <a:rPr lang="tr-TR" sz="2000" baseline="30000" dirty="0" smtClean="0">
                <a:latin typeface="Comic Sans MS" panose="030F0702030302020204" pitchFamily="66" charset="0"/>
              </a:rPr>
              <a:t>0</a:t>
            </a:r>
            <a:r>
              <a:rPr lang="tr-TR" sz="2000" dirty="0" smtClean="0">
                <a:latin typeface="Comic Sans MS" panose="030F0702030302020204" pitchFamily="66" charset="0"/>
              </a:rPr>
              <a:t>C</a:t>
            </a: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ÇÖZÜM</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Termik denge kurulduğunda</a:t>
            </a:r>
            <a:br>
              <a:rPr lang="tr-TR" sz="2000" dirty="0">
                <a:latin typeface="Comic Sans MS" panose="030F0702030302020204" pitchFamily="66" charset="0"/>
              </a:rPr>
            </a:br>
            <a:r>
              <a:rPr lang="tr-TR" sz="2000" dirty="0">
                <a:latin typeface="Comic Sans MS" panose="030F0702030302020204" pitchFamily="66" charset="0"/>
              </a:rPr>
              <a:t>alınan ısı = verilen ısı</a:t>
            </a:r>
            <a:br>
              <a:rPr lang="tr-TR" sz="2000" dirty="0">
                <a:latin typeface="Comic Sans MS" panose="030F0702030302020204" pitchFamily="66" charset="0"/>
              </a:rPr>
            </a:br>
            <a:r>
              <a:rPr lang="tr-TR" sz="2000" dirty="0">
                <a:latin typeface="Comic Sans MS" panose="030F0702030302020204" pitchFamily="66" charset="0"/>
              </a:rPr>
              <a:t>olduğuna göre</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m</a:t>
            </a:r>
            <a:r>
              <a:rPr lang="tr-TR" sz="2000" baseline="-25000" dirty="0">
                <a:latin typeface="Comic Sans MS" panose="030F0702030302020204" pitchFamily="66" charset="0"/>
              </a:rPr>
              <a:t>1 </a:t>
            </a:r>
            <a:r>
              <a:rPr lang="tr-TR" sz="2000" dirty="0">
                <a:latin typeface="Comic Sans MS" panose="030F0702030302020204" pitchFamily="66" charset="0"/>
              </a:rPr>
              <a:t>.C</a:t>
            </a:r>
            <a:r>
              <a:rPr lang="tr-TR" sz="2000" baseline="-25000" dirty="0">
                <a:latin typeface="Comic Sans MS" panose="030F0702030302020204" pitchFamily="66" charset="0"/>
              </a:rPr>
              <a:t>1</a:t>
            </a:r>
            <a:r>
              <a:rPr lang="tr-TR" sz="2000" dirty="0">
                <a:latin typeface="Comic Sans MS" panose="030F0702030302020204" pitchFamily="66" charset="0"/>
              </a:rPr>
              <a:t>. (T-T</a:t>
            </a:r>
            <a:r>
              <a:rPr lang="tr-TR" sz="2000" baseline="-25000" dirty="0">
                <a:latin typeface="Comic Sans MS" panose="030F0702030302020204" pitchFamily="66" charset="0"/>
              </a:rPr>
              <a:t>1</a:t>
            </a:r>
            <a:r>
              <a:rPr lang="tr-TR" sz="2000" dirty="0">
                <a:latin typeface="Comic Sans MS" panose="030F0702030302020204" pitchFamily="66" charset="0"/>
              </a:rPr>
              <a:t>) =m</a:t>
            </a:r>
            <a:r>
              <a:rPr lang="tr-TR" sz="2000" baseline="-25000" dirty="0">
                <a:latin typeface="Comic Sans MS" panose="030F0702030302020204" pitchFamily="66" charset="0"/>
              </a:rPr>
              <a:t>2</a:t>
            </a:r>
            <a:r>
              <a:rPr lang="tr-TR" sz="2000" dirty="0">
                <a:latin typeface="Comic Sans MS" panose="030F0702030302020204" pitchFamily="66" charset="0"/>
              </a:rPr>
              <a:t>.. C</a:t>
            </a:r>
            <a:r>
              <a:rPr lang="tr-TR" sz="2000" baseline="-25000" dirty="0">
                <a:latin typeface="Comic Sans MS" panose="030F0702030302020204" pitchFamily="66" charset="0"/>
              </a:rPr>
              <a:t>2</a:t>
            </a:r>
            <a:r>
              <a:rPr lang="tr-TR" sz="2000" dirty="0">
                <a:latin typeface="Comic Sans MS" panose="030F0702030302020204" pitchFamily="66" charset="0"/>
              </a:rPr>
              <a:t>. (T-T</a:t>
            </a:r>
            <a:r>
              <a:rPr lang="tr-TR" sz="2000" baseline="-25000" dirty="0">
                <a:latin typeface="Comic Sans MS" panose="030F0702030302020204" pitchFamily="66" charset="0"/>
              </a:rPr>
              <a:t>2</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20.1. (T-10) =2.O,11 (T-800) ifadesinden,</a:t>
            </a:r>
            <a:br>
              <a:rPr lang="tr-TR" sz="2000" dirty="0">
                <a:latin typeface="Comic Sans MS" panose="030F0702030302020204" pitchFamily="66" charset="0"/>
              </a:rPr>
            </a:br>
            <a:r>
              <a:rPr lang="tr-TR" sz="2000" dirty="0">
                <a:latin typeface="Comic Sans MS" panose="030F0702030302020204" pitchFamily="66" charset="0"/>
              </a:rPr>
              <a:t>T=18,595</a:t>
            </a:r>
            <a:r>
              <a:rPr lang="tr-TR" sz="2000" baseline="30000" dirty="0">
                <a:latin typeface="Comic Sans MS" panose="030F0702030302020204" pitchFamily="66" charset="0"/>
              </a:rPr>
              <a:t>0</a:t>
            </a:r>
            <a:r>
              <a:rPr lang="tr-TR" sz="2000" dirty="0">
                <a:latin typeface="Comic Sans MS" panose="030F0702030302020204" pitchFamily="66" charset="0"/>
              </a:rPr>
              <a:t>C bulunur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6946712" y="1284178"/>
            <a:ext cx="4767616" cy="4255250"/>
          </a:xfrm>
          <a:prstGeom prst="rect">
            <a:avLst/>
          </a:prstGeom>
        </p:spPr>
      </p:pic>
    </p:spTree>
    <p:extLst>
      <p:ext uri="{BB962C8B-B14F-4D97-AF65-F5344CB8AC3E}">
        <p14:creationId xmlns:p14="http://schemas.microsoft.com/office/powerpoint/2010/main" val="1181322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smtClean="0">
                <a:latin typeface="Comic Sans MS" panose="030F0702030302020204" pitchFamily="66" charset="0"/>
              </a:rPr>
              <a:t>	</a:t>
            </a:r>
            <a:r>
              <a:rPr lang="tr-TR" sz="2000" u="sng" dirty="0" smtClean="0">
                <a:latin typeface="Comic Sans MS" panose="030F0702030302020204" pitchFamily="66" charset="0"/>
              </a:rPr>
              <a:t>PROBLEM 1.10:</a:t>
            </a:r>
            <a:r>
              <a:rPr lang="tr-TR" sz="2000" dirty="0" smtClean="0">
                <a:latin typeface="Comic Sans MS" panose="030F0702030302020204" pitchFamily="66" charset="0"/>
              </a:rPr>
              <a:t> Her biri 40 dm</a:t>
            </a:r>
            <a:r>
              <a:rPr lang="tr-TR" sz="2000" baseline="30000" dirty="0" smtClean="0">
                <a:latin typeface="Comic Sans MS" panose="030F0702030302020204" pitchFamily="66" charset="0"/>
              </a:rPr>
              <a:t>3</a:t>
            </a:r>
            <a:r>
              <a:rPr lang="tr-TR" sz="2000" dirty="0" smtClean="0">
                <a:latin typeface="Comic Sans MS" panose="030F0702030302020204" pitchFamily="66" charset="0"/>
              </a:rPr>
              <a:t> olan ve sırasıyla cm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başına 120-160-200 kg basınçta oksijen bulunduran üç adet sanayi tüpü paralel birleştiriliyor, ortak bir manometre bağlanıyor ve </a:t>
            </a:r>
            <a:r>
              <a:rPr lang="tr-TR" sz="2000" dirty="0" err="1" smtClean="0">
                <a:latin typeface="Comic Sans MS" panose="030F0702030302020204" pitchFamily="66" charset="0"/>
              </a:rPr>
              <a:t>ventilleri</a:t>
            </a:r>
            <a:r>
              <a:rPr lang="tr-TR" sz="2000" dirty="0" smtClean="0">
                <a:latin typeface="Comic Sans MS" panose="030F0702030302020204" pitchFamily="66" charset="0"/>
              </a:rPr>
              <a:t> açılıyor. Manometre basıncını bulunuz.</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ÇÖZÜM:</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Sabit sıcaklıktaki hal değişimi için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 PV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 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 V</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 = V olsun) Bu ifadeleri yardımı ile</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=PV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 </a:t>
            </a:r>
            <a:r>
              <a:rPr lang="tr-TR" sz="2000" dirty="0" err="1" smtClean="0">
                <a:latin typeface="Comic Sans MS" panose="030F0702030302020204" pitchFamily="66" charset="0"/>
              </a:rPr>
              <a:t>Pman</a:t>
            </a:r>
            <a:r>
              <a:rPr lang="tr-TR" sz="2000" dirty="0" smtClean="0">
                <a:latin typeface="Comic Sans MS" panose="030F0702030302020204" pitchFamily="66" charset="0"/>
              </a:rPr>
              <a:t> = P – </a:t>
            </a:r>
            <a:r>
              <a:rPr lang="tr-TR" sz="2000" dirty="0" err="1" smtClean="0">
                <a:latin typeface="Comic Sans MS" panose="030F0702030302020204" pitchFamily="66" charset="0"/>
              </a:rPr>
              <a:t>Patm</a:t>
            </a: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3 </a:t>
            </a:r>
            <a:r>
              <a:rPr lang="tr-TR" sz="2000" dirty="0" smtClean="0">
                <a:latin typeface="Comic Sans MS" panose="030F0702030302020204" pitchFamily="66" charset="0"/>
              </a:rPr>
              <a:t>= PV</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taraf tarafa toplanarak</a:t>
            </a:r>
            <a:br>
              <a:rPr lang="tr-TR" sz="2000" dirty="0" smtClean="0">
                <a:latin typeface="Comic Sans MS" panose="030F0702030302020204" pitchFamily="66" charset="0"/>
              </a:rPr>
            </a:br>
            <a:r>
              <a:rPr lang="tr-TR" sz="2000" dirty="0" smtClean="0">
                <a:latin typeface="Comic Sans MS" panose="030F0702030302020204" pitchFamily="66" charset="0"/>
              </a:rPr>
              <a:t>P = (P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 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 P</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 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V</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)…(1)</a:t>
            </a:r>
            <a:br>
              <a:rPr lang="tr-TR" sz="2000" dirty="0" smtClean="0">
                <a:latin typeface="Comic Sans MS" panose="030F0702030302020204" pitchFamily="66" charset="0"/>
              </a:rPr>
            </a:br>
            <a:r>
              <a:rPr lang="tr-TR" sz="2000" dirty="0" smtClean="0">
                <a:latin typeface="Comic Sans MS" panose="030F0702030302020204" pitchFamily="66" charset="0"/>
              </a:rPr>
              <a:t>V</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 V</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V</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 = 3V ve</a:t>
            </a:r>
            <a:br>
              <a:rPr lang="tr-TR" sz="2000" dirty="0" smtClean="0">
                <a:latin typeface="Comic Sans MS" panose="030F0702030302020204" pitchFamily="66" charset="0"/>
              </a:rPr>
            </a:br>
            <a:r>
              <a:rPr lang="tr-TR" sz="2000" dirty="0" smtClean="0">
                <a:latin typeface="Comic Sans MS" panose="030F0702030302020204" pitchFamily="66" charset="0"/>
              </a:rPr>
              <a:t>P=V (P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P</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)/3V → P=(P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P</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)/3…(2) yazılabilir.</a:t>
            </a:r>
            <a:br>
              <a:rPr lang="tr-TR" sz="2000" dirty="0" smtClean="0">
                <a:latin typeface="Comic Sans MS" panose="030F0702030302020204" pitchFamily="66" charset="0"/>
              </a:rPr>
            </a:b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a:t>
            </a:r>
            <a:r>
              <a:rPr lang="tr-TR" sz="2000" dirty="0" err="1" smtClean="0">
                <a:latin typeface="Comic Sans MS" panose="030F0702030302020204" pitchFamily="66" charset="0"/>
              </a:rPr>
              <a:t>Patm</a:t>
            </a:r>
            <a:r>
              <a:rPr lang="tr-TR" sz="2000" dirty="0" smtClean="0">
                <a:latin typeface="Comic Sans MS" panose="030F0702030302020204" pitchFamily="66" charset="0"/>
              </a:rPr>
              <a:t> + Pman1 → Pman1 = 120.10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a:t>
            </a:r>
            <a:r>
              <a:rPr lang="tr-TR" sz="2000" dirty="0" err="1" smtClean="0">
                <a:latin typeface="Comic Sans MS" panose="030F0702030302020204" pitchFamily="66" charset="0"/>
              </a:rPr>
              <a:t>Patm</a:t>
            </a:r>
            <a:r>
              <a:rPr lang="tr-TR" sz="2000" dirty="0" smtClean="0">
                <a:latin typeface="Comic Sans MS" panose="030F0702030302020204" pitchFamily="66" charset="0"/>
              </a:rPr>
              <a:t> + Pman2→ Pman2=160.10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a:t>
            </a:r>
            <a:r>
              <a:rPr lang="tr-TR" sz="2000" dirty="0" err="1" smtClean="0">
                <a:latin typeface="Comic Sans MS" panose="030F0702030302020204" pitchFamily="66" charset="0"/>
              </a:rPr>
              <a:t>Patm</a:t>
            </a:r>
            <a:r>
              <a:rPr lang="tr-TR" sz="2000" dirty="0" smtClean="0">
                <a:latin typeface="Comic Sans MS" panose="030F0702030302020204" pitchFamily="66" charset="0"/>
              </a:rPr>
              <a:t> + Pman3→ Pman3=200.10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Patm</a:t>
            </a:r>
            <a:r>
              <a:rPr lang="tr-TR" sz="2000" dirty="0" smtClean="0">
                <a:latin typeface="Comic Sans MS" panose="030F0702030302020204" pitchFamily="66" charset="0"/>
              </a:rPr>
              <a:t> = 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alınmaktadır. O halde,</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1</a:t>
            </a:r>
            <a:r>
              <a:rPr lang="tr-TR" sz="2000" dirty="0" smtClean="0">
                <a:latin typeface="Comic Sans MS" panose="030F0702030302020204" pitchFamily="66" charset="0"/>
              </a:rPr>
              <a:t> = 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+120.10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=121.10</a:t>
            </a:r>
            <a:r>
              <a:rPr lang="tr-TR" sz="2000" baseline="30000" dirty="0" smtClean="0">
                <a:latin typeface="Comic Sans MS" panose="030F0702030302020204" pitchFamily="66" charset="0"/>
              </a:rPr>
              <a:t>4 </a:t>
            </a:r>
            <a:r>
              <a:rPr lang="tr-TR" sz="2000" dirty="0" smtClean="0">
                <a:latin typeface="Comic Sans MS" panose="030F0702030302020204" pitchFamily="66" charset="0"/>
              </a:rPr>
              <a:t>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2</a:t>
            </a:r>
            <a:r>
              <a:rPr lang="tr-TR" sz="2000" dirty="0" smtClean="0">
                <a:latin typeface="Comic Sans MS" panose="030F0702030302020204" pitchFamily="66" charset="0"/>
              </a:rPr>
              <a:t> = 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+160.10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=161.10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P</a:t>
            </a:r>
            <a:r>
              <a:rPr lang="tr-TR" sz="2000" baseline="-25000" dirty="0" smtClean="0">
                <a:latin typeface="Comic Sans MS" panose="030F0702030302020204" pitchFamily="66" charset="0"/>
              </a:rPr>
              <a:t>3</a:t>
            </a:r>
            <a:r>
              <a:rPr lang="tr-TR" sz="2000" dirty="0" smtClean="0">
                <a:latin typeface="Comic Sans MS" panose="030F0702030302020204" pitchFamily="66" charset="0"/>
              </a:rPr>
              <a:t> = 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+200.10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=201.10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(2) ifadesinden , P=(121.10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+161.10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+201.10</a:t>
            </a:r>
            <a:r>
              <a:rPr lang="tr-TR" sz="2000" baseline="30000" dirty="0" smtClean="0">
                <a:latin typeface="Comic Sans MS" panose="030F0702030302020204" pitchFamily="66" charset="0"/>
              </a:rPr>
              <a:t>4</a:t>
            </a:r>
            <a:r>
              <a:rPr lang="tr-TR" sz="2000" dirty="0" smtClean="0">
                <a:latin typeface="Comic Sans MS" panose="030F0702030302020204" pitchFamily="66" charset="0"/>
              </a:rPr>
              <a:t>)/3</a:t>
            </a:r>
            <a:br>
              <a:rPr lang="tr-TR" sz="2000" dirty="0" smtClean="0">
                <a:latin typeface="Comic Sans MS" panose="030F0702030302020204" pitchFamily="66" charset="0"/>
              </a:rPr>
            </a:br>
            <a:r>
              <a:rPr lang="tr-TR" sz="2000" dirty="0" smtClean="0">
                <a:latin typeface="Comic Sans MS" panose="030F0702030302020204" pitchFamily="66" charset="0"/>
              </a:rPr>
              <a:t>P=161.10</a:t>
            </a:r>
            <a:r>
              <a:rPr lang="tr-TR" sz="2000" baseline="30000" dirty="0">
                <a:latin typeface="Comic Sans MS" panose="030F0702030302020204" pitchFamily="66" charset="0"/>
              </a:rPr>
              <a:t>4 </a:t>
            </a:r>
            <a:r>
              <a:rPr lang="tr-TR" sz="2000" dirty="0">
                <a:latin typeface="Comic Sans MS" panose="030F0702030302020204" pitchFamily="66" charset="0"/>
              </a:rPr>
              <a:t>kg/m</a:t>
            </a:r>
            <a:r>
              <a:rPr lang="tr-TR" sz="2000" baseline="30000" dirty="0">
                <a:latin typeface="Comic Sans MS" panose="030F0702030302020204" pitchFamily="66" charset="0"/>
              </a:rPr>
              <a:t>2</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P = </a:t>
            </a:r>
            <a:r>
              <a:rPr lang="tr-TR" sz="2000" dirty="0" err="1" smtClean="0">
                <a:latin typeface="Comic Sans MS" panose="030F0702030302020204" pitchFamily="66" charset="0"/>
              </a:rPr>
              <a:t>Patm+Pman</a:t>
            </a:r>
            <a:r>
              <a:rPr lang="tr-TR" sz="2000" dirty="0" smtClean="0">
                <a:latin typeface="Comic Sans MS" panose="030F0702030302020204" pitchFamily="66" charset="0"/>
              </a:rPr>
              <a:t> olduğuna göre,</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Pman</a:t>
            </a:r>
            <a:r>
              <a:rPr lang="tr-TR" sz="2000" dirty="0" smtClean="0">
                <a:latin typeface="Comic Sans MS" panose="030F0702030302020204" pitchFamily="66" charset="0"/>
              </a:rPr>
              <a:t>. =P- </a:t>
            </a:r>
            <a:r>
              <a:rPr lang="tr-TR" sz="2000" dirty="0" err="1" smtClean="0">
                <a:latin typeface="Comic Sans MS" panose="030F0702030302020204" pitchFamily="66" charset="0"/>
              </a:rPr>
              <a:t>Patm</a:t>
            </a:r>
            <a:r>
              <a:rPr lang="tr-TR" sz="2000" dirty="0" smtClean="0">
                <a:latin typeface="Comic Sans MS" panose="030F0702030302020204" pitchFamily="66" charset="0"/>
              </a:rPr>
              <a:t> = 161.104 – 10</a:t>
            </a:r>
            <a:r>
              <a:rPr lang="tr-TR" sz="2000" baseline="30000" dirty="0" smtClean="0">
                <a:latin typeface="Comic Sans MS" panose="030F0702030302020204" pitchFamily="66" charset="0"/>
              </a:rPr>
              <a:t>4</a:t>
            </a:r>
            <a:br>
              <a:rPr lang="tr-TR" sz="2000" baseline="30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err="1" smtClean="0">
                <a:latin typeface="Comic Sans MS" panose="030F0702030302020204" pitchFamily="66" charset="0"/>
              </a:rPr>
              <a:t>Pman</a:t>
            </a:r>
            <a:r>
              <a:rPr lang="tr-TR" sz="2000" dirty="0" smtClean="0">
                <a:latin typeface="Comic Sans MS" panose="030F0702030302020204" pitchFamily="66" charset="0"/>
              </a:rPr>
              <a:t> = 160.104 kg/m</a:t>
            </a:r>
            <a:r>
              <a:rPr lang="tr-TR" sz="2000" baseline="30000" dirty="0" smtClean="0">
                <a:latin typeface="Comic Sans MS" panose="030F0702030302020204" pitchFamily="66" charset="0"/>
              </a:rPr>
              <a:t>2</a:t>
            </a:r>
            <a:r>
              <a:rPr lang="tr-TR" sz="2000" dirty="0" smtClean="0">
                <a:latin typeface="Comic Sans MS" panose="030F0702030302020204" pitchFamily="66" charset="0"/>
              </a:rPr>
              <a:t> bulunur.</a:t>
            </a: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17819813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56096" y="491320"/>
            <a:ext cx="10194877" cy="5882184"/>
          </a:xfrm>
        </p:spPr>
        <p:txBody>
          <a:bodyPr numCol="1">
            <a:normAutofit/>
          </a:bodyPr>
          <a:lstStyle/>
          <a:p>
            <a:r>
              <a:rPr lang="tr-TR" sz="2800" b="1" dirty="0" smtClean="0">
                <a:solidFill>
                  <a:schemeClr val="tx1"/>
                </a:solidFill>
                <a:latin typeface="Comic Sans MS" panose="030F0702030302020204" pitchFamily="66" charset="0"/>
              </a:rPr>
              <a:t>KAYNAKÇA	</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200" dirty="0" smtClean="0">
                <a:solidFill>
                  <a:schemeClr val="tx1"/>
                </a:solidFill>
                <a:latin typeface="Comic Sans MS" panose="030F0702030302020204" pitchFamily="66" charset="0"/>
                <a:sym typeface="Wingdings" panose="05000000000000000000" pitchFamily="2" charset="2"/>
              </a:rPr>
              <a:t></a:t>
            </a:r>
            <a:r>
              <a:rPr lang="tr-TR" sz="2200" dirty="0" smtClean="0">
                <a:solidFill>
                  <a:schemeClr val="tx1"/>
                </a:solidFill>
                <a:latin typeface="Comic Sans MS" panose="030F0702030302020204" pitchFamily="66" charset="0"/>
              </a:rPr>
              <a:t>TEMEL KAVRAMLARI İLE MÜHENDİSLİK TERMODİNAMİĞİ, Prof. Dr. Mustafa AKDAĞ,</a:t>
            </a:r>
            <a:r>
              <a:rPr lang="pt-BR" sz="2200" dirty="0" smtClean="0">
                <a:solidFill>
                  <a:schemeClr val="tx1"/>
                </a:solidFill>
                <a:latin typeface="Comic Sans MS" panose="030F0702030302020204" pitchFamily="66" charset="0"/>
              </a:rPr>
              <a:t> QAFQAZ </a:t>
            </a:r>
            <a:r>
              <a:rPr lang="tr-TR" sz="2200" dirty="0" smtClean="0">
                <a:solidFill>
                  <a:schemeClr val="tx1"/>
                </a:solidFill>
                <a:latin typeface="Comic Sans MS" panose="030F0702030302020204" pitchFamily="66" charset="0"/>
              </a:rPr>
              <a:t> </a:t>
            </a:r>
            <a:r>
              <a:rPr lang="pt-BR" sz="2200" dirty="0" smtClean="0">
                <a:solidFill>
                  <a:schemeClr val="tx1"/>
                </a:solidFill>
                <a:latin typeface="Comic Sans MS" panose="030F0702030302020204" pitchFamily="66" charset="0"/>
              </a:rPr>
              <a:t>ÜN</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VERS</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TES</a:t>
            </a:r>
            <a:r>
              <a:rPr lang="tr-TR" sz="2200" dirty="0" smtClean="0">
                <a:solidFill>
                  <a:schemeClr val="tx1"/>
                </a:solidFill>
                <a:latin typeface="Comic Sans MS" panose="030F0702030302020204" pitchFamily="66" charset="0"/>
              </a:rPr>
              <a:t>İ </a:t>
            </a:r>
            <a:r>
              <a:rPr lang="pt-BR" sz="2200" dirty="0" smtClean="0">
                <a:solidFill>
                  <a:schemeClr val="tx1"/>
                </a:solidFill>
                <a:latin typeface="Comic Sans MS" panose="030F0702030302020204" pitchFamily="66" charset="0"/>
              </a:rPr>
              <a:t> YAYINLARI</a:t>
            </a:r>
            <a:r>
              <a:rPr lang="tr-TR" sz="2200" dirty="0" smtClean="0">
                <a:solidFill>
                  <a:schemeClr val="tx1"/>
                </a:solidFill>
                <a:latin typeface="Comic Sans MS" panose="030F0702030302020204" pitchFamily="66" charset="0"/>
              </a:rPr>
              <a:t>, Bakü, 2009.</a:t>
            </a:r>
            <a:br>
              <a:rPr lang="tr-TR" sz="22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57301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565</TotalTime>
  <Words>17</Words>
  <Application>Microsoft Office PowerPoint</Application>
  <PresentationFormat>Geniş ekran</PresentationFormat>
  <Paragraphs>10</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Century Gothic</vt:lpstr>
      <vt:lpstr>Comic Sans MS</vt:lpstr>
      <vt:lpstr>Wingdings</vt:lpstr>
      <vt:lpstr>Wingdings 3</vt:lpstr>
      <vt:lpstr>Duman</vt:lpstr>
      <vt:lpstr>AET201 Termodinamik ve Isı Transferi Ders Notları-5         </vt:lpstr>
      <vt:lpstr> Boyle Mariotte Yasası  Boyle yasasına göre, sıcaklıklar sabit tutulduğu sürece, belirli ölçüde alınan bir ideal gazın hacmiyle basıncının çarpımı sabittir.   PV = sabit  Yukarıdaki denkleme göre, herhangi bir gazın (sıcaklığı sabit tutulmak şartıyla), önceki ve sonraki hacim-basınç ilişkisi için aşağıdaki ifade kullanılabilir.                             Charles Gay Lussac Yasası               Bu yasayı ifade eden, aşağıdaki denklem uyarınca, sabit basınçta, herhangi bir miktardaki ideal gazın hacminin azalıp çoğalması, aynı oranda sıcaklığının da azalıp çoğalması sonucunu ortaya koyar.                     </vt:lpstr>
      <vt:lpstr>Boyle Mariotte Yasası  Aşağıdaki ifade ile temsil edildiği üzere belirli bir miktardaki ideal gazın basıncının, kelvin ölçeğindeki sıcaklığına oranı sabit bir sayıdır.     Bir maddenin ortalama kinetik enerjisi sıcaklık ile yakından ilgilidir; maddenin sıcaklığı arttığında kinetik enerjisinin de arttığı söylenebilir.   Bu durumda, gaz molekülleri, gazın bulunduğu kabın duvarlarıyla daha çok çarpışacağından, daha çok basınç uygularlar.        Avogadro Yasası  Bu yasa, eşit hacimdeki ve eşit sıcaklıklardaki gazlarda, aynı sayıda parçacık ya da molekül olduğunu öne sürer.   Örnek olarak, aynı hacimdeki hidrojen ve azot verilebilir.      Yukardaki ifadeye göre, bütün gazlar için bu sabit eşittir. Yani gazın boyutunun ya da kütlesinin değeri bu sabitin değerini değiştirmez.  Bir moldeki molekül sayısı olan Avogadro sayısı, yaklaşık olarak mol başına 6.02×1023 parçadır.</vt:lpstr>
      <vt:lpstr> PROBLEM 1.4: Bir elektrik motoru mekanik iş olarak saniyede 15 kJ elektrik üretirken, çevreye 2 kJ ısı yaymaktadır. Elektrik motorundaki iç enerji değişimi ne kadardır?  ÇÖZÜM: Eğer elektrik motoru saniyede 15 kJ mekanik iş ve 2 kJ çevreye ısı yayıyorsa saniyedeki iç enerji değişimi, ΔU = ΔQ + ΔW ifadesinden yararlanarak, yukarıdaki değerler işaretlerine dikkat edilerek yerlerie konarak,   ΔU=-2 kJ-15 kJ, ΔU=-17 kJ elde edilir.        PROBLEM 1.5: 50 g demir aşırı HCl ile tepkime veriyor. (a) Kabın hacmi sabit ise, (b) 25 oC de açık bir kapta ise, yapılan iş ne kadardır?  ÇÖZÜM: (a) Hacim değişmeyeceğinden dV = 0 dır. Bu nedenle iş yapılmaz.  (b) Hacim değişiminin nedeni reaksiyondan kaynaklanacaktır. Demir HCl arasındaki tepkime Fe(k) + 2HCl(aq) -----&gt; FeCl2(aq) + H2(g) olduğundan ΔV = Vs – Vi=ΔnRT/Pdış W = - PdışΔV=Pdış(ΔnRT/Pdış) W = (50 g / 55.85 g mol-1) x (8.314 J mol-1 K-1) x (298 K) W= - 2.2 kJ  </vt:lpstr>
      <vt:lpstr> PROBLEM 1.6: 10 L hacim ve 5 atm. basınçtaki gaz 25 oC de;  (a) 2 atmosfer dış basınca karşı 2 kat (b) izotermal tersinir olarak 2 kat genişliyor. Her bir durum için iş büyüklüğünü belirleyerek birbiri ile karşılaştırınız.  ÇÖZÜM : (a) Hacim değişimi; ΔV = Vs - Vi = 20 L - 10 L = 10 L yapılan iş  W = - PdışΔV W = - (2 atm.) x (10 L) = - 20 atm. L. veya W =-20atm. L=-20atm.Lx(8.314 J mol-1 K-1) /(0.082 atm. L.mol-1 K-1)  W= - 2028 J                (b) İzotermal ve tersinir genişleme için öncelikle gazın mol sayısı bulunmalıdır.  n = PV/RT = (5 atm.)x(10 L)/[(0.082 atm. L mol-1 K-1)x(298 K)] = 2.046 mol  Gazın yapacağı iş;  W = - nRT ln(Vs/Vi) W = - (2.046 mol)x(8.314 J mol-1 K-1)x(298 K) x ln[(20 L)/(10 L)]  W = -3514 J    </vt:lpstr>
      <vt:lpstr> PROBLEM 1.7: CaCO3 ın argonit formundan kalsit formuna dönüşümü için iç enerji değişimi + 0.21 KJ/mol dür. Katıların yoğunları sırasıyla 2.71 ve 2.93 g.cm-3 olduğuna göre 1.0 bar basınçtaki entalpi değişimi ne kadardır?  ÇÖZÜM: Dönüşüm için entalpi değişimi; ΔH = Ha - Hk ΔH = (Ua + PVa) - (Uk + PVk) ΔH = ΔU + P(Va - Vk) ΔH = ΔU + PΔV 1.0 mol 100 g argonit hacmi 34 ve kalsit hacmi 37 cm3 tür. Böylece; P . ΔV=(1.0x105 Pa) . [(34-37)x10-6 m3]     =-0.3 J = -3x10-4 kJ ΔH = (0.21 kJ) + (-3x10-4 kJ) ΔH = 0.2097 kJ       PROBLEM 1.8: Bir mol amonyağın elementlerinden oluşumuna ilişkin entalpi değişimi 298K de -46.1 kJ dür. İç enerji değişimi ne kadardır?  ÇÖZÜM: Amonyağın oluşumu için eşitliği,      yazarsak, gaz fazındaki mol sayısı değişimini;   yazabiliriz. Böylece iç enerji değişimi için; ΔU = ΔH - ΔnRT ΔU = - 46.1 kJ - (-1.00 mol)x(8.314x10-3 kJ mol-1 K-1)x(298 K) ΔU = - 43.6 kJ elde edilir.</vt:lpstr>
      <vt:lpstr> PROBLEM 1.9: Bir su tankı 10 0C sıcaklıkta 20 kg su ihtiva etmektedir. Sıcaklığı 800 0C olan 2 kg ağırlığındaki bir demir bu tanktaki suyun içerisine konuyor. Termik denge kurulduğunda sistemin (demir + su) sıcaklığı ne olur?   Suyun ve demirin özgül ısınma ısıları:   Csu=1kcal/kg.0C Cdemir=O,11kcal/kg.0C  ÇÖZÜM: Termik denge kurulduğunda alınan ısı = verilen ısı olduğuna göre;  m1 .C1. (T-T1) =m2.. C2. (T-T2) 20.1. (T-10) =2.O,11 (T-800) ifadesinden, T=18,5950C bulunur.  </vt:lpstr>
      <vt:lpstr> PROBLEM 1.10: Her biri 40 dm3 olan ve sırasıyla cm2 başına 120-160-200 kg basınçta oksijen bulunduran üç adet sanayi tüpü paralel birleştiriliyor, ortak bir manometre bağlanıyor ve ventilleri açılıyor. Manometre basıncını bulunuz.  ÇÖZÜM:  Sabit sıcaklıktaki hal değişimi için , P1V1 = PV1 (V1 = V2 = V3 = V olsun) Bu ifadeleri yardımı ile P2V2 =PV2 ( Pman = P – Patm ) P3V3 = PV3 taraf tarafa toplanarak P = (P1V1 + P2V2 + P3V3)/(V1 + V2+ V3)…(1) V1 + V2+ V3 = 3V ve P=V (P1+ P2+ P3)/3V → P=(P1+ P2+ P3)/3…(2) yazılabilir.                       P1=Patm + Pman1 → Pman1 = 120.104 kg/m2 P2=Patm + Pman2→ Pman2=160.104 kg/m2 P3=Patm + Pman3→ Pman3=200.104 kg/m2  Patm = 104 kg/m2 alınmaktadır. O halde, P1 = 104+120.104 =121.104 kg/m2 P2 = 104+160.104 =161.104 kg/m2 P3 = 104+200.104 =201.104 kg/m2  (2) ifadesinden , P=(121.104+161.104+201.104)/3 P=161.104 kg/m2  P = Patm+Pman olduğuna göre,  Pman. =P- Patm = 161.104 – 104  Pman = 160.104 kg/m2 bulunur.</vt:lpstr>
      <vt:lpstr>KAYNAKÇA   TEMEL KAVRAMLARI İLE MÜHENDİSLİK TERMODİNAMİĞİ, Prof. Dr. Mustafa AKDAĞ, QAFQAZ  ÜNİVERSİTESİ  YAYINLARI, Bakü, 2009.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AET201 Termodinamik ve Isı Transferi Ders Notları         </dc:title>
  <dc:creator>Hp</dc:creator>
  <cp:lastModifiedBy>Hp</cp:lastModifiedBy>
  <cp:revision>176</cp:revision>
  <dcterms:created xsi:type="dcterms:W3CDTF">2020-05-06T11:45:07Z</dcterms:created>
  <dcterms:modified xsi:type="dcterms:W3CDTF">2020-05-09T22:50:05Z</dcterms:modified>
</cp:coreProperties>
</file>