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4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CC97A-E370-4FF8-89FF-1D5D61605172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10E1C-C77F-496E-924F-1AE5FDAF40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7729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CC97A-E370-4FF8-89FF-1D5D61605172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10E1C-C77F-496E-924F-1AE5FDAF40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7558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CC97A-E370-4FF8-89FF-1D5D61605172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10E1C-C77F-496E-924F-1AE5FDAF40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2014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CC97A-E370-4FF8-89FF-1D5D61605172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10E1C-C77F-496E-924F-1AE5FDAF40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791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CC97A-E370-4FF8-89FF-1D5D61605172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10E1C-C77F-496E-924F-1AE5FDAF40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2863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CC97A-E370-4FF8-89FF-1D5D61605172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10E1C-C77F-496E-924F-1AE5FDAF40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5341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CC97A-E370-4FF8-89FF-1D5D61605172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10E1C-C77F-496E-924F-1AE5FDAF40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5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CC97A-E370-4FF8-89FF-1D5D61605172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10E1C-C77F-496E-924F-1AE5FDAF40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1910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CC97A-E370-4FF8-89FF-1D5D61605172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10E1C-C77F-496E-924F-1AE5FDAF40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5335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CC97A-E370-4FF8-89FF-1D5D61605172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10E1C-C77F-496E-924F-1AE5FDAF40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9328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CC97A-E370-4FF8-89FF-1D5D61605172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10E1C-C77F-496E-924F-1AE5FDAF40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3833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BCC97A-E370-4FF8-89FF-1D5D61605172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10E1C-C77F-496E-924F-1AE5FDAF40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5148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sgip.gov.tr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Yiyecek ve İçecek İşletmelerinde Gıda ve İş Güvenliği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902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Mutfak çalışanlarının hijyen konusunda dikkat etmesi gerekenler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Yiyecekleri hazırlama aşamasında burun, ağız ve saçlara dokunulmamalı</a:t>
            </a:r>
          </a:p>
          <a:p>
            <a:r>
              <a:rPr lang="tr-TR" dirty="0" smtClean="0"/>
              <a:t>Öksürme durumunda ya da hapşırma anında mendil kullanılmalı</a:t>
            </a:r>
          </a:p>
          <a:p>
            <a:r>
              <a:rPr lang="tr-TR" dirty="0" smtClean="0"/>
              <a:t>Yemeğin tadını kontrol etmek için yemeğin karıştırıldığı kaşık yerine başka bir kaşıkla tadılmalı ve o kaşık bir daha kullanılmamalıdır.</a:t>
            </a:r>
          </a:p>
          <a:p>
            <a:r>
              <a:rPr lang="tr-TR" dirty="0" smtClean="0"/>
              <a:t>Saçların dökülmemesi için bone tercih edilmelidir. </a:t>
            </a:r>
          </a:p>
          <a:p>
            <a:endParaRPr lang="tr-TR" dirty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059101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endParaRPr lang="tr-TR" dirty="0" smtClean="0"/>
          </a:p>
          <a:p>
            <a:r>
              <a:rPr lang="tr-TR" dirty="0" smtClean="0"/>
              <a:t>Yumurta kırdıktan sonra,</a:t>
            </a:r>
          </a:p>
          <a:p>
            <a:r>
              <a:rPr lang="tr-TR" dirty="0" smtClean="0"/>
              <a:t>Yemek hazırlama aşamasından önce ve sonra</a:t>
            </a:r>
          </a:p>
          <a:p>
            <a:r>
              <a:rPr lang="tr-TR" dirty="0" smtClean="0"/>
              <a:t>Çiğ gıdalara dokunduktan sonra</a:t>
            </a:r>
          </a:p>
          <a:p>
            <a:r>
              <a:rPr lang="tr-TR" dirty="0" smtClean="0"/>
              <a:t>Tuvalet kullanımından önce ve sonrasında</a:t>
            </a:r>
          </a:p>
          <a:p>
            <a:r>
              <a:rPr lang="tr-TR" dirty="0" smtClean="0"/>
              <a:t>Eli başka bir alana saça, yüze vb. dokunduktan sonra</a:t>
            </a:r>
          </a:p>
          <a:p>
            <a:r>
              <a:rPr lang="tr-TR" dirty="0" smtClean="0"/>
              <a:t>Sigara içtikten sonra</a:t>
            </a:r>
          </a:p>
          <a:p>
            <a:endParaRPr lang="tr-TR" dirty="0" smtClean="0"/>
          </a:p>
          <a:p>
            <a:r>
              <a:rPr lang="tr-TR" dirty="0" smtClean="0"/>
              <a:t>Mutlaka ama mutlaka çalışanların ellerini yıkaması gerekmektedir.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3137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Çöp kovasına temas ettikten sonra</a:t>
            </a:r>
          </a:p>
          <a:p>
            <a:r>
              <a:rPr lang="tr-TR" dirty="0" smtClean="0"/>
              <a:t>Temizlik maddelerine temas ettikten sonra</a:t>
            </a:r>
          </a:p>
          <a:p>
            <a:r>
              <a:rPr lang="tr-TR" dirty="0" smtClean="0"/>
              <a:t>Paraya dokunduktan sonra</a:t>
            </a:r>
          </a:p>
          <a:p>
            <a:r>
              <a:rPr lang="tr-TR" dirty="0" smtClean="0"/>
              <a:t>Yemeklerin servisinden önce</a:t>
            </a:r>
          </a:p>
          <a:p>
            <a:r>
              <a:rPr lang="tr-TR" dirty="0" smtClean="0"/>
              <a:t>Mendil kullandıktan sonra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Mutlaka ama mutlaka çalışanların ellerini yıkaması gerekmektedir.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78986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El Yıkama Yöntemi:</a:t>
            </a:r>
            <a:endParaRPr lang="tr-TR" dirty="0"/>
          </a:p>
          <a:p>
            <a:r>
              <a:rPr lang="tr-TR" dirty="0"/>
              <a:t>Hijyenik yönden uygun el yıkama aşamaları:</a:t>
            </a:r>
            <a:br>
              <a:rPr lang="tr-TR" dirty="0"/>
            </a:br>
            <a:r>
              <a:rPr lang="tr-TR" dirty="0"/>
              <a:t>• Eller dayanabilecek sıcaklıktaki su ile bilekten parmak uçlarına kadar sabunlanır,</a:t>
            </a:r>
            <a:br>
              <a:rPr lang="tr-TR" dirty="0"/>
            </a:br>
            <a:r>
              <a:rPr lang="tr-TR" dirty="0"/>
              <a:t>• El ve parmak araları en az 20 saniye kadar ovulur</a:t>
            </a:r>
            <a:r>
              <a:rPr lang="tr-TR" dirty="0" smtClean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146408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 esnada suyu kapatıp boşa akması engellenir.</a:t>
            </a:r>
            <a:br>
              <a:rPr lang="tr-TR" dirty="0" smtClean="0"/>
            </a:br>
            <a:r>
              <a:rPr lang="tr-TR" dirty="0" smtClean="0"/>
              <a:t>• Akan su altında eller iyice durulanır,</a:t>
            </a:r>
            <a:br>
              <a:rPr lang="tr-TR" dirty="0" smtClean="0"/>
            </a:br>
            <a:r>
              <a:rPr lang="tr-TR" dirty="0" smtClean="0"/>
              <a:t>• Temiz bir havlu ya da kağıt havlu ile eller kurulanır.</a:t>
            </a:r>
          </a:p>
          <a:p>
            <a:r>
              <a:rPr lang="tr-TR" dirty="0" smtClean="0"/>
              <a:t>El yıkama hijyenine tüm mutfak çalışanlarının uyması gerekmektedir.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4265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Ellerin etkin temizliği sayesinde istenmeyen kürlerin, bakterilerin ortamdan uzaklaştırılması sağlanmış olur. </a:t>
            </a:r>
          </a:p>
          <a:p>
            <a:r>
              <a:rPr lang="tr-TR" dirty="0" smtClean="0"/>
              <a:t>Bunun için kaliteli dezenfektanlar kullanılmalıdır.</a:t>
            </a:r>
          </a:p>
          <a:p>
            <a:r>
              <a:rPr lang="tr-TR" dirty="0" smtClean="0"/>
              <a:t>Çalışan kişilerin kişisel hijyenine çok dikkat etmeleri gerekmektedir. </a:t>
            </a:r>
          </a:p>
          <a:p>
            <a:r>
              <a:rPr lang="tr-TR" dirty="0" smtClean="0"/>
              <a:t>Özellikle tuvalet kullanımından sonra eller iyice yıkanmalıdır.</a:t>
            </a:r>
          </a:p>
          <a:p>
            <a:r>
              <a:rPr lang="tr-TR" dirty="0" smtClean="0"/>
              <a:t>Tek kullanımlık steril eldivenler kullanılabilir.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1759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Karaali</a:t>
            </a:r>
            <a:r>
              <a:rPr lang="en-US" dirty="0" smtClean="0"/>
              <a:t>, A. (2003). Gıda </a:t>
            </a:r>
            <a:r>
              <a:rPr lang="en-US" dirty="0" err="1" smtClean="0"/>
              <a:t>İşletmelerinde</a:t>
            </a:r>
            <a:r>
              <a:rPr lang="en-US" dirty="0" smtClean="0"/>
              <a:t> HACCP </a:t>
            </a:r>
            <a:r>
              <a:rPr lang="en-US" dirty="0" err="1" smtClean="0"/>
              <a:t>Uygulamaları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Denetimi</a:t>
            </a:r>
            <a:r>
              <a:rPr lang="en-US" dirty="0" smtClean="0"/>
              <a:t>. Ankara: T. C. </a:t>
            </a:r>
            <a:r>
              <a:rPr lang="en-US" dirty="0" err="1" smtClean="0"/>
              <a:t>Sağlık</a:t>
            </a:r>
            <a:r>
              <a:rPr lang="en-US" dirty="0" smtClean="0"/>
              <a:t> </a:t>
            </a:r>
            <a:r>
              <a:rPr lang="en-US" dirty="0" err="1" smtClean="0"/>
              <a:t>Bakanlığı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Sağlık</a:t>
            </a:r>
            <a:r>
              <a:rPr lang="en-US" dirty="0" smtClean="0"/>
              <a:t> </a:t>
            </a:r>
            <a:r>
              <a:rPr lang="en-US" dirty="0" err="1" smtClean="0"/>
              <a:t>Hizmetleri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Müdürlüğü</a:t>
            </a:r>
            <a:r>
              <a:rPr lang="en-US" dirty="0" smtClean="0"/>
              <a:t> </a:t>
            </a:r>
            <a:r>
              <a:rPr lang="en-US" dirty="0" err="1" smtClean="0"/>
              <a:t>Yayını</a:t>
            </a:r>
            <a:endParaRPr lang="tr-TR" dirty="0" smtClean="0"/>
          </a:p>
          <a:p>
            <a:r>
              <a:rPr lang="en-US" dirty="0" err="1" smtClean="0"/>
              <a:t>Mahmutoğlu</a:t>
            </a:r>
            <a:r>
              <a:rPr lang="en-US" dirty="0" smtClean="0"/>
              <a:t>, T. (2010). Gıda </a:t>
            </a:r>
            <a:r>
              <a:rPr lang="en-US" dirty="0" err="1" smtClean="0"/>
              <a:t>Endüstrisinde</a:t>
            </a:r>
            <a:r>
              <a:rPr lang="en-US" dirty="0" smtClean="0"/>
              <a:t> </a:t>
            </a:r>
            <a:r>
              <a:rPr lang="en-US" dirty="0" err="1" smtClean="0"/>
              <a:t>Güvenli</a:t>
            </a:r>
            <a:r>
              <a:rPr lang="en-US" dirty="0" smtClean="0"/>
              <a:t> Gıda </a:t>
            </a:r>
            <a:r>
              <a:rPr lang="en-US" dirty="0" err="1" smtClean="0"/>
              <a:t>Üretmek</a:t>
            </a:r>
            <a:r>
              <a:rPr lang="en-US" dirty="0" smtClean="0"/>
              <a:t>. Ankara: ODTÜ </a:t>
            </a:r>
            <a:r>
              <a:rPr lang="en-US" dirty="0" err="1" smtClean="0"/>
              <a:t>Geliştirme</a:t>
            </a:r>
            <a:r>
              <a:rPr lang="en-US" dirty="0" smtClean="0"/>
              <a:t> </a:t>
            </a:r>
            <a:r>
              <a:rPr lang="en-US" dirty="0" err="1" smtClean="0"/>
              <a:t>Vakfı</a:t>
            </a:r>
            <a:r>
              <a:rPr lang="en-US" dirty="0" smtClean="0"/>
              <a:t> </a:t>
            </a:r>
            <a:r>
              <a:rPr lang="en-US" dirty="0" err="1" smtClean="0"/>
              <a:t>Yayıncılık</a:t>
            </a:r>
            <a:endParaRPr lang="tr-TR" dirty="0" smtClean="0"/>
          </a:p>
          <a:p>
            <a:r>
              <a:rPr lang="en-US" dirty="0" err="1" smtClean="0"/>
              <a:t>Topal</a:t>
            </a:r>
            <a:r>
              <a:rPr lang="en-US" dirty="0" smtClean="0"/>
              <a:t>, Ş. (1996). Gıda </a:t>
            </a:r>
            <a:r>
              <a:rPr lang="en-US" dirty="0" err="1" smtClean="0"/>
              <a:t>Güvenliği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Kalite</a:t>
            </a:r>
            <a:r>
              <a:rPr lang="en-US" dirty="0" smtClean="0"/>
              <a:t> </a:t>
            </a:r>
            <a:r>
              <a:rPr lang="en-US" dirty="0" err="1" smtClean="0"/>
              <a:t>Yönetim</a:t>
            </a:r>
            <a:r>
              <a:rPr lang="en-US" dirty="0" smtClean="0"/>
              <a:t> </a:t>
            </a:r>
            <a:r>
              <a:rPr lang="en-US" dirty="0" err="1" smtClean="0"/>
              <a:t>Sistemleri</a:t>
            </a:r>
            <a:r>
              <a:rPr lang="en-US" dirty="0" smtClean="0"/>
              <a:t> Ankara: </a:t>
            </a:r>
            <a:r>
              <a:rPr lang="en-US" dirty="0" err="1" smtClean="0"/>
              <a:t>Tübitak</a:t>
            </a:r>
            <a:r>
              <a:rPr lang="en-US" dirty="0" smtClean="0"/>
              <a:t> </a:t>
            </a:r>
            <a:r>
              <a:rPr lang="en-US" dirty="0" err="1" smtClean="0"/>
              <a:t>Yayınları</a:t>
            </a:r>
            <a:endParaRPr lang="tr-TR" dirty="0" smtClean="0"/>
          </a:p>
          <a:p>
            <a:r>
              <a:rPr lang="tr-TR" u="sng" dirty="0" smtClean="0">
                <a:hlinkClick r:id="rId2"/>
              </a:rPr>
              <a:t>www.isgip.gov.tr</a:t>
            </a:r>
            <a:r>
              <a:rPr lang="tr-TR" u="sng" dirty="0" smtClean="0"/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779616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253</Words>
  <Application>Microsoft Office PowerPoint</Application>
  <PresentationFormat>Ekran Gösterisi (4:3)</PresentationFormat>
  <Paragraphs>40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Yiyecek ve İçecek İşletmelerinde Gıda ve İş Güvenliği</vt:lpstr>
      <vt:lpstr>Mutfak çalışanlarının hijyen konusunda dikkat etmesi gerekenler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Yiyecek ve İçecek İşletmelerinde Gıda ve İş Güvenliği</dc:title>
  <dc:creator>EDA</dc:creator>
  <cp:lastModifiedBy>EDA</cp:lastModifiedBy>
  <cp:revision>10</cp:revision>
  <dcterms:created xsi:type="dcterms:W3CDTF">2020-04-25T14:08:09Z</dcterms:created>
  <dcterms:modified xsi:type="dcterms:W3CDTF">2020-04-25T14:40:45Z</dcterms:modified>
</cp:coreProperties>
</file>