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4"/>
  </p:notesMasterIdLst>
  <p:sldIdLst>
    <p:sldId id="605" r:id="rId4"/>
    <p:sldId id="606" r:id="rId5"/>
    <p:sldId id="607" r:id="rId6"/>
    <p:sldId id="608" r:id="rId7"/>
    <p:sldId id="609" r:id="rId8"/>
    <p:sldId id="610" r:id="rId9"/>
    <p:sldId id="611" r:id="rId10"/>
    <p:sldId id="612" r:id="rId11"/>
    <p:sldId id="623" r:id="rId12"/>
    <p:sldId id="63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2" d="100"/>
          <a:sy n="82" d="100"/>
        </p:scale>
        <p:origin x="1728" y="96"/>
      </p:cViewPr>
      <p:guideLst>
        <p:guide orient="horz" pos="2160"/>
        <p:guide pos="2903"/>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537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762711"/>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41434" y="1411016"/>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15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hasCustomPrompt="1"/>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261891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893587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076549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372" y="599090"/>
            <a:ext cx="8071945" cy="405758"/>
          </a:xfrm>
          <a:prstGeom prst="rect">
            <a:avLst/>
          </a:prstGeom>
        </p:spPr>
        <p:txBody>
          <a:bodyPr>
            <a:normAutofit/>
          </a:bodyPr>
          <a:lstStyle>
            <a:lvl1pPr algn="l">
              <a:defRPr lang="tr-TR" sz="2400" b="1" kern="1200" dirty="0" smtClean="0">
                <a:solidFill>
                  <a:srgbClr val="47176C"/>
                </a:solidFill>
                <a:latin typeface="Arial" panose="020B0604020202020204" pitchFamily="34" charset="0"/>
                <a:ea typeface="+mn-ea"/>
                <a:cs typeface="Arial" panose="020B060402020202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444062" y="1470380"/>
            <a:ext cx="8053552" cy="1993530"/>
          </a:xfrm>
          <a:prstGeom prst="rect">
            <a:avLst/>
          </a:prstGeom>
        </p:spPr>
        <p:txBody>
          <a:bodyPr/>
          <a:lstStyle>
            <a:lvl1pPr marL="274320" indent="-274320">
              <a:buClr>
                <a:srgbClr val="7030A0"/>
              </a:buClr>
              <a:buFont typeface="Wingdings" panose="05000000000000000000" pitchFamily="2" charset="2"/>
              <a:buChar char="q"/>
              <a:defRPr sz="2000">
                <a:solidFill>
                  <a:schemeClr val="tx1"/>
                </a:solidFill>
              </a:defRPr>
            </a:lvl1pPr>
            <a:lvl2pPr marL="594360" indent="-274320">
              <a:buClr>
                <a:srgbClr val="7030A0"/>
              </a:buClr>
              <a:buFont typeface="Wingdings" panose="05000000000000000000" pitchFamily="2" charset="2"/>
              <a:buChar char="q"/>
              <a:defRPr sz="2000">
                <a:solidFill>
                  <a:schemeClr val="tx1"/>
                </a:solidFill>
              </a:defRPr>
            </a:lvl2pPr>
            <a:lvl3pPr marL="868680" indent="-228600">
              <a:buClr>
                <a:srgbClr val="7030A0"/>
              </a:buClr>
              <a:buFont typeface="Wingdings" panose="05000000000000000000" pitchFamily="2" charset="2"/>
              <a:buChar char="q"/>
              <a:defRPr sz="2000">
                <a:solidFill>
                  <a:schemeClr val="tx1"/>
                </a:solidFill>
              </a:defRPr>
            </a:lvl3pPr>
            <a:lvl4pPr marL="1143000" indent="-228600">
              <a:buClr>
                <a:srgbClr val="7030A0"/>
              </a:buClr>
              <a:buFont typeface="Wingdings" panose="05000000000000000000" pitchFamily="2" charset="2"/>
              <a:buChar char="q"/>
              <a:defRPr sz="2000">
                <a:solidFill>
                  <a:schemeClr val="tx1"/>
                </a:solidFill>
              </a:defRPr>
            </a:lvl4pPr>
            <a:lvl5pPr marL="1371600" indent="-228600">
              <a:buClr>
                <a:srgbClr val="7030A0"/>
              </a:buClr>
              <a:buFont typeface="Wingdings" panose="05000000000000000000" pitchFamily="2" charset="2"/>
              <a:buChar char="q"/>
              <a:defRPr sz="2000">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Tree>
    <p:extLst>
      <p:ext uri="{BB962C8B-B14F-4D97-AF65-F5344CB8AC3E}">
        <p14:creationId xmlns:p14="http://schemas.microsoft.com/office/powerpoint/2010/main" val="5194957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131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5" r:id="rId3"/>
    <p:sldLayoutId id="2147483696"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513" y="1640920"/>
            <a:ext cx="8012450" cy="3247043"/>
          </a:xfrm>
          <a:prstGeom prst="rect">
            <a:avLst/>
          </a:prstGeom>
        </p:spPr>
        <p:txBody>
          <a:bodyPr/>
          <a:lstStyle/>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7.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solidFill>
                  <a:schemeClr val="tx1">
                    <a:lumMod val="95000"/>
                    <a:lumOff val="5000"/>
                  </a:schemeClr>
                </a:solidFill>
              </a:rPr>
              <a:t>Gelecekteki arazi kullanımı ve uzun vadeli kira/fiyat eğilimleri, arazi kullanımı ve kiralama kalıpları</a:t>
            </a: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39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72967" y="567558"/>
            <a:ext cx="7867362" cy="738727"/>
          </a:xfrm>
        </p:spPr>
        <p:txBody>
          <a:bodyPr/>
          <a:lstStyle/>
          <a:p>
            <a:pPr fontAlgn="base"/>
            <a:r>
              <a:rPr lang="tr-TR" dirty="0" smtClean="0"/>
              <a:t>Kaynaklar</a:t>
            </a:r>
            <a:endParaRPr lang="tr-TR" dirty="0"/>
          </a:p>
        </p:txBody>
      </p:sp>
      <p:sp>
        <p:nvSpPr>
          <p:cNvPr id="7" name="İçerik Yer Tutucusu 6"/>
          <p:cNvSpPr>
            <a:spLocks noGrp="1"/>
          </p:cNvSpPr>
          <p:nvPr>
            <p:ph idx="1"/>
          </p:nvPr>
        </p:nvSpPr>
        <p:spPr>
          <a:xfrm>
            <a:off x="516321" y="1228498"/>
            <a:ext cx="7870934" cy="3435281"/>
          </a:xfrm>
        </p:spPr>
        <p:txBody>
          <a:bodyPr anchor="t">
            <a:normAutofit/>
          </a:bodyPr>
          <a:lstStyle/>
          <a:p>
            <a:pPr marL="0" indent="0">
              <a:buNone/>
            </a:pPr>
            <a:r>
              <a:rPr lang="tr-TR" dirty="0" err="1">
                <a:latin typeface="Arial" panose="020B0604020202020204" pitchFamily="34" charset="0"/>
                <a:cs typeface="Arial" panose="020B0604020202020204" pitchFamily="34" charset="0"/>
              </a:rPr>
              <a:t>Çağlıyan</a:t>
            </a:r>
            <a:r>
              <a:rPr lang="tr-TR" dirty="0">
                <a:latin typeface="Arial" panose="020B0604020202020204" pitchFamily="34" charset="0"/>
                <a:cs typeface="Arial" panose="020B0604020202020204" pitchFamily="34" charset="0"/>
              </a:rPr>
              <a:t>, A., &amp; Dağlı, D. (2015). Arazi Kullanımında Simülasyon Modelleri ve Entegre Kullanımları. TÜCAÜM VIII. Coğrafya Sempozyumu.</a:t>
            </a:r>
            <a:endParaRPr lang="tr-TR" dirty="0" smtClean="0">
              <a:latin typeface="Arial" panose="020B0604020202020204" pitchFamily="34" charset="0"/>
              <a:cs typeface="Arial" panose="020B0604020202020204" pitchFamily="34" charset="0"/>
            </a:endParaRPr>
          </a:p>
          <a:p>
            <a:pPr marL="0" indent="0">
              <a:buNone/>
            </a:pPr>
            <a:r>
              <a:rPr lang="tr-TR" dirty="0" smtClean="0">
                <a:latin typeface="Arial" panose="020B0604020202020204" pitchFamily="34" charset="0"/>
                <a:cs typeface="Arial" panose="020B0604020202020204" pitchFamily="34" charset="0"/>
              </a:rPr>
              <a:t>Yılmaz</a:t>
            </a:r>
            <a:r>
              <a:rPr lang="tr-TR" dirty="0">
                <a:latin typeface="Arial" panose="020B0604020202020204" pitchFamily="34" charset="0"/>
                <a:cs typeface="Arial" panose="020B0604020202020204" pitchFamily="34" charset="0"/>
              </a:rPr>
              <a:t>, E. (2005). Bir arazi kullanım planlaması modeli: </a:t>
            </a:r>
            <a:r>
              <a:rPr lang="tr-TR" dirty="0" err="1">
                <a:latin typeface="Arial" panose="020B0604020202020204" pitchFamily="34" charset="0"/>
                <a:cs typeface="Arial" panose="020B0604020202020204" pitchFamily="34" charset="0"/>
              </a:rPr>
              <a:t>Cehennemdere</a:t>
            </a:r>
            <a:r>
              <a:rPr lang="tr-TR" dirty="0">
                <a:latin typeface="Arial" panose="020B0604020202020204" pitchFamily="34" charset="0"/>
                <a:cs typeface="Arial" panose="020B0604020202020204" pitchFamily="34" charset="0"/>
              </a:rPr>
              <a:t> Vadisi örneği. Çevre ve Orman Bakanlığı Doğu Akdeniz Ormancılık Araştırma </a:t>
            </a:r>
            <a:r>
              <a:rPr lang="tr-TR" dirty="0" err="1">
                <a:latin typeface="Arial" panose="020B0604020202020204" pitchFamily="34" charset="0"/>
                <a:cs typeface="Arial" panose="020B0604020202020204" pitchFamily="34" charset="0"/>
              </a:rPr>
              <a:t>Enstitusu</a:t>
            </a:r>
            <a:r>
              <a:rPr lang="tr-TR" dirty="0">
                <a:latin typeface="Arial" panose="020B0604020202020204" pitchFamily="34" charset="0"/>
                <a:cs typeface="Arial" panose="020B0604020202020204" pitchFamily="34" charset="0"/>
              </a:rPr>
              <a:t>.</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69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52248" y="551794"/>
            <a:ext cx="8088081" cy="754492"/>
          </a:xfrm>
        </p:spPr>
        <p:txBody>
          <a:bodyPr/>
          <a:lstStyle/>
          <a:p>
            <a:r>
              <a:rPr lang="tr-TR" dirty="0" smtClean="0"/>
              <a:t>Arazi Kullanım Planlanması</a:t>
            </a:r>
            <a:endParaRPr lang="en-US" dirty="0"/>
          </a:p>
        </p:txBody>
      </p:sp>
      <p:sp>
        <p:nvSpPr>
          <p:cNvPr id="7" name="İçerik Yer Tutucusu 6"/>
          <p:cNvSpPr>
            <a:spLocks noGrp="1"/>
          </p:cNvSpPr>
          <p:nvPr>
            <p:ph idx="1"/>
          </p:nvPr>
        </p:nvSpPr>
        <p:spPr>
          <a:xfrm>
            <a:off x="236483" y="1166648"/>
            <a:ext cx="8182303" cy="4456010"/>
          </a:xfrm>
        </p:spPr>
        <p:txBody>
          <a:bodyPr anchor="t">
            <a:normAutofit/>
          </a:bodyPr>
          <a:lstStyle/>
          <a:p>
            <a:pPr algn="just" fontAlgn="base"/>
            <a:r>
              <a:rPr lang="tr-TR" dirty="0">
                <a:latin typeface="Arial" panose="020B0604020202020204" pitchFamily="34" charset="0"/>
                <a:cs typeface="Arial" panose="020B0604020202020204" pitchFamily="34" charset="0"/>
              </a:rPr>
              <a:t>5403 sayılı Toprak Koruma ve Arazi Kullanımı Kanununda öngörülen toprak ve arazi varlığının belirlenmesi, arazi kullanım planlarının yapılması, tarımsal amaçlı arazi kullanım ile toprak koruma plan ve projelerinin hazırlanması, erozyona duyarlı alanların, yeter büyüklükteki tarımsal arazi parsel büyüklüğünün tespiti ve toprak koruma kurulunun çalışmalarına ilişkin usul ve esasları belirleyen Toprak Koruma ve Arazi Kullanımı Kanunu Uygulama Yönetmeliği hükümlerine göre arazi kullanım planlaması </a:t>
            </a:r>
            <a:r>
              <a:rPr lang="tr-TR" dirty="0" smtClean="0">
                <a:latin typeface="Arial" panose="020B0604020202020204" pitchFamily="34" charset="0"/>
                <a:cs typeface="Arial" panose="020B0604020202020204" pitchFamily="34" charset="0"/>
              </a:rPr>
              <a:t>yapılır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434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09903" y="583324"/>
            <a:ext cx="7930425" cy="722962"/>
          </a:xfrm>
        </p:spPr>
        <p:txBody>
          <a:bodyPr/>
          <a:lstStyle/>
          <a:p>
            <a:r>
              <a:rPr lang="tr-TR" dirty="0" smtClean="0"/>
              <a:t>Arazi Kullanım Planlanması</a:t>
            </a:r>
            <a:endParaRPr lang="en-US" dirty="0"/>
          </a:p>
        </p:txBody>
      </p:sp>
      <p:sp>
        <p:nvSpPr>
          <p:cNvPr id="7" name="İçerik Yer Tutucusu 6"/>
          <p:cNvSpPr>
            <a:spLocks noGrp="1"/>
          </p:cNvSpPr>
          <p:nvPr>
            <p:ph idx="1"/>
          </p:nvPr>
        </p:nvSpPr>
        <p:spPr>
          <a:xfrm>
            <a:off x="405962" y="1275793"/>
            <a:ext cx="8075886" cy="4268038"/>
          </a:xfrm>
        </p:spPr>
        <p:txBody>
          <a:bodyPr anchor="t">
            <a:normAutofit/>
          </a:bodyPr>
          <a:lstStyle/>
          <a:p>
            <a:pPr algn="just"/>
            <a:r>
              <a:rPr lang="tr-TR" dirty="0">
                <a:latin typeface="Arial" panose="020B0604020202020204" pitchFamily="34" charset="0"/>
                <a:cs typeface="Arial" panose="020B0604020202020204" pitchFamily="34" charset="0"/>
              </a:rPr>
              <a:t>Arazi kullanım planlarının yapılması</a:t>
            </a:r>
          </a:p>
          <a:p>
            <a:pPr algn="just"/>
            <a:r>
              <a:rPr lang="tr-TR" dirty="0">
                <a:latin typeface="Arial" panose="020B0604020202020204" pitchFamily="34" charset="0"/>
                <a:cs typeface="Arial" panose="020B0604020202020204" pitchFamily="34" charset="0"/>
              </a:rPr>
              <a:t>Arazi kullanım planları Bakanlık veya Bakanlığın koordinasyonu altında ilgili valiliklerce hazırlanır veya hazırlattırılıyor. </a:t>
            </a:r>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Arazi </a:t>
            </a:r>
            <a:r>
              <a:rPr lang="tr-TR" dirty="0">
                <a:latin typeface="Arial" panose="020B0604020202020204" pitchFamily="34" charset="0"/>
                <a:cs typeface="Arial" panose="020B0604020202020204" pitchFamily="34" charset="0"/>
              </a:rPr>
              <a:t>kullanım planları hazırlanırken öncelikle ülkesel ve bölgesel planlamalara temel oluşturan ve diğer fiziki planlamalara veri teşkil eden; su potansiyeli, toprak verileri ve haritaları esas alınıyor. </a:t>
            </a:r>
          </a:p>
        </p:txBody>
      </p:sp>
    </p:spTree>
    <p:extLst>
      <p:ext uri="{BB962C8B-B14F-4D97-AF65-F5344CB8AC3E}">
        <p14:creationId xmlns:p14="http://schemas.microsoft.com/office/powerpoint/2010/main" val="308686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52249" y="614854"/>
            <a:ext cx="8088080" cy="691431"/>
          </a:xfrm>
        </p:spPr>
        <p:txBody>
          <a:bodyPr/>
          <a:lstStyle/>
          <a:p>
            <a:r>
              <a:rPr lang="tr-TR" dirty="0" smtClean="0"/>
              <a:t>Arazi Kullanım Planlanması</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28" y="1201250"/>
            <a:ext cx="7299434" cy="468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50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25669" y="551792"/>
            <a:ext cx="7914659" cy="754493"/>
          </a:xfrm>
        </p:spPr>
        <p:txBody>
          <a:bodyPr/>
          <a:lstStyle/>
          <a:p>
            <a:r>
              <a:rPr lang="tr-TR" dirty="0" smtClean="0"/>
              <a:t>Arazi Kullanım Planlanması</a:t>
            </a:r>
            <a:endParaRPr lang="en-US" dirty="0"/>
          </a:p>
        </p:txBody>
      </p:sp>
      <p:sp>
        <p:nvSpPr>
          <p:cNvPr id="7" name="İçerik Yer Tutucusu 6"/>
          <p:cNvSpPr>
            <a:spLocks noGrp="1"/>
          </p:cNvSpPr>
          <p:nvPr>
            <p:ph idx="1"/>
          </p:nvPr>
        </p:nvSpPr>
        <p:spPr>
          <a:xfrm>
            <a:off x="437492" y="1133904"/>
            <a:ext cx="8438493" cy="4268038"/>
          </a:xfrm>
        </p:spPr>
        <p:txBody>
          <a:bodyPr anchor="t">
            <a:normAutofit lnSpcReduction="10000"/>
          </a:bodyPr>
          <a:lstStyle/>
          <a:p>
            <a:pPr fontAlgn="base"/>
            <a:r>
              <a:rPr lang="tr-TR" sz="2200" dirty="0">
                <a:latin typeface="Arial" panose="020B0604020202020204" pitchFamily="34" charset="0"/>
                <a:cs typeface="Arial" panose="020B0604020202020204" pitchFamily="34" charset="0"/>
              </a:rPr>
              <a:t>Arazi sınırlı bir kaynak olup, nüfus artışı ve ekonomik gelişmeler bu kaynağın kullanımında rekabeti arttırır</a:t>
            </a:r>
            <a:r>
              <a:rPr lang="tr-TR" sz="2200" dirty="0" smtClean="0">
                <a:latin typeface="Arial" panose="020B0604020202020204" pitchFamily="34" charset="0"/>
                <a:cs typeface="Arial" panose="020B0604020202020204" pitchFamily="34" charset="0"/>
              </a:rPr>
              <a:t>.</a:t>
            </a:r>
          </a:p>
          <a:p>
            <a:pPr fontAlgn="base"/>
            <a:r>
              <a:rPr lang="tr-TR" sz="2200" dirty="0" smtClean="0">
                <a:latin typeface="Arial" panose="020B0604020202020204" pitchFamily="34" charset="0"/>
                <a:cs typeface="Arial" panose="020B0604020202020204" pitchFamily="34" charset="0"/>
              </a:rPr>
              <a:t>Arazinin </a:t>
            </a:r>
            <a:r>
              <a:rPr lang="tr-TR" sz="2200" dirty="0">
                <a:latin typeface="Arial" panose="020B0604020202020204" pitchFamily="34" charset="0"/>
                <a:cs typeface="Arial" panose="020B0604020202020204" pitchFamily="34" charset="0"/>
              </a:rPr>
              <a:t>kapasitesine uygun olarak kullanılmaması, onun azalmasına/bozulmasına neden olacaktır. Arazinin sürdürülebilirliğinin sağlanması, geliştirilmesi ve verimliliğinin arttırılması için planlama gereklidir</a:t>
            </a:r>
            <a:r>
              <a:rPr lang="tr-TR" sz="2200" dirty="0" smtClean="0">
                <a:latin typeface="Arial" panose="020B0604020202020204" pitchFamily="34" charset="0"/>
                <a:cs typeface="Arial" panose="020B0604020202020204" pitchFamily="34" charset="0"/>
              </a:rPr>
              <a:t>.</a:t>
            </a:r>
          </a:p>
          <a:p>
            <a:pPr fontAlgn="base"/>
            <a:r>
              <a:rPr lang="tr-TR" sz="2200" dirty="0" smtClean="0">
                <a:latin typeface="Arial" panose="020B0604020202020204" pitchFamily="34" charset="0"/>
                <a:cs typeface="Arial" panose="020B0604020202020204" pitchFamily="34" charset="0"/>
              </a:rPr>
              <a:t>Arazi </a:t>
            </a:r>
            <a:r>
              <a:rPr lang="tr-TR" sz="2200" dirty="0">
                <a:latin typeface="Arial" panose="020B0604020202020204" pitchFamily="34" charset="0"/>
                <a:cs typeface="Arial" panose="020B0604020202020204" pitchFamily="34" charset="0"/>
              </a:rPr>
              <a:t>kullanım planlaması, çevresel kaynaklara verimli ve yeni kullanım şekillerinin atanması veya mevcut verimli kullanımın devamını içerebilir. </a:t>
            </a:r>
            <a:endParaRPr lang="tr-TR" sz="2200" dirty="0" smtClean="0">
              <a:latin typeface="Arial" panose="020B0604020202020204" pitchFamily="34" charset="0"/>
              <a:cs typeface="Arial" panose="020B0604020202020204" pitchFamily="34" charset="0"/>
            </a:endParaRPr>
          </a:p>
          <a:p>
            <a:pPr fontAlgn="base"/>
            <a:r>
              <a:rPr lang="tr-TR" sz="2200" dirty="0" smtClean="0">
                <a:latin typeface="Arial" panose="020B0604020202020204" pitchFamily="34" charset="0"/>
                <a:cs typeface="Arial" panose="020B0604020202020204" pitchFamily="34" charset="0"/>
              </a:rPr>
              <a:t>Bu </a:t>
            </a:r>
            <a:r>
              <a:rPr lang="tr-TR" sz="2200" dirty="0">
                <a:latin typeface="Arial" panose="020B0604020202020204" pitchFamily="34" charset="0"/>
                <a:cs typeface="Arial" panose="020B0604020202020204" pitchFamily="34" charset="0"/>
              </a:rPr>
              <a:t>planlamanın işlevi, bir yandan çevresel kaynakları gelecek için korur iken diğer yandan bu kaynakları toplum için en faydalı şekilde kullanımını sağlayacak arazi kullanım kararlarına kılavuzluk </a:t>
            </a:r>
            <a:r>
              <a:rPr lang="tr-TR" sz="2200" dirty="0" smtClean="0">
                <a:latin typeface="Arial" panose="020B0604020202020204" pitchFamily="34" charset="0"/>
                <a:cs typeface="Arial" panose="020B0604020202020204" pitchFamily="34" charset="0"/>
              </a:rPr>
              <a:t>etmektir</a:t>
            </a:r>
            <a:r>
              <a:rPr lang="tr-TR" sz="2200" dirty="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(Yılmaz 2005).</a:t>
            </a:r>
            <a:endParaRPr lang="tr-TR" sz="2200" dirty="0" smtClean="0">
              <a:latin typeface="Arial" panose="020B0604020202020204" pitchFamily="34" charset="0"/>
              <a:cs typeface="Arial" panose="020B0604020202020204" pitchFamily="34" charset="0"/>
            </a:endParaRPr>
          </a:p>
          <a:p>
            <a:pPr fontAlgn="base"/>
            <a:endParaRPr lang="tr-TR" dirty="0"/>
          </a:p>
          <a:p>
            <a:pPr fontAlgn="base"/>
            <a:endParaRPr lang="tr-TR" dirty="0" smtClean="0"/>
          </a:p>
          <a:p>
            <a:pPr fontAlgn="base"/>
            <a:endParaRPr lang="tr-TR" dirty="0"/>
          </a:p>
        </p:txBody>
      </p:sp>
    </p:spTree>
    <p:extLst>
      <p:ext uri="{BB962C8B-B14F-4D97-AF65-F5344CB8AC3E}">
        <p14:creationId xmlns:p14="http://schemas.microsoft.com/office/powerpoint/2010/main" val="3628876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268015" y="567558"/>
            <a:ext cx="8072314" cy="738727"/>
          </a:xfrm>
        </p:spPr>
        <p:txBody>
          <a:bodyPr/>
          <a:lstStyle/>
          <a:p>
            <a:r>
              <a:rPr lang="tr-TR" dirty="0" smtClean="0"/>
              <a:t>Arazi Kullanım Planlanması</a:t>
            </a:r>
            <a:endParaRPr lang="en-US" dirty="0"/>
          </a:p>
        </p:txBody>
      </p:sp>
      <p:sp>
        <p:nvSpPr>
          <p:cNvPr id="7" name="İçerik Yer Tutucusu 6"/>
          <p:cNvSpPr>
            <a:spLocks noGrp="1"/>
          </p:cNvSpPr>
          <p:nvPr>
            <p:ph idx="1"/>
          </p:nvPr>
        </p:nvSpPr>
        <p:spPr>
          <a:xfrm>
            <a:off x="110359" y="1135115"/>
            <a:ext cx="8923282" cy="4824248"/>
          </a:xfrm>
        </p:spPr>
        <p:txBody>
          <a:bodyPr anchor="t">
            <a:noAutofit/>
          </a:bodyPr>
          <a:lstStyle/>
          <a:p>
            <a:pPr fontAlgn="base"/>
            <a:r>
              <a:rPr lang="tr-TR" sz="1800" dirty="0" smtClean="0">
                <a:latin typeface="Arial" panose="020B0604020202020204" pitchFamily="34" charset="0"/>
                <a:cs typeface="Arial" panose="020B0604020202020204" pitchFamily="34" charset="0"/>
              </a:rPr>
              <a:t>FAO </a:t>
            </a:r>
            <a:r>
              <a:rPr lang="tr-TR" sz="1800" dirty="0">
                <a:latin typeface="Arial" panose="020B0604020202020204" pitchFamily="34" charset="0"/>
                <a:cs typeface="Arial" panose="020B0604020202020204" pitchFamily="34" charset="0"/>
              </a:rPr>
              <a:t>(1976), arazi kullanım planlaması sürecindeki faaliyetler ve kararların sıralamasını aşağıdaki şekilde listelemektedir: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Değişiklik için ihtiyaç olduğunun kabulü,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Amaçların belirlenmesi,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Alternatif arazi kullanım şekilleri ve bunların gereksinmelerini kapsayan önerilerin formüle edilmesi,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Alanda mevcut arazi kullanım şekillerinin tanımlanması</a:t>
            </a:r>
            <a:r>
              <a:rPr lang="tr-TR" sz="1800" dirty="0" smtClean="0">
                <a:latin typeface="Arial" panose="020B0604020202020204" pitchFamily="34" charset="0"/>
                <a:cs typeface="Arial" panose="020B0604020202020204" pitchFamily="34" charset="0"/>
              </a:rPr>
              <a:t>,</a:t>
            </a: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 Her bir arazi parçasının farklı arazi kullanım şekillerine uygunluğu açısından karşılaştırılması ve değerlendirilmesi</a:t>
            </a:r>
            <a:r>
              <a:rPr lang="tr-TR" sz="1800" dirty="0" smtClean="0">
                <a:latin typeface="Arial" panose="020B0604020202020204" pitchFamily="34" charset="0"/>
                <a:cs typeface="Arial" panose="020B0604020202020204" pitchFamily="34" charset="0"/>
              </a:rPr>
              <a:t>,</a:t>
            </a: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 Her bir arazi parçası için bir arazi kullanım şeklinin seçilmesi</a:t>
            </a:r>
            <a:r>
              <a:rPr lang="tr-TR" sz="1800" dirty="0" smtClean="0">
                <a:latin typeface="Arial" panose="020B0604020202020204" pitchFamily="34" charset="0"/>
                <a:cs typeface="Arial" panose="020B0604020202020204" pitchFamily="34" charset="0"/>
              </a:rPr>
              <a:t>,</a:t>
            </a: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 Proje tasarımı veya arazi parçaları için seçilen alternatif kullanımların ayrıntılı olarak ele alınması. </a:t>
            </a:r>
            <a:r>
              <a:rPr lang="tr-TR" sz="1800" dirty="0" smtClean="0">
                <a:latin typeface="Arial" panose="020B0604020202020204" pitchFamily="34" charset="0"/>
                <a:cs typeface="Arial" panose="020B0604020202020204" pitchFamily="34" charset="0"/>
              </a:rPr>
              <a:t> </a:t>
            </a: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Uygulama </a:t>
            </a:r>
            <a:r>
              <a:rPr lang="tr-TR" sz="1800" dirty="0">
                <a:latin typeface="Arial" panose="020B0604020202020204" pitchFamily="34" charset="0"/>
                <a:cs typeface="Arial" panose="020B0604020202020204" pitchFamily="34" charset="0"/>
              </a:rPr>
              <a:t>kararı,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Planın uygulanması, </a:t>
            </a:r>
            <a:endParaRPr lang="tr-TR" sz="1800" dirty="0" smtClean="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dirty="0" smtClean="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Uygulamanın izlenmesi</a:t>
            </a:r>
          </a:p>
        </p:txBody>
      </p:sp>
    </p:spTree>
    <p:extLst>
      <p:ext uri="{BB962C8B-B14F-4D97-AF65-F5344CB8AC3E}">
        <p14:creationId xmlns:p14="http://schemas.microsoft.com/office/powerpoint/2010/main" val="4048991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78373" y="536028"/>
            <a:ext cx="7961956" cy="770258"/>
          </a:xfrm>
        </p:spPr>
        <p:txBody>
          <a:bodyPr/>
          <a:lstStyle/>
          <a:p>
            <a:r>
              <a:rPr lang="tr-TR" dirty="0"/>
              <a:t>Arazi Kullanımında Simülasyon Modelleri</a:t>
            </a:r>
            <a:endParaRPr lang="en-US" dirty="0"/>
          </a:p>
        </p:txBody>
      </p:sp>
      <p:sp>
        <p:nvSpPr>
          <p:cNvPr id="7" name="İçerik Yer Tutucusu 6"/>
          <p:cNvSpPr>
            <a:spLocks noGrp="1"/>
          </p:cNvSpPr>
          <p:nvPr>
            <p:ph idx="1"/>
          </p:nvPr>
        </p:nvSpPr>
        <p:spPr>
          <a:xfrm>
            <a:off x="488731" y="1213945"/>
            <a:ext cx="8150772" cy="4615355"/>
          </a:xfrm>
        </p:spPr>
        <p:txBody>
          <a:bodyPr anchor="t">
            <a:normAutofit/>
          </a:bodyPr>
          <a:lstStyle/>
          <a:p>
            <a:pPr algn="just" fontAlgn="base"/>
            <a:r>
              <a:rPr lang="tr-TR" dirty="0">
                <a:latin typeface="Arial" panose="020B0604020202020204" pitchFamily="34" charset="0"/>
                <a:cs typeface="Arial" panose="020B0604020202020204" pitchFamily="34" charset="0"/>
              </a:rPr>
              <a:t>Bilgisayar teknolojilerindeki hızlı gelişmeler, coğrafi bilgi sistemleri ve uzaktan algılama ile mekânsal verileri toplamak, mekanı izah etmek ve simülasyon hesaplamaları yapmak oldukça kolay hale gelmiştir. </a:t>
            </a:r>
            <a:endParaRPr lang="tr-TR" dirty="0" smtClean="0">
              <a:latin typeface="Arial" panose="020B0604020202020204" pitchFamily="34" charset="0"/>
              <a:cs typeface="Arial" panose="020B0604020202020204" pitchFamily="34" charset="0"/>
            </a:endParaRPr>
          </a:p>
          <a:p>
            <a:pPr algn="just" fontAlgn="base"/>
            <a:r>
              <a:rPr lang="tr-TR" dirty="0" smtClean="0">
                <a:latin typeface="Arial" panose="020B0604020202020204" pitchFamily="34" charset="0"/>
                <a:cs typeface="Arial" panose="020B0604020202020204" pitchFamily="34" charset="0"/>
              </a:rPr>
              <a:t>Simülasyon </a:t>
            </a:r>
            <a:r>
              <a:rPr lang="tr-TR" dirty="0">
                <a:latin typeface="Arial" panose="020B0604020202020204" pitchFamily="34" charset="0"/>
                <a:cs typeface="Arial" panose="020B0604020202020204" pitchFamily="34" charset="0"/>
              </a:rPr>
              <a:t>modelleri, kentsel ve kırsal değişim eğilimlerinin belirlenmesinde ve planlama çalışmalarında oldukça önem taşımaktadır. </a:t>
            </a:r>
            <a:endParaRPr lang="tr-TR" dirty="0" smtClean="0">
              <a:latin typeface="Arial" panose="020B0604020202020204" pitchFamily="34" charset="0"/>
              <a:cs typeface="Arial" panose="020B0604020202020204" pitchFamily="34" charset="0"/>
            </a:endParaRPr>
          </a:p>
          <a:p>
            <a:pPr algn="just" fontAlgn="base"/>
            <a:r>
              <a:rPr lang="tr-TR" dirty="0" smtClean="0">
                <a:latin typeface="Arial" panose="020B0604020202020204" pitchFamily="34" charset="0"/>
                <a:cs typeface="Arial" panose="020B0604020202020204" pitchFamily="34" charset="0"/>
              </a:rPr>
              <a:t>Özellikle </a:t>
            </a:r>
            <a:r>
              <a:rPr lang="tr-TR" dirty="0">
                <a:latin typeface="Arial" panose="020B0604020202020204" pitchFamily="34" charset="0"/>
                <a:cs typeface="Arial" panose="020B0604020202020204" pitchFamily="34" charset="0"/>
              </a:rPr>
              <a:t>kıyı alanları gibi gelişme baskısı altında kalarak değişimlerin çok hızlı gerçekleştiği duyarlı alanlarda, arazi kullanımı/örtüsündeki değişim eğilimlerini belirleyerek tahminler yapmak ve planlamayı yönlendirmek oldukça </a:t>
            </a:r>
            <a:r>
              <a:rPr lang="tr-TR" dirty="0" smtClean="0">
                <a:latin typeface="Arial" panose="020B0604020202020204" pitchFamily="34" charset="0"/>
                <a:cs typeface="Arial" panose="020B0604020202020204" pitchFamily="34" charset="0"/>
              </a:rPr>
              <a:t>önemlidir (</a:t>
            </a:r>
            <a:r>
              <a:rPr lang="tr-TR" dirty="0" err="1" smtClean="0">
                <a:latin typeface="Arial" panose="020B0604020202020204" pitchFamily="34" charset="0"/>
                <a:cs typeface="Arial" panose="020B0604020202020204" pitchFamily="34" charset="0"/>
              </a:rPr>
              <a:t>Çağlıyan</a:t>
            </a:r>
            <a:r>
              <a:rPr lang="tr-TR" dirty="0" smtClean="0">
                <a:latin typeface="Arial" panose="020B0604020202020204" pitchFamily="34" charset="0"/>
                <a:cs typeface="Arial" panose="020B0604020202020204" pitchFamily="34" charset="0"/>
              </a:rPr>
              <a:t> ve Dağlı 2015).</a:t>
            </a:r>
            <a:endParaRPr lang="tr-TR" dirty="0" smtClean="0">
              <a:latin typeface="Arial" panose="020B0604020202020204" pitchFamily="34" charset="0"/>
              <a:cs typeface="Arial" panose="020B0604020202020204" pitchFamily="34" charset="0"/>
            </a:endParaRPr>
          </a:p>
          <a:p>
            <a:pPr fontAlgn="base"/>
            <a:endParaRPr lang="tr-TR" dirty="0" smtClean="0"/>
          </a:p>
          <a:p>
            <a:pPr fontAlgn="base"/>
            <a:endParaRPr lang="tr-TR" dirty="0"/>
          </a:p>
          <a:p>
            <a:pPr fontAlgn="base"/>
            <a:endParaRPr lang="tr-TR" dirty="0" smtClean="0"/>
          </a:p>
          <a:p>
            <a:pPr marL="0" indent="0" fontAlgn="base">
              <a:buNone/>
            </a:pPr>
            <a:endParaRPr lang="tr-TR" dirty="0" smtClean="0"/>
          </a:p>
        </p:txBody>
      </p:sp>
    </p:spTree>
    <p:extLst>
      <p:ext uri="{BB962C8B-B14F-4D97-AF65-F5344CB8AC3E}">
        <p14:creationId xmlns:p14="http://schemas.microsoft.com/office/powerpoint/2010/main" val="1831150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15311" y="630620"/>
            <a:ext cx="8025018" cy="675665"/>
          </a:xfrm>
        </p:spPr>
        <p:txBody>
          <a:bodyPr/>
          <a:lstStyle/>
          <a:p>
            <a:r>
              <a:rPr lang="tr-TR" dirty="0"/>
              <a:t>Arazi Kullanımında Simülasyon Modelleri</a:t>
            </a:r>
            <a:endParaRPr lang="en-US" dirty="0"/>
          </a:p>
        </p:txBody>
      </p:sp>
      <p:sp>
        <p:nvSpPr>
          <p:cNvPr id="7" name="İçerik Yer Tutucusu 6"/>
          <p:cNvSpPr>
            <a:spLocks noGrp="1"/>
          </p:cNvSpPr>
          <p:nvPr>
            <p:ph idx="1"/>
          </p:nvPr>
        </p:nvSpPr>
        <p:spPr>
          <a:xfrm>
            <a:off x="409903" y="1324303"/>
            <a:ext cx="7933997" cy="4504997"/>
          </a:xfrm>
        </p:spPr>
        <p:txBody>
          <a:bodyPr anchor="t">
            <a:normAutofit/>
          </a:bodyPr>
          <a:lstStyle/>
          <a:p>
            <a:pPr algn="just" fontAlgn="base"/>
            <a:r>
              <a:rPr lang="tr-TR" dirty="0" smtClean="0">
                <a:latin typeface="Arial" panose="020B0604020202020204" pitchFamily="34" charset="0"/>
                <a:cs typeface="Arial" panose="020B0604020202020204" pitchFamily="34" charset="0"/>
              </a:rPr>
              <a:t>Simülasyon </a:t>
            </a:r>
            <a:r>
              <a:rPr lang="tr-TR" dirty="0">
                <a:latin typeface="Arial" panose="020B0604020202020204" pitchFamily="34" charset="0"/>
                <a:cs typeface="Arial" panose="020B0604020202020204" pitchFamily="34" charset="0"/>
              </a:rPr>
              <a:t>modelleri ile arazi kullanımına etki eden doğal ve beşeri faktörleri girdiler halinde sistem analizine dâhil edilmekte ve bunlar çıktı olarak mekânı tahmin ederek açıklamaktadır. </a:t>
            </a:r>
            <a:endParaRPr lang="tr-TR" dirty="0" smtClean="0">
              <a:latin typeface="Arial" panose="020B0604020202020204" pitchFamily="34" charset="0"/>
              <a:cs typeface="Arial" panose="020B0604020202020204" pitchFamily="34" charset="0"/>
            </a:endParaRPr>
          </a:p>
          <a:p>
            <a:pPr algn="just"/>
            <a:r>
              <a:rPr lang="tr-TR" dirty="0" smtClean="0">
                <a:latin typeface="Arial" panose="020B0604020202020204" pitchFamily="34" charset="0"/>
                <a:cs typeface="Arial" panose="020B0604020202020204" pitchFamily="34" charset="0"/>
              </a:rPr>
              <a:t>Arazi </a:t>
            </a:r>
            <a:r>
              <a:rPr lang="tr-TR" dirty="0">
                <a:latin typeface="Arial" panose="020B0604020202020204" pitchFamily="34" charset="0"/>
                <a:cs typeface="Arial" panose="020B0604020202020204" pitchFamily="34" charset="0"/>
              </a:rPr>
              <a:t>kullanım modellerinin bir kısmını oluşturan ve geleceği öngören simülasyon modelleri ve bunların entegre kullanılmasıyla ortaya çıkan entegre modeller coğrafi anlamda gruplandırılarak aşağıdaki gibi ifade </a:t>
            </a:r>
            <a:r>
              <a:rPr lang="tr-TR" dirty="0" smtClean="0">
                <a:latin typeface="Arial" panose="020B0604020202020204" pitchFamily="34" charset="0"/>
                <a:cs typeface="Arial" panose="020B0604020202020204" pitchFamily="34" charset="0"/>
              </a:rPr>
              <a:t>edilmiştir</a:t>
            </a:r>
            <a:r>
              <a:rPr lang="tr-TR"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t>
            </a:r>
            <a:r>
              <a:rPr lang="tr-TR" dirty="0" err="1">
                <a:latin typeface="Arial" panose="020B0604020202020204" pitchFamily="34" charset="0"/>
                <a:cs typeface="Arial" panose="020B0604020202020204" pitchFamily="34" charset="0"/>
              </a:rPr>
              <a:t>Çağlıyan</a:t>
            </a:r>
            <a:r>
              <a:rPr lang="tr-TR" dirty="0">
                <a:latin typeface="Arial" panose="020B0604020202020204" pitchFamily="34" charset="0"/>
                <a:cs typeface="Arial" panose="020B0604020202020204" pitchFamily="34" charset="0"/>
              </a:rPr>
              <a:t> ve Dağlı 2015).</a:t>
            </a:r>
            <a:endParaRPr lang="tr-TR" dirty="0" smtClean="0">
              <a:latin typeface="Arial" panose="020B0604020202020204" pitchFamily="34" charset="0"/>
              <a:cs typeface="Arial" panose="020B0604020202020204" pitchFamily="34" charset="0"/>
            </a:endParaRPr>
          </a:p>
          <a:p>
            <a:pPr fontAlgn="base"/>
            <a:endParaRPr lang="tr-TR" dirty="0"/>
          </a:p>
          <a:p>
            <a:pPr fontAlgn="base"/>
            <a:endParaRPr lang="tr-TR" dirty="0" smtClean="0"/>
          </a:p>
          <a:p>
            <a:pPr fontAlgn="base"/>
            <a:endParaRPr lang="tr-TR" dirty="0"/>
          </a:p>
          <a:p>
            <a:pPr fontAlgn="base"/>
            <a:endParaRPr lang="tr-TR" dirty="0" smtClean="0"/>
          </a:p>
        </p:txBody>
      </p:sp>
    </p:spTree>
    <p:extLst>
      <p:ext uri="{BB962C8B-B14F-4D97-AF65-F5344CB8AC3E}">
        <p14:creationId xmlns:p14="http://schemas.microsoft.com/office/powerpoint/2010/main" val="234660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83325" y="488730"/>
            <a:ext cx="7757004" cy="817555"/>
          </a:xfrm>
        </p:spPr>
        <p:txBody>
          <a:bodyPr/>
          <a:lstStyle/>
          <a:p>
            <a:r>
              <a:rPr lang="tr-TR" dirty="0" smtClean="0"/>
              <a:t>Kira/Satış Grafiği</a:t>
            </a:r>
            <a:endParaRPr lang="en-US" dirty="0"/>
          </a:p>
        </p:txBody>
      </p:sp>
      <p:pic>
        <p:nvPicPr>
          <p:cNvPr id="2050" name="Picture 2" descr="Image result for kira/fiyat eğilim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9" y="1229745"/>
            <a:ext cx="5663763" cy="430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34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13183</TotalTime>
  <Words>540</Words>
  <Application>Microsoft Office PowerPoint</Application>
  <PresentationFormat>Ekran Gösterisi (4:3)</PresentationFormat>
  <Paragraphs>45</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10</vt:i4>
      </vt:variant>
    </vt:vector>
  </HeadingPairs>
  <TitlesOfParts>
    <vt:vector size="17" baseType="lpstr">
      <vt:lpstr>ＭＳ Ｐゴシック</vt:lpstr>
      <vt:lpstr>Arial</vt:lpstr>
      <vt:lpstr>Calibri</vt:lpstr>
      <vt:lpstr>Wingdings</vt:lpstr>
      <vt:lpstr>ekonomi</vt:lpstr>
      <vt:lpstr>1_Rics</vt:lpstr>
      <vt:lpstr>h.t.</vt:lpstr>
      <vt:lpstr>PowerPoint Sunusu</vt:lpstr>
      <vt:lpstr>Arazi Kullanım Planlanması</vt:lpstr>
      <vt:lpstr>Arazi Kullanım Planlanması</vt:lpstr>
      <vt:lpstr>Arazi Kullanım Planlanması</vt:lpstr>
      <vt:lpstr>Arazi Kullanım Planlanması</vt:lpstr>
      <vt:lpstr>Arazi Kullanım Planlanması</vt:lpstr>
      <vt:lpstr>Arazi Kullanımında Simülasyon Modelleri</vt:lpstr>
      <vt:lpstr>Arazi Kullanımında Simülasyon Modelleri</vt:lpstr>
      <vt:lpstr>Kira/Satış Grafiği</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722</cp:revision>
  <cp:lastPrinted>2016-10-24T07:53:35Z</cp:lastPrinted>
  <dcterms:created xsi:type="dcterms:W3CDTF">2016-09-18T09:35:24Z</dcterms:created>
  <dcterms:modified xsi:type="dcterms:W3CDTF">2020-02-13T12:41:27Z</dcterms:modified>
</cp:coreProperties>
</file>