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5" r:id="rId1"/>
  </p:sldMasterIdLst>
  <p:sldIdLst>
    <p:sldId id="256" r:id="rId2"/>
    <p:sldId id="259" r:id="rId3"/>
    <p:sldId id="260" r:id="rId4"/>
    <p:sldId id="257" r:id="rId5"/>
  </p:sldIdLst>
  <p:sldSz cx="12192000" cy="6858000"/>
  <p:notesSz cx="6858000" cy="9144000"/>
  <p:defaultTextStyle>
    <a:defPPr>
      <a:defRPr lang="en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74"/>
  </p:normalViewPr>
  <p:slideViewPr>
    <p:cSldViewPr snapToGrid="0" snapToObjects="1">
      <p:cViewPr varScale="1">
        <p:scale>
          <a:sx n="76" d="100"/>
          <a:sy n="76" d="100"/>
        </p:scale>
        <p:origin x="216" y="7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11/18/20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585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11/18/20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8028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11/18/20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666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11/18/20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8511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11/18/20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175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11/18/20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307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11/18/20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14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11/18/20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53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11/18/20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355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92BEA474-078D-4E9B-9B14-09A87B19DC46}" type="datetime1">
              <a:rPr lang="en-US" smtClean="0"/>
              <a:t>11/18/20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308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07D986-8816-4272-A432-0437A28A9828}" type="datetime1">
              <a:rPr lang="en-US" smtClean="0"/>
              <a:t>11/18/20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227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11/18/20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999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24" r:id="rId6"/>
    <p:sldLayoutId id="2147483719" r:id="rId7"/>
    <p:sldLayoutId id="2147483720" r:id="rId8"/>
    <p:sldLayoutId id="2147483721" r:id="rId9"/>
    <p:sldLayoutId id="2147483723" r:id="rId10"/>
    <p:sldLayoutId id="214748372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1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thorinside/280384159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/3.0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837359A-F15A-400B-9FA7-94C448DCB0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012" b="13010"/>
          <a:stretch/>
        </p:blipFill>
        <p:spPr>
          <a:xfrm>
            <a:off x="1" y="10"/>
            <a:ext cx="12191999" cy="6857990"/>
          </a:xfrm>
          <a:prstGeom prst="rect">
            <a:avLst/>
          </a:prstGeom>
        </p:spPr>
      </p:pic>
      <p:sp>
        <p:nvSpPr>
          <p:cNvPr id="38" name="Rectangle 33">
            <a:extLst>
              <a:ext uri="{FF2B5EF4-FFF2-40B4-BE49-F238E27FC236}">
                <a16:creationId xmlns:a16="http://schemas.microsoft.com/office/drawing/2014/main" id="{77D4E339-1FDC-4F64-BACC-DA1625A5A3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52794" y="0"/>
            <a:ext cx="9339206" cy="6858000"/>
          </a:xfrm>
          <a:prstGeom prst="rect">
            <a:avLst/>
          </a:prstGeom>
          <a:gradFill flip="none" rotWithShape="1">
            <a:gsLst>
              <a:gs pos="58000">
                <a:schemeClr val="tx1">
                  <a:alpha val="35000"/>
                </a:schemeClr>
              </a:gs>
              <a:gs pos="33000">
                <a:schemeClr val="tx1">
                  <a:alpha val="20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>
                  <a:alpha val="4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95BF22-5A1B-2545-A042-0A51D8FB11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85517" y="3331444"/>
            <a:ext cx="6470692" cy="1229306"/>
          </a:xfrm>
        </p:spPr>
        <p:txBody>
          <a:bodyPr>
            <a:normAutofit/>
          </a:bodyPr>
          <a:lstStyle/>
          <a:p>
            <a:r>
              <a:rPr lang="en-TR" sz="3200" dirty="0">
                <a:solidFill>
                  <a:schemeClr val="bg1"/>
                </a:solidFill>
              </a:rPr>
              <a:t>“A Pair of Tickets” by Amy Tan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4928B8-5F48-884C-B173-867CAA65EE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5516" y="4735799"/>
            <a:ext cx="6470693" cy="60525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1000" dirty="0">
                <a:solidFill>
                  <a:schemeClr val="bg1"/>
                </a:solidFill>
              </a:rPr>
              <a:t>AKE 107/ING 109/DING 109 TEXTUAL ANALYSIS: PROSE AND SHORT STORY</a:t>
            </a:r>
          </a:p>
          <a:p>
            <a:pPr>
              <a:lnSpc>
                <a:spcPct val="100000"/>
              </a:lnSpc>
            </a:pPr>
            <a:r>
              <a:rPr lang="en-US" sz="1000" dirty="0">
                <a:solidFill>
                  <a:schemeClr val="bg1"/>
                </a:solidFill>
              </a:rPr>
              <a:t>Dr. Gamze </a:t>
            </a:r>
            <a:r>
              <a:rPr lang="en-US" sz="1000" dirty="0" err="1">
                <a:solidFill>
                  <a:schemeClr val="bg1"/>
                </a:solidFill>
              </a:rPr>
              <a:t>Katı</a:t>
            </a:r>
            <a:r>
              <a:rPr lang="en-US" sz="1000" dirty="0">
                <a:solidFill>
                  <a:schemeClr val="bg1"/>
                </a:solidFill>
              </a:rPr>
              <a:t> </a:t>
            </a:r>
            <a:r>
              <a:rPr lang="en-US" sz="1000" dirty="0" err="1">
                <a:solidFill>
                  <a:schemeClr val="bg1"/>
                </a:solidFill>
              </a:rPr>
              <a:t>Gümüş</a:t>
            </a:r>
            <a:endParaRPr lang="en-US" sz="1000" dirty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endParaRPr lang="en-TR" sz="1000" dirty="0">
              <a:solidFill>
                <a:schemeClr val="bg1"/>
              </a:solidFill>
            </a:endParaRPr>
          </a:p>
        </p:txBody>
      </p:sp>
      <p:cxnSp>
        <p:nvCxnSpPr>
          <p:cNvPr id="39" name="Straight Connector 35">
            <a:extLst>
              <a:ext uri="{FF2B5EF4-FFF2-40B4-BE49-F238E27FC236}">
                <a16:creationId xmlns:a16="http://schemas.microsoft.com/office/drawing/2014/main" id="{D28A9C89-B313-458F-9C85-515930A51A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10211" y="4641183"/>
            <a:ext cx="6309360" cy="0"/>
          </a:xfrm>
          <a:prstGeom prst="line">
            <a:avLst/>
          </a:prstGeom>
          <a:ln w="19050">
            <a:solidFill>
              <a:schemeClr val="bg1">
                <a:alpha val="9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262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3558DB37-9FEE-48A2-8578-ED04015739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07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5F7FCCA6-00E2-4F74-A105-0D769872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07" y="0"/>
            <a:ext cx="12188952" cy="190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C7E405-9527-EB4E-816B-F2F2FFDA4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anchor="ctr">
            <a:normAutofit/>
          </a:bodyPr>
          <a:lstStyle/>
          <a:p>
            <a:r>
              <a:rPr lang="en-TR">
                <a:solidFill>
                  <a:srgbClr val="FFFFFF"/>
                </a:solidFill>
              </a:rPr>
              <a:t>Elements of Fiction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9E027-4DBE-A948-940C-9E9412A3C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2675694"/>
            <a:ext cx="10058400" cy="319329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TR" b="1" dirty="0"/>
              <a:t>Characters:</a:t>
            </a:r>
            <a:endParaRPr lang="en-TR" b="1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TR" dirty="0"/>
              <a:t>June May (Jing Mei), 36, daughter</a:t>
            </a:r>
            <a:endParaRPr lang="en-TR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TR" dirty="0"/>
              <a:t>Mother, nurse, dead</a:t>
            </a:r>
            <a:endParaRPr lang="en-TR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TR" dirty="0"/>
              <a:t>Canning Woo, 72, father, 2nd husband</a:t>
            </a:r>
            <a:endParaRPr lang="en-TR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TR" dirty="0"/>
              <a:t>Half sisters from mother’s first marriage</a:t>
            </a:r>
            <a:endParaRPr lang="en-TR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TR" dirty="0"/>
              <a:t>Father’s aunt</a:t>
            </a:r>
            <a:endParaRPr lang="en-TR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TR" dirty="0"/>
              <a:t>Auntie Lindo</a:t>
            </a:r>
            <a:endParaRPr lang="en-TR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TR" dirty="0"/>
              <a:t>Auntie Ying</a:t>
            </a:r>
            <a:endParaRPr lang="en-TR"/>
          </a:p>
          <a:p>
            <a:pPr lvl="1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TR" dirty="0"/>
              <a:t>Auntie An-Mei</a:t>
            </a:r>
            <a:endParaRPr lang="en-TR"/>
          </a:p>
          <a:p>
            <a:pPr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en-TR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9B834327-03F1-4931-8261-971373A5A6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692016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0">
            <a:extLst>
              <a:ext uri="{FF2B5EF4-FFF2-40B4-BE49-F238E27FC236}">
                <a16:creationId xmlns:a16="http://schemas.microsoft.com/office/drawing/2014/main" id="{E844E128-FF69-4E9F-8327-6B504B3C5A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" y="0"/>
            <a:ext cx="12191985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4FB9E4-3F3F-BE40-8EC6-44752CD1B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516835"/>
            <a:ext cx="3448259" cy="1666501"/>
          </a:xfrm>
        </p:spPr>
        <p:txBody>
          <a:bodyPr>
            <a:normAutofit/>
          </a:bodyPr>
          <a:lstStyle/>
          <a:p>
            <a:r>
              <a:rPr lang="en-TR" sz="4000" dirty="0">
                <a:solidFill>
                  <a:srgbClr val="FFFFFF"/>
                </a:solidFill>
              </a:rPr>
              <a:t>Elements of Fiction</a:t>
            </a:r>
          </a:p>
        </p:txBody>
      </p:sp>
      <p:cxnSp>
        <p:nvCxnSpPr>
          <p:cNvPr id="27" name="Straight Connector 12">
            <a:extLst>
              <a:ext uri="{FF2B5EF4-FFF2-40B4-BE49-F238E27FC236}">
                <a16:creationId xmlns:a16="http://schemas.microsoft.com/office/drawing/2014/main" id="{055CEADF-09EA-423C-8C45-F94AF44D5A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23686" y="2353592"/>
            <a:ext cx="329184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5A6ECE-6D85-AB47-8674-171AE4E32D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2546224"/>
            <a:ext cx="3448259" cy="3342747"/>
          </a:xfrm>
        </p:spPr>
        <p:txBody>
          <a:bodyPr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TR" sz="1800" dirty="0">
                <a:solidFill>
                  <a:srgbClr val="FFFFFF"/>
                </a:solidFill>
              </a:rPr>
              <a:t> </a:t>
            </a:r>
            <a:r>
              <a:rPr lang="en-TR" sz="1800" b="1" dirty="0">
                <a:solidFill>
                  <a:srgbClr val="FFFFFF"/>
                </a:solidFill>
              </a:rPr>
              <a:t>The Setting: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TR" sz="1800" dirty="0">
                <a:solidFill>
                  <a:srgbClr val="FFFFFF"/>
                </a:solidFill>
              </a:rPr>
              <a:t>1987 October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TR" sz="1400" dirty="0">
                <a:solidFill>
                  <a:srgbClr val="FFFFFF"/>
                </a:solidFill>
              </a:rPr>
              <a:t>Onboard the train to Guangzhou 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US" sz="1400" dirty="0">
                <a:solidFill>
                  <a:srgbClr val="FFFFFF"/>
                </a:solidFill>
              </a:rPr>
              <a:t>T</a:t>
            </a:r>
            <a:r>
              <a:rPr lang="en-TR" sz="1400" dirty="0">
                <a:solidFill>
                  <a:srgbClr val="FFFFFF"/>
                </a:solidFill>
              </a:rPr>
              <a:t>he hotel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TR" sz="1400" dirty="0">
                <a:solidFill>
                  <a:srgbClr val="FFFFFF"/>
                </a:solidFill>
              </a:rPr>
              <a:t>Airport in Shanghai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en-TR" sz="1400" dirty="0">
                <a:solidFill>
                  <a:srgbClr val="FFFFFF"/>
                </a:solidFill>
              </a:rPr>
              <a:t>San Francisco</a:t>
            </a:r>
          </a:p>
        </p:txBody>
      </p:sp>
      <p:pic>
        <p:nvPicPr>
          <p:cNvPr id="5" name="Picture 4" descr="A tree in a forest&#10;&#10;Description automatically generated">
            <a:extLst>
              <a:ext uri="{FF2B5EF4-FFF2-40B4-BE49-F238E27FC236}">
                <a16:creationId xmlns:a16="http://schemas.microsoft.com/office/drawing/2014/main" id="{7C314554-3663-9F4E-ACC9-F8C4968C382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7910" b="21359"/>
          <a:stretch/>
        </p:blipFill>
        <p:spPr>
          <a:xfrm>
            <a:off x="4654296" y="10"/>
            <a:ext cx="7537703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859E053-063E-2B47-AA41-CDC55E31D8BF}"/>
              </a:ext>
            </a:extLst>
          </p:cNvPr>
          <p:cNvSpPr txBox="1"/>
          <p:nvPr/>
        </p:nvSpPr>
        <p:spPr>
          <a:xfrm>
            <a:off x="9819234" y="6657945"/>
            <a:ext cx="2372765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TR" sz="700">
                <a:solidFill>
                  <a:srgbClr val="FFFFFF"/>
                </a:solidFill>
                <a:hlinkClick r:id="rId3" tooltip="https://www.flickr.com/photos/thorinside/280384159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TR" sz="700">
                <a:solidFill>
                  <a:srgbClr val="FFFFFF"/>
                </a:solidFill>
              </a:rPr>
              <a:t> by Unknown Author is licensed under </a:t>
            </a:r>
            <a:r>
              <a:rPr lang="en-TR" sz="700">
                <a:solidFill>
                  <a:srgbClr val="FFFFFF"/>
                </a:solidFill>
                <a:hlinkClick r:id="rId4" tooltip="https://creativecommons.org/licenses/by-nc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</a:t>
            </a:r>
            <a:endParaRPr lang="en-TR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263469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7">
            <a:extLst>
              <a:ext uri="{FF2B5EF4-FFF2-40B4-BE49-F238E27FC236}">
                <a16:creationId xmlns:a16="http://schemas.microsoft.com/office/drawing/2014/main" id="{C8DD82D3-D002-45B0-B16A-82B3DA4EFD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FBBB16-144F-3444-9FA3-278029DC5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9047" y="643466"/>
            <a:ext cx="2771273" cy="5470463"/>
          </a:xfrm>
        </p:spPr>
        <p:txBody>
          <a:bodyPr anchor="ctr">
            <a:normAutofit/>
          </a:bodyPr>
          <a:lstStyle/>
          <a:p>
            <a:r>
              <a:rPr lang="en-TR" sz="3300"/>
              <a:t>Historical Background</a:t>
            </a:r>
          </a:p>
        </p:txBody>
      </p:sp>
      <p:cxnSp>
        <p:nvCxnSpPr>
          <p:cNvPr id="13" name="Straight Connector 9">
            <a:extLst>
              <a:ext uri="{FF2B5EF4-FFF2-40B4-BE49-F238E27FC236}">
                <a16:creationId xmlns:a16="http://schemas.microsoft.com/office/drawing/2014/main" id="{9F09C252-16FE-4557-AD6D-BB5CA77349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42053" y="1778497"/>
            <a:ext cx="0" cy="3200400"/>
          </a:xfrm>
          <a:prstGeom prst="line">
            <a:avLst/>
          </a:prstGeom>
          <a:ln w="19050">
            <a:solidFill>
              <a:schemeClr val="tx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0E725-0F1C-1A42-BE64-005A0C876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565" y="643466"/>
            <a:ext cx="6818427" cy="5470462"/>
          </a:xfrm>
        </p:spPr>
        <p:txBody>
          <a:bodyPr anchor="ctr">
            <a:normAutofit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en-TR" dirty="0"/>
              <a:t> The Battle of Changsha (1944)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TR" dirty="0"/>
              <a:t>Sino-Japanese war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TR" dirty="0"/>
              <a:t>Kweilin was evacuated when Japanese forces invaded the city</a:t>
            </a:r>
          </a:p>
          <a:p>
            <a:endParaRPr lang="en-TR" dirty="0"/>
          </a:p>
        </p:txBody>
      </p:sp>
    </p:spTree>
    <p:extLst>
      <p:ext uri="{BB962C8B-B14F-4D97-AF65-F5344CB8AC3E}">
        <p14:creationId xmlns:p14="http://schemas.microsoft.com/office/powerpoint/2010/main" val="33606694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RetrospectVTI">
  <a:themeElements>
    <a:clrScheme name="AnalogousFromLightSeed_2SEEDS">
      <a:dk1>
        <a:srgbClr val="000000"/>
      </a:dk1>
      <a:lt1>
        <a:srgbClr val="FFFFFF"/>
      </a:lt1>
      <a:dk2>
        <a:srgbClr val="413424"/>
      </a:dk2>
      <a:lt2>
        <a:srgbClr val="E2E5E8"/>
      </a:lt2>
      <a:accent1>
        <a:srgbClr val="C09C6E"/>
      </a:accent1>
      <a:accent2>
        <a:srgbClr val="CD958C"/>
      </a:accent2>
      <a:accent3>
        <a:srgbClr val="A5A372"/>
      </a:accent3>
      <a:accent4>
        <a:srgbClr val="68AE99"/>
      </a:accent4>
      <a:accent5>
        <a:srgbClr val="73ACB4"/>
      </a:accent5>
      <a:accent6>
        <a:srgbClr val="7599C3"/>
      </a:accent6>
      <a:hlink>
        <a:srgbClr val="6383AB"/>
      </a:hlink>
      <a:folHlink>
        <a:srgbClr val="7F7F7F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124</Words>
  <Application>Microsoft Macintosh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Bookman Old Style</vt:lpstr>
      <vt:lpstr>Calibri</vt:lpstr>
      <vt:lpstr>Courier New</vt:lpstr>
      <vt:lpstr>Franklin Gothic Book</vt:lpstr>
      <vt:lpstr>RetrospectVTI</vt:lpstr>
      <vt:lpstr>“A Pair of Tickets” by Amy Tan</vt:lpstr>
      <vt:lpstr>Elements of Fiction</vt:lpstr>
      <vt:lpstr>Elements of Fiction</vt:lpstr>
      <vt:lpstr>Historical Background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“A Pair of Tickets” by Amy Tan</dc:title>
  <dc:creator>Gamze Katı Gümüş</dc:creator>
  <cp:lastModifiedBy>Gamze Katı Gümüş</cp:lastModifiedBy>
  <cp:revision>3</cp:revision>
  <dcterms:created xsi:type="dcterms:W3CDTF">2020-11-18T10:09:36Z</dcterms:created>
  <dcterms:modified xsi:type="dcterms:W3CDTF">2020-11-18T14:10:04Z</dcterms:modified>
</cp:coreProperties>
</file>