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8"/>
  </p:notesMasterIdLst>
  <p:sldIdLst>
    <p:sldId id="38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D11F0-0203-4947-AE61-CC90E3C31EF6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2238D-AE9C-48F0-B4AD-704DADEDEF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126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18051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94018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082313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05960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467544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391339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968414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602443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821536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653380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41335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756829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0595121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771971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668610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103256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072765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250462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0397111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730251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387104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65556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413617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146499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0036390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243229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366436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783811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100566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91354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05137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12026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52600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684402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7264333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4005794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9125199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29308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1204308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9850438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719871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0617900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6652988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6249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0395375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3969793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3870408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4415500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869921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4282127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3895867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6677915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9445444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571702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27625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4633615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1997532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6452493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5192764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2482603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23259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0741350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3150210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0586964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4099503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09904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1783182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2888933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3810683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2220823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4240777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4201642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809777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48541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65628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25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33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3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65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504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97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23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760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940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34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79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4C7F2-8814-4BC0-80F6-45FA266BD4D9}" type="datetimeFigureOut">
              <a:rPr lang="tr-TR" smtClean="0"/>
              <a:t>10.09.2018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CA029-4735-4843-9B46-DB390AE62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587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2207568" y="2276872"/>
            <a:ext cx="7848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Greedy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Algorithms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 II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omic Sans MS"/>
              <a:ea typeface="+mj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420824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417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39" y="5668861"/>
            <a:ext cx="2577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0 0 0</a:t>
            </a:r>
          </a:p>
          <a:p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B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  E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4665181" y="4221088"/>
            <a:ext cx="273016" cy="6426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1933437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39" y="5668861"/>
            <a:ext cx="2577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  <a:r>
              <a:rPr lang="tr-TR" sz="2800" dirty="0">
                <a:latin typeface="Comic Sans MS"/>
                <a:cs typeface="Comic Sans MS"/>
              </a:rPr>
              <a:t> 0 0</a:t>
            </a:r>
          </a:p>
          <a:p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B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  E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853713" y="2142246"/>
            <a:ext cx="788371" cy="313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887883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39" y="5668861"/>
            <a:ext cx="2577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  <a:r>
              <a:rPr lang="tr-TR" sz="2800" dirty="0">
                <a:latin typeface="Comic Sans MS"/>
                <a:cs typeface="Comic Sans MS"/>
              </a:rPr>
              <a:t> 0</a:t>
            </a:r>
          </a:p>
          <a:p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B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  E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824162" y="2942978"/>
            <a:ext cx="525725" cy="56922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2838021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39" y="5668861"/>
            <a:ext cx="2577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</a:p>
          <a:p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B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  E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6279488" y="3767326"/>
            <a:ext cx="525725" cy="56922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2179756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39" y="5668861"/>
            <a:ext cx="2577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</a:p>
          <a:p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B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  E     K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 flipH="1" flipV="1">
            <a:off x="6370579" y="4967006"/>
            <a:ext cx="422791" cy="6396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5637576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12632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1"/>
          <p:cNvSpPr/>
          <p:nvPr/>
        </p:nvSpPr>
        <p:spPr>
          <a:xfrm rot="10800000">
            <a:off x="4871864" y="5709722"/>
            <a:ext cx="2016224" cy="648072"/>
          </a:xfrm>
          <a:custGeom>
            <a:avLst/>
            <a:gdLst>
              <a:gd name="connsiteX0" fmla="*/ 384224 w 490953"/>
              <a:gd name="connsiteY0" fmla="*/ 490905 h 490905"/>
              <a:gd name="connsiteX1" fmla="*/ 384224 w 490953"/>
              <a:gd name="connsiteY1" fmla="*/ 490905 h 490905"/>
              <a:gd name="connsiteX2" fmla="*/ 448261 w 490953"/>
              <a:gd name="connsiteY2" fmla="*/ 256124 h 490905"/>
              <a:gd name="connsiteX3" fmla="*/ 490953 w 490953"/>
              <a:gd name="connsiteY3" fmla="*/ 138734 h 490905"/>
              <a:gd name="connsiteX4" fmla="*/ 480280 w 490953"/>
              <a:gd name="connsiteY4" fmla="*/ 42687 h 490905"/>
              <a:gd name="connsiteX5" fmla="*/ 437588 w 490953"/>
              <a:gd name="connsiteY5" fmla="*/ 32015 h 490905"/>
              <a:gd name="connsiteX6" fmla="*/ 405569 w 490953"/>
              <a:gd name="connsiteY6" fmla="*/ 21343 h 490905"/>
              <a:gd name="connsiteX7" fmla="*/ 266822 w 490953"/>
              <a:gd name="connsiteY7" fmla="*/ 0 h 490905"/>
              <a:gd name="connsiteX8" fmla="*/ 170766 w 490953"/>
              <a:gd name="connsiteY8" fmla="*/ 10672 h 490905"/>
              <a:gd name="connsiteX9" fmla="*/ 96056 w 490953"/>
              <a:gd name="connsiteY9" fmla="*/ 42687 h 490905"/>
              <a:gd name="connsiteX10" fmla="*/ 53364 w 490953"/>
              <a:gd name="connsiteY10" fmla="*/ 106718 h 490905"/>
              <a:gd name="connsiteX11" fmla="*/ 0 w 490953"/>
              <a:gd name="connsiteY11" fmla="*/ 181421 h 490905"/>
              <a:gd name="connsiteX12" fmla="*/ 21345 w 490953"/>
              <a:gd name="connsiteY12" fmla="*/ 298812 h 490905"/>
              <a:gd name="connsiteX13" fmla="*/ 64037 w 490953"/>
              <a:gd name="connsiteY13" fmla="*/ 362843 h 490905"/>
              <a:gd name="connsiteX14" fmla="*/ 74710 w 490953"/>
              <a:gd name="connsiteY14" fmla="*/ 394858 h 490905"/>
              <a:gd name="connsiteX15" fmla="*/ 128074 w 490953"/>
              <a:gd name="connsiteY15" fmla="*/ 458889 h 490905"/>
              <a:gd name="connsiteX16" fmla="*/ 224130 w 490953"/>
              <a:gd name="connsiteY16" fmla="*/ 490905 h 490905"/>
              <a:gd name="connsiteX17" fmla="*/ 384224 w 490953"/>
              <a:gd name="connsiteY17" fmla="*/ 490905 h 49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0953" h="490905">
                <a:moveTo>
                  <a:pt x="384224" y="490905"/>
                </a:moveTo>
                <a:lnTo>
                  <a:pt x="384224" y="490905"/>
                </a:lnTo>
                <a:cubicBezTo>
                  <a:pt x="405570" y="412645"/>
                  <a:pt x="423436" y="333351"/>
                  <a:pt x="448261" y="256124"/>
                </a:cubicBezTo>
                <a:cubicBezTo>
                  <a:pt x="512001" y="57841"/>
                  <a:pt x="457655" y="305206"/>
                  <a:pt x="490953" y="138734"/>
                </a:cubicBezTo>
                <a:cubicBezTo>
                  <a:pt x="487395" y="106718"/>
                  <a:pt x="494687" y="71498"/>
                  <a:pt x="480280" y="42687"/>
                </a:cubicBezTo>
                <a:cubicBezTo>
                  <a:pt x="473719" y="29567"/>
                  <a:pt x="451692" y="36044"/>
                  <a:pt x="437588" y="32015"/>
                </a:cubicBezTo>
                <a:cubicBezTo>
                  <a:pt x="426771" y="28925"/>
                  <a:pt x="416483" y="24071"/>
                  <a:pt x="405569" y="21343"/>
                </a:cubicBezTo>
                <a:cubicBezTo>
                  <a:pt x="356682" y="9123"/>
                  <a:pt x="318655" y="6479"/>
                  <a:pt x="266822" y="0"/>
                </a:cubicBezTo>
                <a:cubicBezTo>
                  <a:pt x="234803" y="3557"/>
                  <a:pt x="202543" y="5376"/>
                  <a:pt x="170766" y="10672"/>
                </a:cubicBezTo>
                <a:cubicBezTo>
                  <a:pt x="147205" y="14598"/>
                  <a:pt x="115503" y="32964"/>
                  <a:pt x="96056" y="42687"/>
                </a:cubicBezTo>
                <a:cubicBezTo>
                  <a:pt x="81825" y="64031"/>
                  <a:pt x="68757" y="86196"/>
                  <a:pt x="53364" y="106718"/>
                </a:cubicBezTo>
                <a:cubicBezTo>
                  <a:pt x="13649" y="159666"/>
                  <a:pt x="31212" y="134606"/>
                  <a:pt x="0" y="181421"/>
                </a:cubicBezTo>
                <a:cubicBezTo>
                  <a:pt x="7115" y="220551"/>
                  <a:pt x="8107" y="261308"/>
                  <a:pt x="21345" y="298812"/>
                </a:cubicBezTo>
                <a:cubicBezTo>
                  <a:pt x="29883" y="323002"/>
                  <a:pt x="55924" y="338507"/>
                  <a:pt x="64037" y="362843"/>
                </a:cubicBezTo>
                <a:cubicBezTo>
                  <a:pt x="67595" y="373515"/>
                  <a:pt x="69679" y="384797"/>
                  <a:pt x="74710" y="394858"/>
                </a:cubicBezTo>
                <a:cubicBezTo>
                  <a:pt x="85112" y="415659"/>
                  <a:pt x="109715" y="445777"/>
                  <a:pt x="128074" y="458889"/>
                </a:cubicBezTo>
                <a:cubicBezTo>
                  <a:pt x="162443" y="483436"/>
                  <a:pt x="183155" y="482711"/>
                  <a:pt x="224130" y="490905"/>
                </a:cubicBezTo>
                <a:cubicBezTo>
                  <a:pt x="409121" y="480024"/>
                  <a:pt x="357542" y="490905"/>
                  <a:pt x="384224" y="490905"/>
                </a:cubicBezTo>
                <a:close/>
              </a:path>
            </a:pathLst>
          </a:cu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5"/>
          <p:cNvCxnSpPr/>
          <p:nvPr/>
        </p:nvCxnSpPr>
        <p:spPr>
          <a:xfrm flipV="1">
            <a:off x="6861239" y="6093296"/>
            <a:ext cx="386890" cy="352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"/>
          <p:cNvSpPr txBox="1"/>
          <p:nvPr/>
        </p:nvSpPr>
        <p:spPr>
          <a:xfrm>
            <a:off x="6888088" y="5861555"/>
            <a:ext cx="388843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dirty="0">
                <a:latin typeface="Comic Sans MS"/>
                <a:cs typeface="Comic Sans MS"/>
              </a:rPr>
              <a:t>two symbols with lowest </a:t>
            </a:r>
          </a:p>
          <a:p>
            <a:pPr algn="ctr"/>
            <a:r>
              <a:rPr lang="en-US" sz="1700" dirty="0">
                <a:latin typeface="Comic Sans MS"/>
                <a:cs typeface="Comic Sans MS"/>
              </a:rPr>
              <a:t>frequencies will be siblings placed </a:t>
            </a:r>
          </a:p>
          <a:p>
            <a:pPr algn="ctr"/>
            <a:r>
              <a:rPr lang="en-US" sz="1700" dirty="0">
                <a:latin typeface="Comic Sans MS"/>
                <a:cs typeface="Comic Sans MS"/>
              </a:rPr>
              <a:t>at lowest level in the tree</a:t>
            </a:r>
            <a:endParaRPr lang="en-US" sz="17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8241179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1"/>
          <p:cNvSpPr/>
          <p:nvPr/>
        </p:nvSpPr>
        <p:spPr>
          <a:xfrm rot="10800000">
            <a:off x="4475820" y="4897947"/>
            <a:ext cx="2016224" cy="648072"/>
          </a:xfrm>
          <a:custGeom>
            <a:avLst/>
            <a:gdLst>
              <a:gd name="connsiteX0" fmla="*/ 384224 w 490953"/>
              <a:gd name="connsiteY0" fmla="*/ 490905 h 490905"/>
              <a:gd name="connsiteX1" fmla="*/ 384224 w 490953"/>
              <a:gd name="connsiteY1" fmla="*/ 490905 h 490905"/>
              <a:gd name="connsiteX2" fmla="*/ 448261 w 490953"/>
              <a:gd name="connsiteY2" fmla="*/ 256124 h 490905"/>
              <a:gd name="connsiteX3" fmla="*/ 490953 w 490953"/>
              <a:gd name="connsiteY3" fmla="*/ 138734 h 490905"/>
              <a:gd name="connsiteX4" fmla="*/ 480280 w 490953"/>
              <a:gd name="connsiteY4" fmla="*/ 42687 h 490905"/>
              <a:gd name="connsiteX5" fmla="*/ 437588 w 490953"/>
              <a:gd name="connsiteY5" fmla="*/ 32015 h 490905"/>
              <a:gd name="connsiteX6" fmla="*/ 405569 w 490953"/>
              <a:gd name="connsiteY6" fmla="*/ 21343 h 490905"/>
              <a:gd name="connsiteX7" fmla="*/ 266822 w 490953"/>
              <a:gd name="connsiteY7" fmla="*/ 0 h 490905"/>
              <a:gd name="connsiteX8" fmla="*/ 170766 w 490953"/>
              <a:gd name="connsiteY8" fmla="*/ 10672 h 490905"/>
              <a:gd name="connsiteX9" fmla="*/ 96056 w 490953"/>
              <a:gd name="connsiteY9" fmla="*/ 42687 h 490905"/>
              <a:gd name="connsiteX10" fmla="*/ 53364 w 490953"/>
              <a:gd name="connsiteY10" fmla="*/ 106718 h 490905"/>
              <a:gd name="connsiteX11" fmla="*/ 0 w 490953"/>
              <a:gd name="connsiteY11" fmla="*/ 181421 h 490905"/>
              <a:gd name="connsiteX12" fmla="*/ 21345 w 490953"/>
              <a:gd name="connsiteY12" fmla="*/ 298812 h 490905"/>
              <a:gd name="connsiteX13" fmla="*/ 64037 w 490953"/>
              <a:gd name="connsiteY13" fmla="*/ 362843 h 490905"/>
              <a:gd name="connsiteX14" fmla="*/ 74710 w 490953"/>
              <a:gd name="connsiteY14" fmla="*/ 394858 h 490905"/>
              <a:gd name="connsiteX15" fmla="*/ 128074 w 490953"/>
              <a:gd name="connsiteY15" fmla="*/ 458889 h 490905"/>
              <a:gd name="connsiteX16" fmla="*/ 224130 w 490953"/>
              <a:gd name="connsiteY16" fmla="*/ 490905 h 490905"/>
              <a:gd name="connsiteX17" fmla="*/ 384224 w 490953"/>
              <a:gd name="connsiteY17" fmla="*/ 490905 h 49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0953" h="490905">
                <a:moveTo>
                  <a:pt x="384224" y="490905"/>
                </a:moveTo>
                <a:lnTo>
                  <a:pt x="384224" y="490905"/>
                </a:lnTo>
                <a:cubicBezTo>
                  <a:pt x="405570" y="412645"/>
                  <a:pt x="423436" y="333351"/>
                  <a:pt x="448261" y="256124"/>
                </a:cubicBezTo>
                <a:cubicBezTo>
                  <a:pt x="512001" y="57841"/>
                  <a:pt x="457655" y="305206"/>
                  <a:pt x="490953" y="138734"/>
                </a:cubicBezTo>
                <a:cubicBezTo>
                  <a:pt x="487395" y="106718"/>
                  <a:pt x="494687" y="71498"/>
                  <a:pt x="480280" y="42687"/>
                </a:cubicBezTo>
                <a:cubicBezTo>
                  <a:pt x="473719" y="29567"/>
                  <a:pt x="451692" y="36044"/>
                  <a:pt x="437588" y="32015"/>
                </a:cubicBezTo>
                <a:cubicBezTo>
                  <a:pt x="426771" y="28925"/>
                  <a:pt x="416483" y="24071"/>
                  <a:pt x="405569" y="21343"/>
                </a:cubicBezTo>
                <a:cubicBezTo>
                  <a:pt x="356682" y="9123"/>
                  <a:pt x="318655" y="6479"/>
                  <a:pt x="266822" y="0"/>
                </a:cubicBezTo>
                <a:cubicBezTo>
                  <a:pt x="234803" y="3557"/>
                  <a:pt x="202543" y="5376"/>
                  <a:pt x="170766" y="10672"/>
                </a:cubicBezTo>
                <a:cubicBezTo>
                  <a:pt x="147205" y="14598"/>
                  <a:pt x="115503" y="32964"/>
                  <a:pt x="96056" y="42687"/>
                </a:cubicBezTo>
                <a:cubicBezTo>
                  <a:pt x="81825" y="64031"/>
                  <a:pt x="68757" y="86196"/>
                  <a:pt x="53364" y="106718"/>
                </a:cubicBezTo>
                <a:cubicBezTo>
                  <a:pt x="13649" y="159666"/>
                  <a:pt x="31212" y="134606"/>
                  <a:pt x="0" y="181421"/>
                </a:cubicBezTo>
                <a:cubicBezTo>
                  <a:pt x="7115" y="220551"/>
                  <a:pt x="8107" y="261308"/>
                  <a:pt x="21345" y="298812"/>
                </a:cubicBezTo>
                <a:cubicBezTo>
                  <a:pt x="29883" y="323002"/>
                  <a:pt x="55924" y="338507"/>
                  <a:pt x="64037" y="362843"/>
                </a:cubicBezTo>
                <a:cubicBezTo>
                  <a:pt x="67595" y="373515"/>
                  <a:pt x="69679" y="384797"/>
                  <a:pt x="74710" y="394858"/>
                </a:cubicBezTo>
                <a:cubicBezTo>
                  <a:pt x="85112" y="415659"/>
                  <a:pt x="109715" y="445777"/>
                  <a:pt x="128074" y="458889"/>
                </a:cubicBezTo>
                <a:cubicBezTo>
                  <a:pt x="162443" y="483436"/>
                  <a:pt x="183155" y="482711"/>
                  <a:pt x="224130" y="490905"/>
                </a:cubicBezTo>
                <a:cubicBezTo>
                  <a:pt x="409121" y="480024"/>
                  <a:pt x="357542" y="490905"/>
                  <a:pt x="384224" y="490905"/>
                </a:cubicBezTo>
                <a:close/>
              </a:path>
            </a:pathLst>
          </a:cu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5"/>
          <p:cNvCxnSpPr/>
          <p:nvPr/>
        </p:nvCxnSpPr>
        <p:spPr>
          <a:xfrm>
            <a:off x="6492044" y="5305071"/>
            <a:ext cx="778512" cy="6128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"/>
          <p:cNvSpPr txBox="1"/>
          <p:nvPr/>
        </p:nvSpPr>
        <p:spPr>
          <a:xfrm>
            <a:off x="6884634" y="5826420"/>
            <a:ext cx="388843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dirty="0">
                <a:latin typeface="Comic Sans MS"/>
                <a:cs typeface="Comic Sans MS"/>
              </a:rPr>
              <a:t>two symbols with lowest </a:t>
            </a:r>
          </a:p>
          <a:p>
            <a:pPr algn="ctr"/>
            <a:r>
              <a:rPr lang="en-US" sz="1700" dirty="0">
                <a:latin typeface="Comic Sans MS"/>
                <a:cs typeface="Comic Sans MS"/>
              </a:rPr>
              <a:t>frequencies will be siblings placed </a:t>
            </a:r>
          </a:p>
          <a:p>
            <a:pPr algn="ctr"/>
            <a:r>
              <a:rPr lang="en-US" sz="1700" dirty="0">
                <a:latin typeface="Comic Sans MS"/>
                <a:cs typeface="Comic Sans MS"/>
              </a:rPr>
              <a:t>at lowest level in the tree</a:t>
            </a:r>
            <a:endParaRPr lang="en-US" sz="17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2771922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12024" y="3318083"/>
            <a:ext cx="4104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algn="just"/>
            <a:endParaRPr lang="en-US" sz="1600" dirty="0">
              <a:latin typeface="Comic Sans MS"/>
              <a:cs typeface="Comic Sans MS"/>
            </a:endParaRP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450041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12024" y="3318083"/>
            <a:ext cx="4104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algn="just"/>
            <a:endParaRPr lang="en-US" sz="1600" dirty="0">
              <a:latin typeface="Comic Sans MS"/>
              <a:cs typeface="Comic Sans MS"/>
            </a:endParaRP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218512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528392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3"/>
            <a:ext cx="4104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algn="just"/>
            <a:endParaRPr lang="en-US" sz="1600" dirty="0">
              <a:latin typeface="Comic Sans MS"/>
              <a:cs typeface="Comic Sans MS"/>
            </a:endParaRP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961968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3"/>
            <a:ext cx="41044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algn="just"/>
            <a:endParaRPr lang="en-US" sz="1600" dirty="0">
              <a:latin typeface="Comic Sans MS"/>
              <a:cs typeface="Comic Sans MS"/>
            </a:endParaRP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32606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algn="just"/>
            <a:endParaRPr lang="en-US" sz="1600" dirty="0">
              <a:latin typeface="Comic Sans MS"/>
              <a:cs typeface="Comic Sans MS"/>
            </a:endParaRP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162991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algn="just"/>
            <a:endParaRPr lang="en-US" sz="1600" dirty="0">
              <a:latin typeface="Comic Sans MS"/>
              <a:cs typeface="Comic Sans MS"/>
            </a:endParaRP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19536" y="6011996"/>
            <a:ext cx="16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swap x and a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435258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algn="just"/>
            <a:endParaRPr lang="en-US" sz="1600" dirty="0">
              <a:latin typeface="Comic Sans MS"/>
              <a:cs typeface="Comic Sans MS"/>
            </a:endParaRP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379336" y="4394356"/>
            <a:ext cx="628433" cy="3307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19536" y="6011996"/>
            <a:ext cx="16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swap x and a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083248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379336" y="4394356"/>
            <a:ext cx="628433" cy="3307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97874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379336" y="4394356"/>
            <a:ext cx="628433" cy="3307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eeform 3"/>
          <p:cNvSpPr/>
          <p:nvPr/>
        </p:nvSpPr>
        <p:spPr>
          <a:xfrm>
            <a:off x="2074335" y="3234268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4097702" y="3645025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935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379336" y="4394356"/>
            <a:ext cx="628433" cy="3307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eeform 3"/>
          <p:cNvSpPr/>
          <p:nvPr/>
        </p:nvSpPr>
        <p:spPr>
          <a:xfrm>
            <a:off x="2074335" y="3234268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4097702" y="3645025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706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 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379336" y="4394356"/>
            <a:ext cx="628433" cy="3307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Freeform 43"/>
          <p:cNvSpPr/>
          <p:nvPr/>
        </p:nvSpPr>
        <p:spPr>
          <a:xfrm>
            <a:off x="2074335" y="3234268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4097702" y="3645025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256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– B(T ‘) =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379336" y="4394356"/>
            <a:ext cx="628433" cy="3307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Freeform 43"/>
          <p:cNvSpPr/>
          <p:nvPr/>
        </p:nvSpPr>
        <p:spPr>
          <a:xfrm>
            <a:off x="2074335" y="3234268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4097702" y="3645025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417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15680" y="5066020"/>
            <a:ext cx="1740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omic Sans MS"/>
                <a:cs typeface="Comic Sans MS"/>
              </a:rPr>
              <a:t>n</a:t>
            </a:r>
            <a:r>
              <a:rPr lang="en-US" sz="1400" dirty="0">
                <a:latin typeface="Comic Sans MS"/>
                <a:cs typeface="Comic Sans MS"/>
              </a:rPr>
              <a:t>umber of times </a:t>
            </a:r>
          </a:p>
          <a:p>
            <a:pPr algn="ctr"/>
            <a:r>
              <a:rPr lang="en-US" sz="1400" dirty="0">
                <a:latin typeface="Comic Sans MS"/>
                <a:cs typeface="Comic Sans MS"/>
              </a:rPr>
              <a:t>t</a:t>
            </a:r>
            <a:r>
              <a:rPr lang="en-US" sz="1400" dirty="0">
                <a:latin typeface="Comic Sans MS"/>
                <a:cs typeface="Comic Sans MS"/>
              </a:rPr>
              <a:t>he letter appears</a:t>
            </a:r>
            <a:endParaRPr lang="en-US" sz="1400" dirty="0">
              <a:latin typeface="Comic Sans MS"/>
              <a:cs typeface="Comic Sans MS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359696" y="4674622"/>
            <a:ext cx="432048" cy="3913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3448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3"/>
            <a:ext cx="4104456" cy="2800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– B(T ‘) =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(l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)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(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</a:t>
            </a: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                       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379336" y="4394356"/>
            <a:ext cx="628433" cy="3307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Freeform 43"/>
          <p:cNvSpPr/>
          <p:nvPr/>
        </p:nvSpPr>
        <p:spPr>
          <a:xfrm>
            <a:off x="2074335" y="3234268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4097702" y="3645025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978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3"/>
            <a:ext cx="4104456" cy="2800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– B(T ‘) =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(l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)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(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</a:t>
            </a: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                       = </a:t>
            </a:r>
            <a:r>
              <a:rPr lang="en-US" sz="1600" dirty="0">
                <a:latin typeface="Comic Sans MS"/>
                <a:cs typeface="Comic Sans MS"/>
              </a:rPr>
              <a:t>(l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(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≥ 0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379336" y="4394356"/>
            <a:ext cx="628433" cy="3307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Freeform 47"/>
          <p:cNvSpPr/>
          <p:nvPr/>
        </p:nvSpPr>
        <p:spPr>
          <a:xfrm>
            <a:off x="2074335" y="3234268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097702" y="3645025"/>
            <a:ext cx="1710266" cy="2379635"/>
          </a:xfrm>
          <a:custGeom>
            <a:avLst/>
            <a:gdLst>
              <a:gd name="connsiteX0" fmla="*/ 702733 w 1710266"/>
              <a:gd name="connsiteY0" fmla="*/ 2302933 h 2379635"/>
              <a:gd name="connsiteX1" fmla="*/ 702733 w 1710266"/>
              <a:gd name="connsiteY1" fmla="*/ 2302933 h 2379635"/>
              <a:gd name="connsiteX2" fmla="*/ 558800 w 1710266"/>
              <a:gd name="connsiteY2" fmla="*/ 2074333 h 2379635"/>
              <a:gd name="connsiteX3" fmla="*/ 508000 w 1710266"/>
              <a:gd name="connsiteY3" fmla="*/ 2006600 h 2379635"/>
              <a:gd name="connsiteX4" fmla="*/ 457200 w 1710266"/>
              <a:gd name="connsiteY4" fmla="*/ 1947333 h 2379635"/>
              <a:gd name="connsiteX5" fmla="*/ 423333 w 1710266"/>
              <a:gd name="connsiteY5" fmla="*/ 1896533 h 2379635"/>
              <a:gd name="connsiteX6" fmla="*/ 414866 w 1710266"/>
              <a:gd name="connsiteY6" fmla="*/ 1871133 h 2379635"/>
              <a:gd name="connsiteX7" fmla="*/ 389466 w 1710266"/>
              <a:gd name="connsiteY7" fmla="*/ 1845733 h 2379635"/>
              <a:gd name="connsiteX8" fmla="*/ 364066 w 1710266"/>
              <a:gd name="connsiteY8" fmla="*/ 1811866 h 2379635"/>
              <a:gd name="connsiteX9" fmla="*/ 347133 w 1710266"/>
              <a:gd name="connsiteY9" fmla="*/ 1735666 h 2379635"/>
              <a:gd name="connsiteX10" fmla="*/ 338666 w 1710266"/>
              <a:gd name="connsiteY10" fmla="*/ 1710266 h 2379635"/>
              <a:gd name="connsiteX11" fmla="*/ 304800 w 1710266"/>
              <a:gd name="connsiteY11" fmla="*/ 1684866 h 2379635"/>
              <a:gd name="connsiteX12" fmla="*/ 296333 w 1710266"/>
              <a:gd name="connsiteY12" fmla="*/ 1659466 h 2379635"/>
              <a:gd name="connsiteX13" fmla="*/ 262466 w 1710266"/>
              <a:gd name="connsiteY13" fmla="*/ 1583266 h 2379635"/>
              <a:gd name="connsiteX14" fmla="*/ 228600 w 1710266"/>
              <a:gd name="connsiteY14" fmla="*/ 1524000 h 2379635"/>
              <a:gd name="connsiteX15" fmla="*/ 211666 w 1710266"/>
              <a:gd name="connsiteY15" fmla="*/ 1303866 h 2379635"/>
              <a:gd name="connsiteX16" fmla="*/ 194733 w 1710266"/>
              <a:gd name="connsiteY16" fmla="*/ 1270000 h 2379635"/>
              <a:gd name="connsiteX17" fmla="*/ 169333 w 1710266"/>
              <a:gd name="connsiteY17" fmla="*/ 1236133 h 2379635"/>
              <a:gd name="connsiteX18" fmla="*/ 160866 w 1710266"/>
              <a:gd name="connsiteY18" fmla="*/ 1210733 h 2379635"/>
              <a:gd name="connsiteX19" fmla="*/ 143933 w 1710266"/>
              <a:gd name="connsiteY19" fmla="*/ 1185333 h 2379635"/>
              <a:gd name="connsiteX20" fmla="*/ 76200 w 1710266"/>
              <a:gd name="connsiteY20" fmla="*/ 1100666 h 2379635"/>
              <a:gd name="connsiteX21" fmla="*/ 33866 w 1710266"/>
              <a:gd name="connsiteY21" fmla="*/ 1041400 h 2379635"/>
              <a:gd name="connsiteX22" fmla="*/ 25400 w 1710266"/>
              <a:gd name="connsiteY22" fmla="*/ 1007533 h 2379635"/>
              <a:gd name="connsiteX23" fmla="*/ 8466 w 1710266"/>
              <a:gd name="connsiteY23" fmla="*/ 990600 h 2379635"/>
              <a:gd name="connsiteX24" fmla="*/ 0 w 1710266"/>
              <a:gd name="connsiteY24" fmla="*/ 948266 h 2379635"/>
              <a:gd name="connsiteX25" fmla="*/ 16933 w 1710266"/>
              <a:gd name="connsiteY25" fmla="*/ 558800 h 2379635"/>
              <a:gd name="connsiteX26" fmla="*/ 33866 w 1710266"/>
              <a:gd name="connsiteY26" fmla="*/ 491066 h 2379635"/>
              <a:gd name="connsiteX27" fmla="*/ 118533 w 1710266"/>
              <a:gd name="connsiteY27" fmla="*/ 347133 h 2379635"/>
              <a:gd name="connsiteX28" fmla="*/ 160866 w 1710266"/>
              <a:gd name="connsiteY28" fmla="*/ 279400 h 2379635"/>
              <a:gd name="connsiteX29" fmla="*/ 194733 w 1710266"/>
              <a:gd name="connsiteY29" fmla="*/ 211666 h 2379635"/>
              <a:gd name="connsiteX30" fmla="*/ 220133 w 1710266"/>
              <a:gd name="connsiteY30" fmla="*/ 152400 h 2379635"/>
              <a:gd name="connsiteX31" fmla="*/ 245533 w 1710266"/>
              <a:gd name="connsiteY31" fmla="*/ 127000 h 2379635"/>
              <a:gd name="connsiteX32" fmla="*/ 296333 w 1710266"/>
              <a:gd name="connsiteY32" fmla="*/ 84666 h 2379635"/>
              <a:gd name="connsiteX33" fmla="*/ 321733 w 1710266"/>
              <a:gd name="connsiteY33" fmla="*/ 67733 h 2379635"/>
              <a:gd name="connsiteX34" fmla="*/ 465666 w 1710266"/>
              <a:gd name="connsiteY34" fmla="*/ 50800 h 2379635"/>
              <a:gd name="connsiteX35" fmla="*/ 635000 w 1710266"/>
              <a:gd name="connsiteY35" fmla="*/ 33866 h 2379635"/>
              <a:gd name="connsiteX36" fmla="*/ 660400 w 1710266"/>
              <a:gd name="connsiteY36" fmla="*/ 25400 h 2379635"/>
              <a:gd name="connsiteX37" fmla="*/ 1016000 w 1710266"/>
              <a:gd name="connsiteY37" fmla="*/ 0 h 2379635"/>
              <a:gd name="connsiteX38" fmla="*/ 1202266 w 1710266"/>
              <a:gd name="connsiteY38" fmla="*/ 16933 h 2379635"/>
              <a:gd name="connsiteX39" fmla="*/ 1227666 w 1710266"/>
              <a:gd name="connsiteY39" fmla="*/ 25400 h 2379635"/>
              <a:gd name="connsiteX40" fmla="*/ 1261533 w 1710266"/>
              <a:gd name="connsiteY40" fmla="*/ 33866 h 2379635"/>
              <a:gd name="connsiteX41" fmla="*/ 1286933 w 1710266"/>
              <a:gd name="connsiteY41" fmla="*/ 50800 h 2379635"/>
              <a:gd name="connsiteX42" fmla="*/ 1346200 w 1710266"/>
              <a:gd name="connsiteY42" fmla="*/ 84666 h 2379635"/>
              <a:gd name="connsiteX43" fmla="*/ 1413933 w 1710266"/>
              <a:gd name="connsiteY43" fmla="*/ 143933 h 2379635"/>
              <a:gd name="connsiteX44" fmla="*/ 1498600 w 1710266"/>
              <a:gd name="connsiteY44" fmla="*/ 220133 h 2379635"/>
              <a:gd name="connsiteX45" fmla="*/ 1566333 w 1710266"/>
              <a:gd name="connsiteY45" fmla="*/ 330200 h 2379635"/>
              <a:gd name="connsiteX46" fmla="*/ 1600200 w 1710266"/>
              <a:gd name="connsiteY46" fmla="*/ 406400 h 2379635"/>
              <a:gd name="connsiteX47" fmla="*/ 1634066 w 1710266"/>
              <a:gd name="connsiteY47" fmla="*/ 465666 h 2379635"/>
              <a:gd name="connsiteX48" fmla="*/ 1676400 w 1710266"/>
              <a:gd name="connsiteY48" fmla="*/ 609600 h 2379635"/>
              <a:gd name="connsiteX49" fmla="*/ 1693333 w 1710266"/>
              <a:gd name="connsiteY49" fmla="*/ 635000 h 2379635"/>
              <a:gd name="connsiteX50" fmla="*/ 1701800 w 1710266"/>
              <a:gd name="connsiteY50" fmla="*/ 685800 h 2379635"/>
              <a:gd name="connsiteX51" fmla="*/ 1710266 w 1710266"/>
              <a:gd name="connsiteY51" fmla="*/ 711200 h 2379635"/>
              <a:gd name="connsiteX52" fmla="*/ 1701800 w 1710266"/>
              <a:gd name="connsiteY52" fmla="*/ 846666 h 2379635"/>
              <a:gd name="connsiteX53" fmla="*/ 1693333 w 1710266"/>
              <a:gd name="connsiteY53" fmla="*/ 872066 h 2379635"/>
              <a:gd name="connsiteX54" fmla="*/ 1651000 w 1710266"/>
              <a:gd name="connsiteY54" fmla="*/ 982133 h 2379635"/>
              <a:gd name="connsiteX55" fmla="*/ 1642533 w 1710266"/>
              <a:gd name="connsiteY55" fmla="*/ 1066800 h 2379635"/>
              <a:gd name="connsiteX56" fmla="*/ 1625600 w 1710266"/>
              <a:gd name="connsiteY56" fmla="*/ 1117600 h 2379635"/>
              <a:gd name="connsiteX57" fmla="*/ 1600200 w 1710266"/>
              <a:gd name="connsiteY57" fmla="*/ 1185333 h 2379635"/>
              <a:gd name="connsiteX58" fmla="*/ 1591733 w 1710266"/>
              <a:gd name="connsiteY58" fmla="*/ 1236133 h 2379635"/>
              <a:gd name="connsiteX59" fmla="*/ 1574800 w 1710266"/>
              <a:gd name="connsiteY59" fmla="*/ 1363133 h 2379635"/>
              <a:gd name="connsiteX60" fmla="*/ 1557866 w 1710266"/>
              <a:gd name="connsiteY60" fmla="*/ 1388533 h 2379635"/>
              <a:gd name="connsiteX61" fmla="*/ 1549400 w 1710266"/>
              <a:gd name="connsiteY61" fmla="*/ 1422400 h 2379635"/>
              <a:gd name="connsiteX62" fmla="*/ 1532466 w 1710266"/>
              <a:gd name="connsiteY62" fmla="*/ 1473200 h 2379635"/>
              <a:gd name="connsiteX63" fmla="*/ 1524000 w 1710266"/>
              <a:gd name="connsiteY63" fmla="*/ 1498600 h 2379635"/>
              <a:gd name="connsiteX64" fmla="*/ 1498600 w 1710266"/>
              <a:gd name="connsiteY64" fmla="*/ 1583266 h 2379635"/>
              <a:gd name="connsiteX65" fmla="*/ 1481666 w 1710266"/>
              <a:gd name="connsiteY65" fmla="*/ 1617133 h 2379635"/>
              <a:gd name="connsiteX66" fmla="*/ 1473200 w 1710266"/>
              <a:gd name="connsiteY66" fmla="*/ 1642533 h 2379635"/>
              <a:gd name="connsiteX67" fmla="*/ 1439333 w 1710266"/>
              <a:gd name="connsiteY67" fmla="*/ 1710266 h 2379635"/>
              <a:gd name="connsiteX68" fmla="*/ 1430866 w 1710266"/>
              <a:gd name="connsiteY68" fmla="*/ 1752600 h 2379635"/>
              <a:gd name="connsiteX69" fmla="*/ 1405466 w 1710266"/>
              <a:gd name="connsiteY69" fmla="*/ 1811866 h 2379635"/>
              <a:gd name="connsiteX70" fmla="*/ 1371600 w 1710266"/>
              <a:gd name="connsiteY70" fmla="*/ 1921933 h 2379635"/>
              <a:gd name="connsiteX71" fmla="*/ 1337733 w 1710266"/>
              <a:gd name="connsiteY71" fmla="*/ 1972733 h 2379635"/>
              <a:gd name="connsiteX72" fmla="*/ 1320800 w 1710266"/>
              <a:gd name="connsiteY72" fmla="*/ 2032000 h 2379635"/>
              <a:gd name="connsiteX73" fmla="*/ 1312333 w 1710266"/>
              <a:gd name="connsiteY73" fmla="*/ 2065866 h 2379635"/>
              <a:gd name="connsiteX74" fmla="*/ 1295400 w 1710266"/>
              <a:gd name="connsiteY74" fmla="*/ 2099733 h 2379635"/>
              <a:gd name="connsiteX75" fmla="*/ 1253066 w 1710266"/>
              <a:gd name="connsiteY75" fmla="*/ 2175933 h 2379635"/>
              <a:gd name="connsiteX76" fmla="*/ 1236133 w 1710266"/>
              <a:gd name="connsiteY76" fmla="*/ 2226733 h 2379635"/>
              <a:gd name="connsiteX77" fmla="*/ 1193800 w 1710266"/>
              <a:gd name="connsiteY77" fmla="*/ 2286000 h 2379635"/>
              <a:gd name="connsiteX78" fmla="*/ 1176866 w 1710266"/>
              <a:gd name="connsiteY78" fmla="*/ 2302933 h 2379635"/>
              <a:gd name="connsiteX79" fmla="*/ 1159933 w 1710266"/>
              <a:gd name="connsiteY79" fmla="*/ 2328333 h 2379635"/>
              <a:gd name="connsiteX80" fmla="*/ 1100666 w 1710266"/>
              <a:gd name="connsiteY80" fmla="*/ 2345266 h 2379635"/>
              <a:gd name="connsiteX81" fmla="*/ 999066 w 1710266"/>
              <a:gd name="connsiteY81" fmla="*/ 2370666 h 2379635"/>
              <a:gd name="connsiteX82" fmla="*/ 973666 w 1710266"/>
              <a:gd name="connsiteY82" fmla="*/ 2379133 h 2379635"/>
              <a:gd name="connsiteX83" fmla="*/ 804333 w 1710266"/>
              <a:gd name="connsiteY83" fmla="*/ 2362200 h 2379635"/>
              <a:gd name="connsiteX84" fmla="*/ 762000 w 1710266"/>
              <a:gd name="connsiteY84" fmla="*/ 2328333 h 2379635"/>
              <a:gd name="connsiteX85" fmla="*/ 702733 w 1710266"/>
              <a:gd name="connsiteY85" fmla="*/ 2311400 h 2379635"/>
              <a:gd name="connsiteX86" fmla="*/ 702733 w 1710266"/>
              <a:gd name="connsiteY86" fmla="*/ 2302933 h 237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1710266" h="2379635">
                <a:moveTo>
                  <a:pt x="702733" y="2302933"/>
                </a:moveTo>
                <a:lnTo>
                  <a:pt x="702733" y="2302933"/>
                </a:lnTo>
                <a:cubicBezTo>
                  <a:pt x="654755" y="2226733"/>
                  <a:pt x="612828" y="2146370"/>
                  <a:pt x="558800" y="2074333"/>
                </a:cubicBezTo>
                <a:cubicBezTo>
                  <a:pt x="541867" y="2051755"/>
                  <a:pt x="525630" y="2028638"/>
                  <a:pt x="508000" y="2006600"/>
                </a:cubicBezTo>
                <a:cubicBezTo>
                  <a:pt x="491746" y="1986282"/>
                  <a:pt x="473064" y="1967957"/>
                  <a:pt x="457200" y="1947333"/>
                </a:cubicBezTo>
                <a:cubicBezTo>
                  <a:pt x="444792" y="1931202"/>
                  <a:pt x="433217" y="1914323"/>
                  <a:pt x="423333" y="1896533"/>
                </a:cubicBezTo>
                <a:cubicBezTo>
                  <a:pt x="418999" y="1888731"/>
                  <a:pt x="419817" y="1878559"/>
                  <a:pt x="414866" y="1871133"/>
                </a:cubicBezTo>
                <a:cubicBezTo>
                  <a:pt x="408224" y="1861170"/>
                  <a:pt x="397258" y="1854824"/>
                  <a:pt x="389466" y="1845733"/>
                </a:cubicBezTo>
                <a:cubicBezTo>
                  <a:pt x="380283" y="1835019"/>
                  <a:pt x="372533" y="1823155"/>
                  <a:pt x="364066" y="1811866"/>
                </a:cubicBezTo>
                <a:cubicBezTo>
                  <a:pt x="358246" y="1782762"/>
                  <a:pt x="355106" y="1763570"/>
                  <a:pt x="347133" y="1735666"/>
                </a:cubicBezTo>
                <a:cubicBezTo>
                  <a:pt x="344681" y="1727085"/>
                  <a:pt x="344379" y="1717122"/>
                  <a:pt x="338666" y="1710266"/>
                </a:cubicBezTo>
                <a:cubicBezTo>
                  <a:pt x="329632" y="1699426"/>
                  <a:pt x="316089" y="1693333"/>
                  <a:pt x="304800" y="1684866"/>
                </a:cubicBezTo>
                <a:cubicBezTo>
                  <a:pt x="301978" y="1676399"/>
                  <a:pt x="299467" y="1667822"/>
                  <a:pt x="296333" y="1659466"/>
                </a:cubicBezTo>
                <a:cubicBezTo>
                  <a:pt x="286434" y="1633069"/>
                  <a:pt x="276462" y="1607760"/>
                  <a:pt x="262466" y="1583266"/>
                </a:cubicBezTo>
                <a:cubicBezTo>
                  <a:pt x="214603" y="1499505"/>
                  <a:pt x="279764" y="1626329"/>
                  <a:pt x="228600" y="1524000"/>
                </a:cubicBezTo>
                <a:cubicBezTo>
                  <a:pt x="228276" y="1516876"/>
                  <a:pt x="233584" y="1362314"/>
                  <a:pt x="211666" y="1303866"/>
                </a:cubicBezTo>
                <a:cubicBezTo>
                  <a:pt x="207234" y="1292048"/>
                  <a:pt x="201422" y="1280703"/>
                  <a:pt x="194733" y="1270000"/>
                </a:cubicBezTo>
                <a:cubicBezTo>
                  <a:pt x="187254" y="1258034"/>
                  <a:pt x="177800" y="1247422"/>
                  <a:pt x="169333" y="1236133"/>
                </a:cubicBezTo>
                <a:cubicBezTo>
                  <a:pt x="166511" y="1227666"/>
                  <a:pt x="164857" y="1218715"/>
                  <a:pt x="160866" y="1210733"/>
                </a:cubicBezTo>
                <a:cubicBezTo>
                  <a:pt x="156315" y="1201632"/>
                  <a:pt x="149847" y="1193613"/>
                  <a:pt x="143933" y="1185333"/>
                </a:cubicBezTo>
                <a:cubicBezTo>
                  <a:pt x="111516" y="1139949"/>
                  <a:pt x="117869" y="1152751"/>
                  <a:pt x="76200" y="1100666"/>
                </a:cubicBezTo>
                <a:cubicBezTo>
                  <a:pt x="55196" y="1074411"/>
                  <a:pt x="51055" y="1067182"/>
                  <a:pt x="33866" y="1041400"/>
                </a:cubicBezTo>
                <a:cubicBezTo>
                  <a:pt x="31044" y="1030111"/>
                  <a:pt x="30604" y="1017941"/>
                  <a:pt x="25400" y="1007533"/>
                </a:cubicBezTo>
                <a:cubicBezTo>
                  <a:pt x="21830" y="1000393"/>
                  <a:pt x="11610" y="997937"/>
                  <a:pt x="8466" y="990600"/>
                </a:cubicBezTo>
                <a:cubicBezTo>
                  <a:pt x="2797" y="977373"/>
                  <a:pt x="2822" y="962377"/>
                  <a:pt x="0" y="948266"/>
                </a:cubicBezTo>
                <a:cubicBezTo>
                  <a:pt x="28417" y="749333"/>
                  <a:pt x="-16218" y="1078169"/>
                  <a:pt x="16933" y="558800"/>
                </a:cubicBezTo>
                <a:cubicBezTo>
                  <a:pt x="18415" y="535574"/>
                  <a:pt x="23795" y="512047"/>
                  <a:pt x="33866" y="491066"/>
                </a:cubicBezTo>
                <a:cubicBezTo>
                  <a:pt x="57953" y="440885"/>
                  <a:pt x="89895" y="394863"/>
                  <a:pt x="118533" y="347133"/>
                </a:cubicBezTo>
                <a:cubicBezTo>
                  <a:pt x="132231" y="324303"/>
                  <a:pt x="148959" y="303214"/>
                  <a:pt x="160866" y="279400"/>
                </a:cubicBezTo>
                <a:cubicBezTo>
                  <a:pt x="172155" y="256822"/>
                  <a:pt x="184058" y="234541"/>
                  <a:pt x="194733" y="211666"/>
                </a:cubicBezTo>
                <a:cubicBezTo>
                  <a:pt x="203822" y="192189"/>
                  <a:pt x="209075" y="170830"/>
                  <a:pt x="220133" y="152400"/>
                </a:cubicBezTo>
                <a:cubicBezTo>
                  <a:pt x="226293" y="142133"/>
                  <a:pt x="236584" y="134955"/>
                  <a:pt x="245533" y="127000"/>
                </a:cubicBezTo>
                <a:cubicBezTo>
                  <a:pt x="262008" y="112356"/>
                  <a:pt x="278934" y="98199"/>
                  <a:pt x="296333" y="84666"/>
                </a:cubicBezTo>
                <a:cubicBezTo>
                  <a:pt x="304365" y="78419"/>
                  <a:pt x="311755" y="69729"/>
                  <a:pt x="321733" y="67733"/>
                </a:cubicBezTo>
                <a:cubicBezTo>
                  <a:pt x="369103" y="58259"/>
                  <a:pt x="417637" y="55992"/>
                  <a:pt x="465666" y="50800"/>
                </a:cubicBezTo>
                <a:lnTo>
                  <a:pt x="635000" y="33866"/>
                </a:lnTo>
                <a:cubicBezTo>
                  <a:pt x="643467" y="31044"/>
                  <a:pt x="651790" y="27748"/>
                  <a:pt x="660400" y="25400"/>
                </a:cubicBezTo>
                <a:cubicBezTo>
                  <a:pt x="806245" y="-14376"/>
                  <a:pt x="766822" y="7328"/>
                  <a:pt x="1016000" y="0"/>
                </a:cubicBezTo>
                <a:cubicBezTo>
                  <a:pt x="1078089" y="5644"/>
                  <a:pt x="1140365" y="9505"/>
                  <a:pt x="1202266" y="16933"/>
                </a:cubicBezTo>
                <a:cubicBezTo>
                  <a:pt x="1211127" y="17996"/>
                  <a:pt x="1219085" y="22948"/>
                  <a:pt x="1227666" y="25400"/>
                </a:cubicBezTo>
                <a:cubicBezTo>
                  <a:pt x="1238855" y="28597"/>
                  <a:pt x="1250244" y="31044"/>
                  <a:pt x="1261533" y="33866"/>
                </a:cubicBezTo>
                <a:cubicBezTo>
                  <a:pt x="1270000" y="39511"/>
                  <a:pt x="1278098" y="45751"/>
                  <a:pt x="1286933" y="50800"/>
                </a:cubicBezTo>
                <a:cubicBezTo>
                  <a:pt x="1362141" y="93776"/>
                  <a:pt x="1284306" y="43404"/>
                  <a:pt x="1346200" y="84666"/>
                </a:cubicBezTo>
                <a:cubicBezTo>
                  <a:pt x="1378580" y="133238"/>
                  <a:pt x="1346349" y="91945"/>
                  <a:pt x="1413933" y="143933"/>
                </a:cubicBezTo>
                <a:cubicBezTo>
                  <a:pt x="1418004" y="147064"/>
                  <a:pt x="1484385" y="201856"/>
                  <a:pt x="1498600" y="220133"/>
                </a:cubicBezTo>
                <a:cubicBezTo>
                  <a:pt x="1517377" y="244275"/>
                  <a:pt x="1553351" y="304236"/>
                  <a:pt x="1566333" y="330200"/>
                </a:cubicBezTo>
                <a:cubicBezTo>
                  <a:pt x="1578764" y="355061"/>
                  <a:pt x="1587769" y="381539"/>
                  <a:pt x="1600200" y="406400"/>
                </a:cubicBezTo>
                <a:cubicBezTo>
                  <a:pt x="1610376" y="426751"/>
                  <a:pt x="1622777" y="445911"/>
                  <a:pt x="1634066" y="465666"/>
                </a:cubicBezTo>
                <a:cubicBezTo>
                  <a:pt x="1640408" y="491032"/>
                  <a:pt x="1663297" y="589945"/>
                  <a:pt x="1676400" y="609600"/>
                </a:cubicBezTo>
                <a:lnTo>
                  <a:pt x="1693333" y="635000"/>
                </a:lnTo>
                <a:cubicBezTo>
                  <a:pt x="1696155" y="651933"/>
                  <a:pt x="1698076" y="669042"/>
                  <a:pt x="1701800" y="685800"/>
                </a:cubicBezTo>
                <a:cubicBezTo>
                  <a:pt x="1703736" y="694512"/>
                  <a:pt x="1710266" y="702275"/>
                  <a:pt x="1710266" y="711200"/>
                </a:cubicBezTo>
                <a:cubicBezTo>
                  <a:pt x="1710266" y="756443"/>
                  <a:pt x="1706536" y="801671"/>
                  <a:pt x="1701800" y="846666"/>
                </a:cubicBezTo>
                <a:cubicBezTo>
                  <a:pt x="1700866" y="855542"/>
                  <a:pt x="1696537" y="863736"/>
                  <a:pt x="1693333" y="872066"/>
                </a:cubicBezTo>
                <a:cubicBezTo>
                  <a:pt x="1646864" y="992884"/>
                  <a:pt x="1671804" y="919715"/>
                  <a:pt x="1651000" y="982133"/>
                </a:cubicBezTo>
                <a:cubicBezTo>
                  <a:pt x="1648178" y="1010355"/>
                  <a:pt x="1647760" y="1038923"/>
                  <a:pt x="1642533" y="1066800"/>
                </a:cubicBezTo>
                <a:cubicBezTo>
                  <a:pt x="1639244" y="1084344"/>
                  <a:pt x="1630729" y="1100504"/>
                  <a:pt x="1625600" y="1117600"/>
                </a:cubicBezTo>
                <a:cubicBezTo>
                  <a:pt x="1608309" y="1175236"/>
                  <a:pt x="1628587" y="1128557"/>
                  <a:pt x="1600200" y="1185333"/>
                </a:cubicBezTo>
                <a:cubicBezTo>
                  <a:pt x="1597378" y="1202266"/>
                  <a:pt x="1593862" y="1219099"/>
                  <a:pt x="1591733" y="1236133"/>
                </a:cubicBezTo>
                <a:cubicBezTo>
                  <a:pt x="1590221" y="1248230"/>
                  <a:pt x="1584573" y="1337072"/>
                  <a:pt x="1574800" y="1363133"/>
                </a:cubicBezTo>
                <a:cubicBezTo>
                  <a:pt x="1571227" y="1372661"/>
                  <a:pt x="1563511" y="1380066"/>
                  <a:pt x="1557866" y="1388533"/>
                </a:cubicBezTo>
                <a:cubicBezTo>
                  <a:pt x="1555044" y="1399822"/>
                  <a:pt x="1552744" y="1411254"/>
                  <a:pt x="1549400" y="1422400"/>
                </a:cubicBezTo>
                <a:cubicBezTo>
                  <a:pt x="1544271" y="1439497"/>
                  <a:pt x="1538110" y="1456267"/>
                  <a:pt x="1532466" y="1473200"/>
                </a:cubicBezTo>
                <a:cubicBezTo>
                  <a:pt x="1529644" y="1481667"/>
                  <a:pt x="1526165" y="1489942"/>
                  <a:pt x="1524000" y="1498600"/>
                </a:cubicBezTo>
                <a:cubicBezTo>
                  <a:pt x="1517924" y="1522903"/>
                  <a:pt x="1508904" y="1562658"/>
                  <a:pt x="1498600" y="1583266"/>
                </a:cubicBezTo>
                <a:cubicBezTo>
                  <a:pt x="1492955" y="1594555"/>
                  <a:pt x="1486638" y="1605532"/>
                  <a:pt x="1481666" y="1617133"/>
                </a:cubicBezTo>
                <a:cubicBezTo>
                  <a:pt x="1478150" y="1625336"/>
                  <a:pt x="1477191" y="1634551"/>
                  <a:pt x="1473200" y="1642533"/>
                </a:cubicBezTo>
                <a:cubicBezTo>
                  <a:pt x="1446990" y="1694953"/>
                  <a:pt x="1461308" y="1637015"/>
                  <a:pt x="1439333" y="1710266"/>
                </a:cubicBezTo>
                <a:cubicBezTo>
                  <a:pt x="1435198" y="1724050"/>
                  <a:pt x="1435417" y="1738948"/>
                  <a:pt x="1430866" y="1752600"/>
                </a:cubicBezTo>
                <a:cubicBezTo>
                  <a:pt x="1424069" y="1772990"/>
                  <a:pt x="1412263" y="1791476"/>
                  <a:pt x="1405466" y="1811866"/>
                </a:cubicBezTo>
                <a:cubicBezTo>
                  <a:pt x="1389553" y="1859605"/>
                  <a:pt x="1394103" y="1880678"/>
                  <a:pt x="1371600" y="1921933"/>
                </a:cubicBezTo>
                <a:cubicBezTo>
                  <a:pt x="1361855" y="1939799"/>
                  <a:pt x="1337733" y="1972733"/>
                  <a:pt x="1337733" y="1972733"/>
                </a:cubicBezTo>
                <a:cubicBezTo>
                  <a:pt x="1332089" y="1992489"/>
                  <a:pt x="1326206" y="2012178"/>
                  <a:pt x="1320800" y="2032000"/>
                </a:cubicBezTo>
                <a:cubicBezTo>
                  <a:pt x="1317738" y="2043226"/>
                  <a:pt x="1316419" y="2054971"/>
                  <a:pt x="1312333" y="2065866"/>
                </a:cubicBezTo>
                <a:cubicBezTo>
                  <a:pt x="1307901" y="2077684"/>
                  <a:pt x="1300087" y="2088014"/>
                  <a:pt x="1295400" y="2099733"/>
                </a:cubicBezTo>
                <a:cubicBezTo>
                  <a:pt x="1267774" y="2168798"/>
                  <a:pt x="1295720" y="2133279"/>
                  <a:pt x="1253066" y="2175933"/>
                </a:cubicBezTo>
                <a:cubicBezTo>
                  <a:pt x="1247422" y="2192866"/>
                  <a:pt x="1246034" y="2211881"/>
                  <a:pt x="1236133" y="2226733"/>
                </a:cubicBezTo>
                <a:cubicBezTo>
                  <a:pt x="1221471" y="2248727"/>
                  <a:pt x="1211302" y="2264998"/>
                  <a:pt x="1193800" y="2286000"/>
                </a:cubicBezTo>
                <a:cubicBezTo>
                  <a:pt x="1188690" y="2292132"/>
                  <a:pt x="1181853" y="2296700"/>
                  <a:pt x="1176866" y="2302933"/>
                </a:cubicBezTo>
                <a:cubicBezTo>
                  <a:pt x="1170509" y="2310879"/>
                  <a:pt x="1167879" y="2321976"/>
                  <a:pt x="1159933" y="2328333"/>
                </a:cubicBezTo>
                <a:cubicBezTo>
                  <a:pt x="1154240" y="2332888"/>
                  <a:pt x="1103103" y="2344535"/>
                  <a:pt x="1100666" y="2345266"/>
                </a:cubicBezTo>
                <a:cubicBezTo>
                  <a:pt x="1016803" y="2370425"/>
                  <a:pt x="1083608" y="2356577"/>
                  <a:pt x="999066" y="2370666"/>
                </a:cubicBezTo>
                <a:cubicBezTo>
                  <a:pt x="990599" y="2373488"/>
                  <a:pt x="982591" y="2379133"/>
                  <a:pt x="973666" y="2379133"/>
                </a:cubicBezTo>
                <a:cubicBezTo>
                  <a:pt x="847799" y="2379133"/>
                  <a:pt x="870318" y="2384193"/>
                  <a:pt x="804333" y="2362200"/>
                </a:cubicBezTo>
                <a:cubicBezTo>
                  <a:pt x="788582" y="2346448"/>
                  <a:pt x="783363" y="2339015"/>
                  <a:pt x="762000" y="2328333"/>
                </a:cubicBezTo>
                <a:cubicBezTo>
                  <a:pt x="749850" y="2322258"/>
                  <a:pt x="713590" y="2314114"/>
                  <a:pt x="702733" y="2311400"/>
                </a:cubicBezTo>
                <a:cubicBezTo>
                  <a:pt x="684235" y="2283652"/>
                  <a:pt x="702733" y="2304344"/>
                  <a:pt x="702733" y="2302933"/>
                </a:cubicBezTo>
                <a:close/>
              </a:path>
            </a:pathLst>
          </a:cu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185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3"/>
            <a:ext cx="4104456" cy="2800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– B(T ‘) =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(l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)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(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</a:t>
            </a: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                       = </a:t>
            </a:r>
            <a:r>
              <a:rPr lang="en-US" sz="1600" dirty="0">
                <a:latin typeface="Comic Sans MS"/>
                <a:cs typeface="Comic Sans MS"/>
              </a:rPr>
              <a:t>(l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(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≥ 0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919537" y="6011996"/>
            <a:ext cx="1604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wap y and b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6760095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T”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3"/>
            <a:ext cx="41044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– B(T ‘) =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(l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)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(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</a:t>
            </a: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                       = </a:t>
            </a:r>
            <a:r>
              <a:rPr lang="en-US" sz="1600" dirty="0">
                <a:latin typeface="Comic Sans MS"/>
                <a:cs typeface="Comic Sans MS"/>
              </a:rPr>
              <a:t>(l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(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≥ 0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919537" y="6011996"/>
            <a:ext cx="1604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wap y and b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3215680" y="4437112"/>
            <a:ext cx="720080" cy="2880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733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T”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– B(T ‘) =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(l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)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(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</a:t>
            </a: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                       = </a:t>
            </a:r>
            <a:r>
              <a:rPr lang="en-US" sz="1600" dirty="0">
                <a:latin typeface="Comic Sans MS"/>
                <a:cs typeface="Comic Sans MS"/>
              </a:rPr>
              <a:t>(l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(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≥ 0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- B(T”) </a:t>
            </a:r>
            <a:r>
              <a:rPr lang="en-US" sz="1600" dirty="0">
                <a:latin typeface="Comic Sans MS"/>
                <a:cs typeface="Comic Sans MS"/>
              </a:rPr>
              <a:t>≥ 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919537" y="6011996"/>
            <a:ext cx="1604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wap y and b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3215680" y="4437112"/>
            <a:ext cx="720080" cy="2880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/>
          <p:nvPr/>
        </p:nvSpPr>
        <p:spPr>
          <a:xfrm>
            <a:off x="1634068" y="3073401"/>
            <a:ext cx="1549465" cy="2650067"/>
          </a:xfrm>
          <a:custGeom>
            <a:avLst/>
            <a:gdLst>
              <a:gd name="connsiteX0" fmla="*/ 795866 w 1549465"/>
              <a:gd name="connsiteY0" fmla="*/ 2650067 h 2650067"/>
              <a:gd name="connsiteX1" fmla="*/ 795866 w 1549465"/>
              <a:gd name="connsiteY1" fmla="*/ 2650067 h 2650067"/>
              <a:gd name="connsiteX2" fmla="*/ 863600 w 1549465"/>
              <a:gd name="connsiteY2" fmla="*/ 2463800 h 2650067"/>
              <a:gd name="connsiteX3" fmla="*/ 914400 w 1549465"/>
              <a:gd name="connsiteY3" fmla="*/ 2396067 h 2650067"/>
              <a:gd name="connsiteX4" fmla="*/ 948266 w 1549465"/>
              <a:gd name="connsiteY4" fmla="*/ 2328333 h 2650067"/>
              <a:gd name="connsiteX5" fmla="*/ 990600 w 1549465"/>
              <a:gd name="connsiteY5" fmla="*/ 2269067 h 2650067"/>
              <a:gd name="connsiteX6" fmla="*/ 1024466 w 1549465"/>
              <a:gd name="connsiteY6" fmla="*/ 2209800 h 2650067"/>
              <a:gd name="connsiteX7" fmla="*/ 1058333 w 1549465"/>
              <a:gd name="connsiteY7" fmla="*/ 2159000 h 2650067"/>
              <a:gd name="connsiteX8" fmla="*/ 1075266 w 1549465"/>
              <a:gd name="connsiteY8" fmla="*/ 2099733 h 2650067"/>
              <a:gd name="connsiteX9" fmla="*/ 1092200 w 1549465"/>
              <a:gd name="connsiteY9" fmla="*/ 2082800 h 2650067"/>
              <a:gd name="connsiteX10" fmla="*/ 1126066 w 1549465"/>
              <a:gd name="connsiteY10" fmla="*/ 2006600 h 2650067"/>
              <a:gd name="connsiteX11" fmla="*/ 1159933 w 1549465"/>
              <a:gd name="connsiteY11" fmla="*/ 1955800 h 2650067"/>
              <a:gd name="connsiteX12" fmla="*/ 1210733 w 1549465"/>
              <a:gd name="connsiteY12" fmla="*/ 1921933 h 2650067"/>
              <a:gd name="connsiteX13" fmla="*/ 1270000 w 1549465"/>
              <a:gd name="connsiteY13" fmla="*/ 1854200 h 2650067"/>
              <a:gd name="connsiteX14" fmla="*/ 1312333 w 1549465"/>
              <a:gd name="connsiteY14" fmla="*/ 1794933 h 2650067"/>
              <a:gd name="connsiteX15" fmla="*/ 1320800 w 1549465"/>
              <a:gd name="connsiteY15" fmla="*/ 1769533 h 2650067"/>
              <a:gd name="connsiteX16" fmla="*/ 1337733 w 1549465"/>
              <a:gd name="connsiteY16" fmla="*/ 1168400 h 2650067"/>
              <a:gd name="connsiteX17" fmla="*/ 1363133 w 1549465"/>
              <a:gd name="connsiteY17" fmla="*/ 1058333 h 2650067"/>
              <a:gd name="connsiteX18" fmla="*/ 1388533 w 1549465"/>
              <a:gd name="connsiteY18" fmla="*/ 931333 h 2650067"/>
              <a:gd name="connsiteX19" fmla="*/ 1422400 w 1549465"/>
              <a:gd name="connsiteY19" fmla="*/ 778933 h 2650067"/>
              <a:gd name="connsiteX20" fmla="*/ 1447800 w 1549465"/>
              <a:gd name="connsiteY20" fmla="*/ 762000 h 2650067"/>
              <a:gd name="connsiteX21" fmla="*/ 1481666 w 1549465"/>
              <a:gd name="connsiteY21" fmla="*/ 702733 h 2650067"/>
              <a:gd name="connsiteX22" fmla="*/ 1490133 w 1549465"/>
              <a:gd name="connsiteY22" fmla="*/ 677333 h 2650067"/>
              <a:gd name="connsiteX23" fmla="*/ 1515533 w 1549465"/>
              <a:gd name="connsiteY23" fmla="*/ 626533 h 2650067"/>
              <a:gd name="connsiteX24" fmla="*/ 1532466 w 1549465"/>
              <a:gd name="connsiteY24" fmla="*/ 541867 h 2650067"/>
              <a:gd name="connsiteX25" fmla="*/ 1540933 w 1549465"/>
              <a:gd name="connsiteY25" fmla="*/ 406400 h 2650067"/>
              <a:gd name="connsiteX26" fmla="*/ 1540933 w 1549465"/>
              <a:gd name="connsiteY26" fmla="*/ 287867 h 2650067"/>
              <a:gd name="connsiteX27" fmla="*/ 1515533 w 1549465"/>
              <a:gd name="connsiteY27" fmla="*/ 220133 h 2650067"/>
              <a:gd name="connsiteX28" fmla="*/ 1422400 w 1549465"/>
              <a:gd name="connsiteY28" fmla="*/ 101600 h 2650067"/>
              <a:gd name="connsiteX29" fmla="*/ 1337733 w 1549465"/>
              <a:gd name="connsiteY29" fmla="*/ 50800 h 2650067"/>
              <a:gd name="connsiteX30" fmla="*/ 1303866 w 1549465"/>
              <a:gd name="connsiteY30" fmla="*/ 16933 h 2650067"/>
              <a:gd name="connsiteX31" fmla="*/ 1227666 w 1549465"/>
              <a:gd name="connsiteY31" fmla="*/ 0 h 2650067"/>
              <a:gd name="connsiteX32" fmla="*/ 1049866 w 1549465"/>
              <a:gd name="connsiteY32" fmla="*/ 16933 h 2650067"/>
              <a:gd name="connsiteX33" fmla="*/ 990600 w 1549465"/>
              <a:gd name="connsiteY33" fmla="*/ 50800 h 2650067"/>
              <a:gd name="connsiteX34" fmla="*/ 965200 w 1549465"/>
              <a:gd name="connsiteY34" fmla="*/ 59267 h 2650067"/>
              <a:gd name="connsiteX35" fmla="*/ 939800 w 1549465"/>
              <a:gd name="connsiteY35" fmla="*/ 76200 h 2650067"/>
              <a:gd name="connsiteX36" fmla="*/ 922866 w 1549465"/>
              <a:gd name="connsiteY36" fmla="*/ 93133 h 2650067"/>
              <a:gd name="connsiteX37" fmla="*/ 829733 w 1549465"/>
              <a:gd name="connsiteY37" fmla="*/ 110067 h 2650067"/>
              <a:gd name="connsiteX38" fmla="*/ 778933 w 1549465"/>
              <a:gd name="connsiteY38" fmla="*/ 152400 h 2650067"/>
              <a:gd name="connsiteX39" fmla="*/ 753533 w 1549465"/>
              <a:gd name="connsiteY39" fmla="*/ 177800 h 2650067"/>
              <a:gd name="connsiteX40" fmla="*/ 728133 w 1549465"/>
              <a:gd name="connsiteY40" fmla="*/ 194733 h 2650067"/>
              <a:gd name="connsiteX41" fmla="*/ 694266 w 1549465"/>
              <a:gd name="connsiteY41" fmla="*/ 220133 h 2650067"/>
              <a:gd name="connsiteX42" fmla="*/ 660400 w 1549465"/>
              <a:gd name="connsiteY42" fmla="*/ 279400 h 2650067"/>
              <a:gd name="connsiteX43" fmla="*/ 584200 w 1549465"/>
              <a:gd name="connsiteY43" fmla="*/ 431800 h 2650067"/>
              <a:gd name="connsiteX44" fmla="*/ 558800 w 1549465"/>
              <a:gd name="connsiteY44" fmla="*/ 474133 h 2650067"/>
              <a:gd name="connsiteX45" fmla="*/ 541866 w 1549465"/>
              <a:gd name="connsiteY45" fmla="*/ 499533 h 2650067"/>
              <a:gd name="connsiteX46" fmla="*/ 465666 w 1549465"/>
              <a:gd name="connsiteY46" fmla="*/ 550333 h 2650067"/>
              <a:gd name="connsiteX47" fmla="*/ 423333 w 1549465"/>
              <a:gd name="connsiteY47" fmla="*/ 592667 h 2650067"/>
              <a:gd name="connsiteX48" fmla="*/ 338666 w 1549465"/>
              <a:gd name="connsiteY48" fmla="*/ 677333 h 2650067"/>
              <a:gd name="connsiteX49" fmla="*/ 296333 w 1549465"/>
              <a:gd name="connsiteY49" fmla="*/ 719667 h 2650067"/>
              <a:gd name="connsiteX50" fmla="*/ 270933 w 1549465"/>
              <a:gd name="connsiteY50" fmla="*/ 770467 h 2650067"/>
              <a:gd name="connsiteX51" fmla="*/ 228600 w 1549465"/>
              <a:gd name="connsiteY51" fmla="*/ 829733 h 2650067"/>
              <a:gd name="connsiteX52" fmla="*/ 194733 w 1549465"/>
              <a:gd name="connsiteY52" fmla="*/ 880533 h 2650067"/>
              <a:gd name="connsiteX53" fmla="*/ 135466 w 1549465"/>
              <a:gd name="connsiteY53" fmla="*/ 990600 h 2650067"/>
              <a:gd name="connsiteX54" fmla="*/ 110066 w 1549465"/>
              <a:gd name="connsiteY54" fmla="*/ 1007533 h 2650067"/>
              <a:gd name="connsiteX55" fmla="*/ 76200 w 1549465"/>
              <a:gd name="connsiteY55" fmla="*/ 1092200 h 2650067"/>
              <a:gd name="connsiteX56" fmla="*/ 42333 w 1549465"/>
              <a:gd name="connsiteY56" fmla="*/ 1134533 h 2650067"/>
              <a:gd name="connsiteX57" fmla="*/ 8466 w 1549465"/>
              <a:gd name="connsiteY57" fmla="*/ 1303867 h 2650067"/>
              <a:gd name="connsiteX58" fmla="*/ 0 w 1549465"/>
              <a:gd name="connsiteY58" fmla="*/ 1397000 h 2650067"/>
              <a:gd name="connsiteX59" fmla="*/ 8466 w 1549465"/>
              <a:gd name="connsiteY59" fmla="*/ 1794933 h 2650067"/>
              <a:gd name="connsiteX60" fmla="*/ 42333 w 1549465"/>
              <a:gd name="connsiteY60" fmla="*/ 1854200 h 2650067"/>
              <a:gd name="connsiteX61" fmla="*/ 59266 w 1549465"/>
              <a:gd name="connsiteY61" fmla="*/ 1888067 h 2650067"/>
              <a:gd name="connsiteX62" fmla="*/ 110066 w 1549465"/>
              <a:gd name="connsiteY62" fmla="*/ 1930400 h 2650067"/>
              <a:gd name="connsiteX63" fmla="*/ 143933 w 1549465"/>
              <a:gd name="connsiteY63" fmla="*/ 1955800 h 2650067"/>
              <a:gd name="connsiteX64" fmla="*/ 160866 w 1549465"/>
              <a:gd name="connsiteY64" fmla="*/ 1989667 h 2650067"/>
              <a:gd name="connsiteX65" fmla="*/ 169333 w 1549465"/>
              <a:gd name="connsiteY65" fmla="*/ 2015067 h 2650067"/>
              <a:gd name="connsiteX66" fmla="*/ 194733 w 1549465"/>
              <a:gd name="connsiteY66" fmla="*/ 2048933 h 2650067"/>
              <a:gd name="connsiteX67" fmla="*/ 203200 w 1549465"/>
              <a:gd name="connsiteY67" fmla="*/ 2074333 h 2650067"/>
              <a:gd name="connsiteX68" fmla="*/ 262466 w 1549465"/>
              <a:gd name="connsiteY68" fmla="*/ 2184400 h 2650067"/>
              <a:gd name="connsiteX69" fmla="*/ 287866 w 1549465"/>
              <a:gd name="connsiteY69" fmla="*/ 2269067 h 2650067"/>
              <a:gd name="connsiteX70" fmla="*/ 313266 w 1549465"/>
              <a:gd name="connsiteY70" fmla="*/ 2286000 h 2650067"/>
              <a:gd name="connsiteX71" fmla="*/ 338666 w 1549465"/>
              <a:gd name="connsiteY71" fmla="*/ 2345267 h 2650067"/>
              <a:gd name="connsiteX72" fmla="*/ 364066 w 1549465"/>
              <a:gd name="connsiteY72" fmla="*/ 2396067 h 2650067"/>
              <a:gd name="connsiteX73" fmla="*/ 381000 w 1549465"/>
              <a:gd name="connsiteY73" fmla="*/ 2438400 h 2650067"/>
              <a:gd name="connsiteX74" fmla="*/ 397933 w 1549465"/>
              <a:gd name="connsiteY74" fmla="*/ 2472267 h 2650067"/>
              <a:gd name="connsiteX75" fmla="*/ 440266 w 1549465"/>
              <a:gd name="connsiteY75" fmla="*/ 2548467 h 2650067"/>
              <a:gd name="connsiteX76" fmla="*/ 474133 w 1549465"/>
              <a:gd name="connsiteY76" fmla="*/ 2556933 h 2650067"/>
              <a:gd name="connsiteX77" fmla="*/ 499533 w 1549465"/>
              <a:gd name="connsiteY77" fmla="*/ 2582333 h 2650067"/>
              <a:gd name="connsiteX78" fmla="*/ 524933 w 1549465"/>
              <a:gd name="connsiteY78" fmla="*/ 2590800 h 2650067"/>
              <a:gd name="connsiteX79" fmla="*/ 711200 w 1549465"/>
              <a:gd name="connsiteY79" fmla="*/ 2607733 h 2650067"/>
              <a:gd name="connsiteX80" fmla="*/ 829733 w 1549465"/>
              <a:gd name="connsiteY80" fmla="*/ 2590800 h 2650067"/>
              <a:gd name="connsiteX81" fmla="*/ 795866 w 1549465"/>
              <a:gd name="connsiteY81" fmla="*/ 2650067 h 265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549465" h="2650067">
                <a:moveTo>
                  <a:pt x="795866" y="2650067"/>
                </a:moveTo>
                <a:lnTo>
                  <a:pt x="795866" y="2650067"/>
                </a:lnTo>
                <a:cubicBezTo>
                  <a:pt x="818444" y="2587978"/>
                  <a:pt x="835661" y="2523668"/>
                  <a:pt x="863600" y="2463800"/>
                </a:cubicBezTo>
                <a:cubicBezTo>
                  <a:pt x="875535" y="2438226"/>
                  <a:pt x="899442" y="2419999"/>
                  <a:pt x="914400" y="2396067"/>
                </a:cubicBezTo>
                <a:cubicBezTo>
                  <a:pt x="927779" y="2374661"/>
                  <a:pt x="936299" y="2350559"/>
                  <a:pt x="948266" y="2328333"/>
                </a:cubicBezTo>
                <a:cubicBezTo>
                  <a:pt x="992769" y="2245684"/>
                  <a:pt x="954755" y="2313872"/>
                  <a:pt x="990600" y="2269067"/>
                </a:cubicBezTo>
                <a:cubicBezTo>
                  <a:pt x="1014029" y="2239781"/>
                  <a:pt x="1003609" y="2244562"/>
                  <a:pt x="1024466" y="2209800"/>
                </a:cubicBezTo>
                <a:cubicBezTo>
                  <a:pt x="1034937" y="2192349"/>
                  <a:pt x="1058333" y="2159000"/>
                  <a:pt x="1058333" y="2159000"/>
                </a:cubicBezTo>
                <a:cubicBezTo>
                  <a:pt x="1059913" y="2152679"/>
                  <a:pt x="1070062" y="2108406"/>
                  <a:pt x="1075266" y="2099733"/>
                </a:cubicBezTo>
                <a:cubicBezTo>
                  <a:pt x="1079373" y="2092888"/>
                  <a:pt x="1086555" y="2088444"/>
                  <a:pt x="1092200" y="2082800"/>
                </a:cubicBezTo>
                <a:cubicBezTo>
                  <a:pt x="1104359" y="2022003"/>
                  <a:pt x="1091124" y="2056516"/>
                  <a:pt x="1126066" y="2006600"/>
                </a:cubicBezTo>
                <a:cubicBezTo>
                  <a:pt x="1137737" y="1989927"/>
                  <a:pt x="1143000" y="1967089"/>
                  <a:pt x="1159933" y="1955800"/>
                </a:cubicBezTo>
                <a:lnTo>
                  <a:pt x="1210733" y="1921933"/>
                </a:lnTo>
                <a:cubicBezTo>
                  <a:pt x="1250244" y="1862666"/>
                  <a:pt x="1227667" y="1882422"/>
                  <a:pt x="1270000" y="1854200"/>
                </a:cubicBezTo>
                <a:cubicBezTo>
                  <a:pt x="1275754" y="1846528"/>
                  <a:pt x="1306142" y="1807315"/>
                  <a:pt x="1312333" y="1794933"/>
                </a:cubicBezTo>
                <a:cubicBezTo>
                  <a:pt x="1316324" y="1786951"/>
                  <a:pt x="1317978" y="1778000"/>
                  <a:pt x="1320800" y="1769533"/>
                </a:cubicBezTo>
                <a:cubicBezTo>
                  <a:pt x="1362179" y="1521241"/>
                  <a:pt x="1299575" y="1912473"/>
                  <a:pt x="1337733" y="1168400"/>
                </a:cubicBezTo>
                <a:cubicBezTo>
                  <a:pt x="1339661" y="1130796"/>
                  <a:pt x="1355244" y="1095150"/>
                  <a:pt x="1363133" y="1058333"/>
                </a:cubicBezTo>
                <a:cubicBezTo>
                  <a:pt x="1372179" y="1016120"/>
                  <a:pt x="1381436" y="973917"/>
                  <a:pt x="1388533" y="931333"/>
                </a:cubicBezTo>
                <a:cubicBezTo>
                  <a:pt x="1392400" y="908132"/>
                  <a:pt x="1396835" y="795976"/>
                  <a:pt x="1422400" y="778933"/>
                </a:cubicBezTo>
                <a:lnTo>
                  <a:pt x="1447800" y="762000"/>
                </a:lnTo>
                <a:cubicBezTo>
                  <a:pt x="1464807" y="736490"/>
                  <a:pt x="1468775" y="732813"/>
                  <a:pt x="1481666" y="702733"/>
                </a:cubicBezTo>
                <a:cubicBezTo>
                  <a:pt x="1485182" y="694530"/>
                  <a:pt x="1486508" y="685488"/>
                  <a:pt x="1490133" y="677333"/>
                </a:cubicBezTo>
                <a:cubicBezTo>
                  <a:pt x="1497822" y="660033"/>
                  <a:pt x="1508502" y="644111"/>
                  <a:pt x="1515533" y="626533"/>
                </a:cubicBezTo>
                <a:cubicBezTo>
                  <a:pt x="1522752" y="608486"/>
                  <a:pt x="1530071" y="556237"/>
                  <a:pt x="1532466" y="541867"/>
                </a:cubicBezTo>
                <a:cubicBezTo>
                  <a:pt x="1535288" y="496711"/>
                  <a:pt x="1537176" y="451487"/>
                  <a:pt x="1540933" y="406400"/>
                </a:cubicBezTo>
                <a:cubicBezTo>
                  <a:pt x="1546185" y="343376"/>
                  <a:pt x="1557173" y="344706"/>
                  <a:pt x="1540933" y="287867"/>
                </a:cubicBezTo>
                <a:cubicBezTo>
                  <a:pt x="1534309" y="264682"/>
                  <a:pt x="1526880" y="241409"/>
                  <a:pt x="1515533" y="220133"/>
                </a:cubicBezTo>
                <a:cubicBezTo>
                  <a:pt x="1501104" y="193079"/>
                  <a:pt x="1442884" y="122084"/>
                  <a:pt x="1422400" y="101600"/>
                </a:cubicBezTo>
                <a:cubicBezTo>
                  <a:pt x="1382718" y="61918"/>
                  <a:pt x="1388636" y="86432"/>
                  <a:pt x="1337733" y="50800"/>
                </a:cubicBezTo>
                <a:cubicBezTo>
                  <a:pt x="1324654" y="41645"/>
                  <a:pt x="1316857" y="26212"/>
                  <a:pt x="1303866" y="16933"/>
                </a:cubicBezTo>
                <a:cubicBezTo>
                  <a:pt x="1291181" y="7872"/>
                  <a:pt x="1231484" y="636"/>
                  <a:pt x="1227666" y="0"/>
                </a:cubicBezTo>
                <a:cubicBezTo>
                  <a:pt x="1203577" y="1417"/>
                  <a:pt x="1098530" y="-1316"/>
                  <a:pt x="1049866" y="16933"/>
                </a:cubicBezTo>
                <a:cubicBezTo>
                  <a:pt x="990506" y="39193"/>
                  <a:pt x="1039718" y="26241"/>
                  <a:pt x="990600" y="50800"/>
                </a:cubicBezTo>
                <a:cubicBezTo>
                  <a:pt x="982618" y="54791"/>
                  <a:pt x="973182" y="55276"/>
                  <a:pt x="965200" y="59267"/>
                </a:cubicBezTo>
                <a:cubicBezTo>
                  <a:pt x="956099" y="63818"/>
                  <a:pt x="947746" y="69843"/>
                  <a:pt x="939800" y="76200"/>
                </a:cubicBezTo>
                <a:cubicBezTo>
                  <a:pt x="933567" y="81187"/>
                  <a:pt x="930496" y="90785"/>
                  <a:pt x="922866" y="93133"/>
                </a:cubicBezTo>
                <a:cubicBezTo>
                  <a:pt x="892708" y="102412"/>
                  <a:pt x="860777" y="104422"/>
                  <a:pt x="829733" y="110067"/>
                </a:cubicBezTo>
                <a:cubicBezTo>
                  <a:pt x="755526" y="184274"/>
                  <a:pt x="849659" y="93463"/>
                  <a:pt x="778933" y="152400"/>
                </a:cubicBezTo>
                <a:cubicBezTo>
                  <a:pt x="769735" y="160065"/>
                  <a:pt x="762731" y="170135"/>
                  <a:pt x="753533" y="177800"/>
                </a:cubicBezTo>
                <a:cubicBezTo>
                  <a:pt x="745716" y="184314"/>
                  <a:pt x="736413" y="188819"/>
                  <a:pt x="728133" y="194733"/>
                </a:cubicBezTo>
                <a:cubicBezTo>
                  <a:pt x="716650" y="202935"/>
                  <a:pt x="705555" y="211666"/>
                  <a:pt x="694266" y="220133"/>
                </a:cubicBezTo>
                <a:cubicBezTo>
                  <a:pt x="682977" y="239889"/>
                  <a:pt x="670897" y="259213"/>
                  <a:pt x="660400" y="279400"/>
                </a:cubicBezTo>
                <a:cubicBezTo>
                  <a:pt x="634197" y="329791"/>
                  <a:pt x="613422" y="383098"/>
                  <a:pt x="584200" y="431800"/>
                </a:cubicBezTo>
                <a:cubicBezTo>
                  <a:pt x="575733" y="445911"/>
                  <a:pt x="567522" y="460178"/>
                  <a:pt x="558800" y="474133"/>
                </a:cubicBezTo>
                <a:cubicBezTo>
                  <a:pt x="553407" y="482762"/>
                  <a:pt x="549061" y="492338"/>
                  <a:pt x="541866" y="499533"/>
                </a:cubicBezTo>
                <a:cubicBezTo>
                  <a:pt x="506942" y="534457"/>
                  <a:pt x="505981" y="518081"/>
                  <a:pt x="465666" y="550333"/>
                </a:cubicBezTo>
                <a:cubicBezTo>
                  <a:pt x="450083" y="562800"/>
                  <a:pt x="438099" y="579243"/>
                  <a:pt x="423333" y="592667"/>
                </a:cubicBezTo>
                <a:cubicBezTo>
                  <a:pt x="294450" y="709835"/>
                  <a:pt x="438937" y="565920"/>
                  <a:pt x="338666" y="677333"/>
                </a:cubicBezTo>
                <a:cubicBezTo>
                  <a:pt x="325316" y="692166"/>
                  <a:pt x="308071" y="703528"/>
                  <a:pt x="296333" y="719667"/>
                </a:cubicBezTo>
                <a:cubicBezTo>
                  <a:pt x="285198" y="734978"/>
                  <a:pt x="280674" y="754233"/>
                  <a:pt x="270933" y="770467"/>
                </a:cubicBezTo>
                <a:cubicBezTo>
                  <a:pt x="259421" y="789653"/>
                  <a:pt x="238943" y="809048"/>
                  <a:pt x="228600" y="829733"/>
                </a:cubicBezTo>
                <a:cubicBezTo>
                  <a:pt x="204094" y="878744"/>
                  <a:pt x="242882" y="832384"/>
                  <a:pt x="194733" y="880533"/>
                </a:cubicBezTo>
                <a:cubicBezTo>
                  <a:pt x="185495" y="902087"/>
                  <a:pt x="158361" y="975337"/>
                  <a:pt x="135466" y="990600"/>
                </a:cubicBezTo>
                <a:lnTo>
                  <a:pt x="110066" y="1007533"/>
                </a:lnTo>
                <a:cubicBezTo>
                  <a:pt x="100888" y="1035067"/>
                  <a:pt x="92809" y="1067286"/>
                  <a:pt x="76200" y="1092200"/>
                </a:cubicBezTo>
                <a:cubicBezTo>
                  <a:pt x="52740" y="1127389"/>
                  <a:pt x="62840" y="1088391"/>
                  <a:pt x="42333" y="1134533"/>
                </a:cubicBezTo>
                <a:cubicBezTo>
                  <a:pt x="18674" y="1187768"/>
                  <a:pt x="14167" y="1246857"/>
                  <a:pt x="8466" y="1303867"/>
                </a:cubicBezTo>
                <a:cubicBezTo>
                  <a:pt x="5364" y="1334885"/>
                  <a:pt x="2822" y="1365956"/>
                  <a:pt x="0" y="1397000"/>
                </a:cubicBezTo>
                <a:cubicBezTo>
                  <a:pt x="2822" y="1529644"/>
                  <a:pt x="675" y="1662488"/>
                  <a:pt x="8466" y="1794933"/>
                </a:cubicBezTo>
                <a:cubicBezTo>
                  <a:pt x="9305" y="1809192"/>
                  <a:pt x="35044" y="1841444"/>
                  <a:pt x="42333" y="1854200"/>
                </a:cubicBezTo>
                <a:cubicBezTo>
                  <a:pt x="48595" y="1865159"/>
                  <a:pt x="51930" y="1877796"/>
                  <a:pt x="59266" y="1888067"/>
                </a:cubicBezTo>
                <a:cubicBezTo>
                  <a:pt x="75737" y="1911127"/>
                  <a:pt x="88406" y="1914929"/>
                  <a:pt x="110066" y="1930400"/>
                </a:cubicBezTo>
                <a:cubicBezTo>
                  <a:pt x="121549" y="1938602"/>
                  <a:pt x="132644" y="1947333"/>
                  <a:pt x="143933" y="1955800"/>
                </a:cubicBezTo>
                <a:cubicBezTo>
                  <a:pt x="149577" y="1967089"/>
                  <a:pt x="155894" y="1978066"/>
                  <a:pt x="160866" y="1989667"/>
                </a:cubicBezTo>
                <a:cubicBezTo>
                  <a:pt x="164382" y="1997870"/>
                  <a:pt x="164905" y="2007318"/>
                  <a:pt x="169333" y="2015067"/>
                </a:cubicBezTo>
                <a:cubicBezTo>
                  <a:pt x="176334" y="2027319"/>
                  <a:pt x="186266" y="2037644"/>
                  <a:pt x="194733" y="2048933"/>
                </a:cubicBezTo>
                <a:cubicBezTo>
                  <a:pt x="197555" y="2057400"/>
                  <a:pt x="199209" y="2066351"/>
                  <a:pt x="203200" y="2074333"/>
                </a:cubicBezTo>
                <a:cubicBezTo>
                  <a:pt x="231125" y="2130183"/>
                  <a:pt x="235770" y="2077620"/>
                  <a:pt x="262466" y="2184400"/>
                </a:cubicBezTo>
                <a:cubicBezTo>
                  <a:pt x="265855" y="2197956"/>
                  <a:pt x="281683" y="2264945"/>
                  <a:pt x="287866" y="2269067"/>
                </a:cubicBezTo>
                <a:lnTo>
                  <a:pt x="313266" y="2286000"/>
                </a:lnTo>
                <a:cubicBezTo>
                  <a:pt x="321733" y="2305756"/>
                  <a:pt x="329659" y="2325752"/>
                  <a:pt x="338666" y="2345267"/>
                </a:cubicBezTo>
                <a:cubicBezTo>
                  <a:pt x="346600" y="2362457"/>
                  <a:pt x="356232" y="2378832"/>
                  <a:pt x="364066" y="2396067"/>
                </a:cubicBezTo>
                <a:cubicBezTo>
                  <a:pt x="370355" y="2409903"/>
                  <a:pt x="374827" y="2424512"/>
                  <a:pt x="381000" y="2438400"/>
                </a:cubicBezTo>
                <a:cubicBezTo>
                  <a:pt x="386126" y="2449934"/>
                  <a:pt x="392961" y="2460666"/>
                  <a:pt x="397933" y="2472267"/>
                </a:cubicBezTo>
                <a:cubicBezTo>
                  <a:pt x="407390" y="2494334"/>
                  <a:pt x="413868" y="2541868"/>
                  <a:pt x="440266" y="2548467"/>
                </a:cubicBezTo>
                <a:lnTo>
                  <a:pt x="474133" y="2556933"/>
                </a:lnTo>
                <a:cubicBezTo>
                  <a:pt x="482600" y="2565400"/>
                  <a:pt x="489570" y="2575691"/>
                  <a:pt x="499533" y="2582333"/>
                </a:cubicBezTo>
                <a:cubicBezTo>
                  <a:pt x="506959" y="2587284"/>
                  <a:pt x="516221" y="2588864"/>
                  <a:pt x="524933" y="2590800"/>
                </a:cubicBezTo>
                <a:cubicBezTo>
                  <a:pt x="587170" y="2604631"/>
                  <a:pt x="646075" y="2603663"/>
                  <a:pt x="711200" y="2607733"/>
                </a:cubicBezTo>
                <a:cubicBezTo>
                  <a:pt x="852964" y="2598873"/>
                  <a:pt x="887132" y="2619501"/>
                  <a:pt x="829733" y="2590800"/>
                </a:cubicBezTo>
                <a:lnTo>
                  <a:pt x="795866" y="2650067"/>
                </a:lnTo>
                <a:close/>
              </a:path>
            </a:pathLst>
          </a:custGeom>
          <a:noFill/>
          <a:ln w="25400">
            <a:solidFill>
              <a:schemeClr val="tx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3682440" y="3515238"/>
            <a:ext cx="1549465" cy="2650067"/>
          </a:xfrm>
          <a:custGeom>
            <a:avLst/>
            <a:gdLst>
              <a:gd name="connsiteX0" fmla="*/ 795866 w 1549465"/>
              <a:gd name="connsiteY0" fmla="*/ 2650067 h 2650067"/>
              <a:gd name="connsiteX1" fmla="*/ 795866 w 1549465"/>
              <a:gd name="connsiteY1" fmla="*/ 2650067 h 2650067"/>
              <a:gd name="connsiteX2" fmla="*/ 863600 w 1549465"/>
              <a:gd name="connsiteY2" fmla="*/ 2463800 h 2650067"/>
              <a:gd name="connsiteX3" fmla="*/ 914400 w 1549465"/>
              <a:gd name="connsiteY3" fmla="*/ 2396067 h 2650067"/>
              <a:gd name="connsiteX4" fmla="*/ 948266 w 1549465"/>
              <a:gd name="connsiteY4" fmla="*/ 2328333 h 2650067"/>
              <a:gd name="connsiteX5" fmla="*/ 990600 w 1549465"/>
              <a:gd name="connsiteY5" fmla="*/ 2269067 h 2650067"/>
              <a:gd name="connsiteX6" fmla="*/ 1024466 w 1549465"/>
              <a:gd name="connsiteY6" fmla="*/ 2209800 h 2650067"/>
              <a:gd name="connsiteX7" fmla="*/ 1058333 w 1549465"/>
              <a:gd name="connsiteY7" fmla="*/ 2159000 h 2650067"/>
              <a:gd name="connsiteX8" fmla="*/ 1075266 w 1549465"/>
              <a:gd name="connsiteY8" fmla="*/ 2099733 h 2650067"/>
              <a:gd name="connsiteX9" fmla="*/ 1092200 w 1549465"/>
              <a:gd name="connsiteY9" fmla="*/ 2082800 h 2650067"/>
              <a:gd name="connsiteX10" fmla="*/ 1126066 w 1549465"/>
              <a:gd name="connsiteY10" fmla="*/ 2006600 h 2650067"/>
              <a:gd name="connsiteX11" fmla="*/ 1159933 w 1549465"/>
              <a:gd name="connsiteY11" fmla="*/ 1955800 h 2650067"/>
              <a:gd name="connsiteX12" fmla="*/ 1210733 w 1549465"/>
              <a:gd name="connsiteY12" fmla="*/ 1921933 h 2650067"/>
              <a:gd name="connsiteX13" fmla="*/ 1270000 w 1549465"/>
              <a:gd name="connsiteY13" fmla="*/ 1854200 h 2650067"/>
              <a:gd name="connsiteX14" fmla="*/ 1312333 w 1549465"/>
              <a:gd name="connsiteY14" fmla="*/ 1794933 h 2650067"/>
              <a:gd name="connsiteX15" fmla="*/ 1320800 w 1549465"/>
              <a:gd name="connsiteY15" fmla="*/ 1769533 h 2650067"/>
              <a:gd name="connsiteX16" fmla="*/ 1337733 w 1549465"/>
              <a:gd name="connsiteY16" fmla="*/ 1168400 h 2650067"/>
              <a:gd name="connsiteX17" fmla="*/ 1363133 w 1549465"/>
              <a:gd name="connsiteY17" fmla="*/ 1058333 h 2650067"/>
              <a:gd name="connsiteX18" fmla="*/ 1388533 w 1549465"/>
              <a:gd name="connsiteY18" fmla="*/ 931333 h 2650067"/>
              <a:gd name="connsiteX19" fmla="*/ 1422400 w 1549465"/>
              <a:gd name="connsiteY19" fmla="*/ 778933 h 2650067"/>
              <a:gd name="connsiteX20" fmla="*/ 1447800 w 1549465"/>
              <a:gd name="connsiteY20" fmla="*/ 762000 h 2650067"/>
              <a:gd name="connsiteX21" fmla="*/ 1481666 w 1549465"/>
              <a:gd name="connsiteY21" fmla="*/ 702733 h 2650067"/>
              <a:gd name="connsiteX22" fmla="*/ 1490133 w 1549465"/>
              <a:gd name="connsiteY22" fmla="*/ 677333 h 2650067"/>
              <a:gd name="connsiteX23" fmla="*/ 1515533 w 1549465"/>
              <a:gd name="connsiteY23" fmla="*/ 626533 h 2650067"/>
              <a:gd name="connsiteX24" fmla="*/ 1532466 w 1549465"/>
              <a:gd name="connsiteY24" fmla="*/ 541867 h 2650067"/>
              <a:gd name="connsiteX25" fmla="*/ 1540933 w 1549465"/>
              <a:gd name="connsiteY25" fmla="*/ 406400 h 2650067"/>
              <a:gd name="connsiteX26" fmla="*/ 1540933 w 1549465"/>
              <a:gd name="connsiteY26" fmla="*/ 287867 h 2650067"/>
              <a:gd name="connsiteX27" fmla="*/ 1515533 w 1549465"/>
              <a:gd name="connsiteY27" fmla="*/ 220133 h 2650067"/>
              <a:gd name="connsiteX28" fmla="*/ 1422400 w 1549465"/>
              <a:gd name="connsiteY28" fmla="*/ 101600 h 2650067"/>
              <a:gd name="connsiteX29" fmla="*/ 1337733 w 1549465"/>
              <a:gd name="connsiteY29" fmla="*/ 50800 h 2650067"/>
              <a:gd name="connsiteX30" fmla="*/ 1303866 w 1549465"/>
              <a:gd name="connsiteY30" fmla="*/ 16933 h 2650067"/>
              <a:gd name="connsiteX31" fmla="*/ 1227666 w 1549465"/>
              <a:gd name="connsiteY31" fmla="*/ 0 h 2650067"/>
              <a:gd name="connsiteX32" fmla="*/ 1049866 w 1549465"/>
              <a:gd name="connsiteY32" fmla="*/ 16933 h 2650067"/>
              <a:gd name="connsiteX33" fmla="*/ 990600 w 1549465"/>
              <a:gd name="connsiteY33" fmla="*/ 50800 h 2650067"/>
              <a:gd name="connsiteX34" fmla="*/ 965200 w 1549465"/>
              <a:gd name="connsiteY34" fmla="*/ 59267 h 2650067"/>
              <a:gd name="connsiteX35" fmla="*/ 939800 w 1549465"/>
              <a:gd name="connsiteY35" fmla="*/ 76200 h 2650067"/>
              <a:gd name="connsiteX36" fmla="*/ 922866 w 1549465"/>
              <a:gd name="connsiteY36" fmla="*/ 93133 h 2650067"/>
              <a:gd name="connsiteX37" fmla="*/ 829733 w 1549465"/>
              <a:gd name="connsiteY37" fmla="*/ 110067 h 2650067"/>
              <a:gd name="connsiteX38" fmla="*/ 778933 w 1549465"/>
              <a:gd name="connsiteY38" fmla="*/ 152400 h 2650067"/>
              <a:gd name="connsiteX39" fmla="*/ 753533 w 1549465"/>
              <a:gd name="connsiteY39" fmla="*/ 177800 h 2650067"/>
              <a:gd name="connsiteX40" fmla="*/ 728133 w 1549465"/>
              <a:gd name="connsiteY40" fmla="*/ 194733 h 2650067"/>
              <a:gd name="connsiteX41" fmla="*/ 694266 w 1549465"/>
              <a:gd name="connsiteY41" fmla="*/ 220133 h 2650067"/>
              <a:gd name="connsiteX42" fmla="*/ 660400 w 1549465"/>
              <a:gd name="connsiteY42" fmla="*/ 279400 h 2650067"/>
              <a:gd name="connsiteX43" fmla="*/ 584200 w 1549465"/>
              <a:gd name="connsiteY43" fmla="*/ 431800 h 2650067"/>
              <a:gd name="connsiteX44" fmla="*/ 558800 w 1549465"/>
              <a:gd name="connsiteY44" fmla="*/ 474133 h 2650067"/>
              <a:gd name="connsiteX45" fmla="*/ 541866 w 1549465"/>
              <a:gd name="connsiteY45" fmla="*/ 499533 h 2650067"/>
              <a:gd name="connsiteX46" fmla="*/ 465666 w 1549465"/>
              <a:gd name="connsiteY46" fmla="*/ 550333 h 2650067"/>
              <a:gd name="connsiteX47" fmla="*/ 423333 w 1549465"/>
              <a:gd name="connsiteY47" fmla="*/ 592667 h 2650067"/>
              <a:gd name="connsiteX48" fmla="*/ 338666 w 1549465"/>
              <a:gd name="connsiteY48" fmla="*/ 677333 h 2650067"/>
              <a:gd name="connsiteX49" fmla="*/ 296333 w 1549465"/>
              <a:gd name="connsiteY49" fmla="*/ 719667 h 2650067"/>
              <a:gd name="connsiteX50" fmla="*/ 270933 w 1549465"/>
              <a:gd name="connsiteY50" fmla="*/ 770467 h 2650067"/>
              <a:gd name="connsiteX51" fmla="*/ 228600 w 1549465"/>
              <a:gd name="connsiteY51" fmla="*/ 829733 h 2650067"/>
              <a:gd name="connsiteX52" fmla="*/ 194733 w 1549465"/>
              <a:gd name="connsiteY52" fmla="*/ 880533 h 2650067"/>
              <a:gd name="connsiteX53" fmla="*/ 135466 w 1549465"/>
              <a:gd name="connsiteY53" fmla="*/ 990600 h 2650067"/>
              <a:gd name="connsiteX54" fmla="*/ 110066 w 1549465"/>
              <a:gd name="connsiteY54" fmla="*/ 1007533 h 2650067"/>
              <a:gd name="connsiteX55" fmla="*/ 76200 w 1549465"/>
              <a:gd name="connsiteY55" fmla="*/ 1092200 h 2650067"/>
              <a:gd name="connsiteX56" fmla="*/ 42333 w 1549465"/>
              <a:gd name="connsiteY56" fmla="*/ 1134533 h 2650067"/>
              <a:gd name="connsiteX57" fmla="*/ 8466 w 1549465"/>
              <a:gd name="connsiteY57" fmla="*/ 1303867 h 2650067"/>
              <a:gd name="connsiteX58" fmla="*/ 0 w 1549465"/>
              <a:gd name="connsiteY58" fmla="*/ 1397000 h 2650067"/>
              <a:gd name="connsiteX59" fmla="*/ 8466 w 1549465"/>
              <a:gd name="connsiteY59" fmla="*/ 1794933 h 2650067"/>
              <a:gd name="connsiteX60" fmla="*/ 42333 w 1549465"/>
              <a:gd name="connsiteY60" fmla="*/ 1854200 h 2650067"/>
              <a:gd name="connsiteX61" fmla="*/ 59266 w 1549465"/>
              <a:gd name="connsiteY61" fmla="*/ 1888067 h 2650067"/>
              <a:gd name="connsiteX62" fmla="*/ 110066 w 1549465"/>
              <a:gd name="connsiteY62" fmla="*/ 1930400 h 2650067"/>
              <a:gd name="connsiteX63" fmla="*/ 143933 w 1549465"/>
              <a:gd name="connsiteY63" fmla="*/ 1955800 h 2650067"/>
              <a:gd name="connsiteX64" fmla="*/ 160866 w 1549465"/>
              <a:gd name="connsiteY64" fmla="*/ 1989667 h 2650067"/>
              <a:gd name="connsiteX65" fmla="*/ 169333 w 1549465"/>
              <a:gd name="connsiteY65" fmla="*/ 2015067 h 2650067"/>
              <a:gd name="connsiteX66" fmla="*/ 194733 w 1549465"/>
              <a:gd name="connsiteY66" fmla="*/ 2048933 h 2650067"/>
              <a:gd name="connsiteX67" fmla="*/ 203200 w 1549465"/>
              <a:gd name="connsiteY67" fmla="*/ 2074333 h 2650067"/>
              <a:gd name="connsiteX68" fmla="*/ 262466 w 1549465"/>
              <a:gd name="connsiteY68" fmla="*/ 2184400 h 2650067"/>
              <a:gd name="connsiteX69" fmla="*/ 287866 w 1549465"/>
              <a:gd name="connsiteY69" fmla="*/ 2269067 h 2650067"/>
              <a:gd name="connsiteX70" fmla="*/ 313266 w 1549465"/>
              <a:gd name="connsiteY70" fmla="*/ 2286000 h 2650067"/>
              <a:gd name="connsiteX71" fmla="*/ 338666 w 1549465"/>
              <a:gd name="connsiteY71" fmla="*/ 2345267 h 2650067"/>
              <a:gd name="connsiteX72" fmla="*/ 364066 w 1549465"/>
              <a:gd name="connsiteY72" fmla="*/ 2396067 h 2650067"/>
              <a:gd name="connsiteX73" fmla="*/ 381000 w 1549465"/>
              <a:gd name="connsiteY73" fmla="*/ 2438400 h 2650067"/>
              <a:gd name="connsiteX74" fmla="*/ 397933 w 1549465"/>
              <a:gd name="connsiteY74" fmla="*/ 2472267 h 2650067"/>
              <a:gd name="connsiteX75" fmla="*/ 440266 w 1549465"/>
              <a:gd name="connsiteY75" fmla="*/ 2548467 h 2650067"/>
              <a:gd name="connsiteX76" fmla="*/ 474133 w 1549465"/>
              <a:gd name="connsiteY76" fmla="*/ 2556933 h 2650067"/>
              <a:gd name="connsiteX77" fmla="*/ 499533 w 1549465"/>
              <a:gd name="connsiteY77" fmla="*/ 2582333 h 2650067"/>
              <a:gd name="connsiteX78" fmla="*/ 524933 w 1549465"/>
              <a:gd name="connsiteY78" fmla="*/ 2590800 h 2650067"/>
              <a:gd name="connsiteX79" fmla="*/ 711200 w 1549465"/>
              <a:gd name="connsiteY79" fmla="*/ 2607733 h 2650067"/>
              <a:gd name="connsiteX80" fmla="*/ 829733 w 1549465"/>
              <a:gd name="connsiteY80" fmla="*/ 2590800 h 2650067"/>
              <a:gd name="connsiteX81" fmla="*/ 795866 w 1549465"/>
              <a:gd name="connsiteY81" fmla="*/ 2650067 h 265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549465" h="2650067">
                <a:moveTo>
                  <a:pt x="795866" y="2650067"/>
                </a:moveTo>
                <a:lnTo>
                  <a:pt x="795866" y="2650067"/>
                </a:lnTo>
                <a:cubicBezTo>
                  <a:pt x="818444" y="2587978"/>
                  <a:pt x="835661" y="2523668"/>
                  <a:pt x="863600" y="2463800"/>
                </a:cubicBezTo>
                <a:cubicBezTo>
                  <a:pt x="875535" y="2438226"/>
                  <a:pt x="899442" y="2419999"/>
                  <a:pt x="914400" y="2396067"/>
                </a:cubicBezTo>
                <a:cubicBezTo>
                  <a:pt x="927779" y="2374661"/>
                  <a:pt x="936299" y="2350559"/>
                  <a:pt x="948266" y="2328333"/>
                </a:cubicBezTo>
                <a:cubicBezTo>
                  <a:pt x="992769" y="2245684"/>
                  <a:pt x="954755" y="2313872"/>
                  <a:pt x="990600" y="2269067"/>
                </a:cubicBezTo>
                <a:cubicBezTo>
                  <a:pt x="1014029" y="2239781"/>
                  <a:pt x="1003609" y="2244562"/>
                  <a:pt x="1024466" y="2209800"/>
                </a:cubicBezTo>
                <a:cubicBezTo>
                  <a:pt x="1034937" y="2192349"/>
                  <a:pt x="1058333" y="2159000"/>
                  <a:pt x="1058333" y="2159000"/>
                </a:cubicBezTo>
                <a:cubicBezTo>
                  <a:pt x="1059913" y="2152679"/>
                  <a:pt x="1070062" y="2108406"/>
                  <a:pt x="1075266" y="2099733"/>
                </a:cubicBezTo>
                <a:cubicBezTo>
                  <a:pt x="1079373" y="2092888"/>
                  <a:pt x="1086555" y="2088444"/>
                  <a:pt x="1092200" y="2082800"/>
                </a:cubicBezTo>
                <a:cubicBezTo>
                  <a:pt x="1104359" y="2022003"/>
                  <a:pt x="1091124" y="2056516"/>
                  <a:pt x="1126066" y="2006600"/>
                </a:cubicBezTo>
                <a:cubicBezTo>
                  <a:pt x="1137737" y="1989927"/>
                  <a:pt x="1143000" y="1967089"/>
                  <a:pt x="1159933" y="1955800"/>
                </a:cubicBezTo>
                <a:lnTo>
                  <a:pt x="1210733" y="1921933"/>
                </a:lnTo>
                <a:cubicBezTo>
                  <a:pt x="1250244" y="1862666"/>
                  <a:pt x="1227667" y="1882422"/>
                  <a:pt x="1270000" y="1854200"/>
                </a:cubicBezTo>
                <a:cubicBezTo>
                  <a:pt x="1275754" y="1846528"/>
                  <a:pt x="1306142" y="1807315"/>
                  <a:pt x="1312333" y="1794933"/>
                </a:cubicBezTo>
                <a:cubicBezTo>
                  <a:pt x="1316324" y="1786951"/>
                  <a:pt x="1317978" y="1778000"/>
                  <a:pt x="1320800" y="1769533"/>
                </a:cubicBezTo>
                <a:cubicBezTo>
                  <a:pt x="1362179" y="1521241"/>
                  <a:pt x="1299575" y="1912473"/>
                  <a:pt x="1337733" y="1168400"/>
                </a:cubicBezTo>
                <a:cubicBezTo>
                  <a:pt x="1339661" y="1130796"/>
                  <a:pt x="1355244" y="1095150"/>
                  <a:pt x="1363133" y="1058333"/>
                </a:cubicBezTo>
                <a:cubicBezTo>
                  <a:pt x="1372179" y="1016120"/>
                  <a:pt x="1381436" y="973917"/>
                  <a:pt x="1388533" y="931333"/>
                </a:cubicBezTo>
                <a:cubicBezTo>
                  <a:pt x="1392400" y="908132"/>
                  <a:pt x="1396835" y="795976"/>
                  <a:pt x="1422400" y="778933"/>
                </a:cubicBezTo>
                <a:lnTo>
                  <a:pt x="1447800" y="762000"/>
                </a:lnTo>
                <a:cubicBezTo>
                  <a:pt x="1464807" y="736490"/>
                  <a:pt x="1468775" y="732813"/>
                  <a:pt x="1481666" y="702733"/>
                </a:cubicBezTo>
                <a:cubicBezTo>
                  <a:pt x="1485182" y="694530"/>
                  <a:pt x="1486508" y="685488"/>
                  <a:pt x="1490133" y="677333"/>
                </a:cubicBezTo>
                <a:cubicBezTo>
                  <a:pt x="1497822" y="660033"/>
                  <a:pt x="1508502" y="644111"/>
                  <a:pt x="1515533" y="626533"/>
                </a:cubicBezTo>
                <a:cubicBezTo>
                  <a:pt x="1522752" y="608486"/>
                  <a:pt x="1530071" y="556237"/>
                  <a:pt x="1532466" y="541867"/>
                </a:cubicBezTo>
                <a:cubicBezTo>
                  <a:pt x="1535288" y="496711"/>
                  <a:pt x="1537176" y="451487"/>
                  <a:pt x="1540933" y="406400"/>
                </a:cubicBezTo>
                <a:cubicBezTo>
                  <a:pt x="1546185" y="343376"/>
                  <a:pt x="1557173" y="344706"/>
                  <a:pt x="1540933" y="287867"/>
                </a:cubicBezTo>
                <a:cubicBezTo>
                  <a:pt x="1534309" y="264682"/>
                  <a:pt x="1526880" y="241409"/>
                  <a:pt x="1515533" y="220133"/>
                </a:cubicBezTo>
                <a:cubicBezTo>
                  <a:pt x="1501104" y="193079"/>
                  <a:pt x="1442884" y="122084"/>
                  <a:pt x="1422400" y="101600"/>
                </a:cubicBezTo>
                <a:cubicBezTo>
                  <a:pt x="1382718" y="61918"/>
                  <a:pt x="1388636" y="86432"/>
                  <a:pt x="1337733" y="50800"/>
                </a:cubicBezTo>
                <a:cubicBezTo>
                  <a:pt x="1324654" y="41645"/>
                  <a:pt x="1316857" y="26212"/>
                  <a:pt x="1303866" y="16933"/>
                </a:cubicBezTo>
                <a:cubicBezTo>
                  <a:pt x="1291181" y="7872"/>
                  <a:pt x="1231484" y="636"/>
                  <a:pt x="1227666" y="0"/>
                </a:cubicBezTo>
                <a:cubicBezTo>
                  <a:pt x="1203577" y="1417"/>
                  <a:pt x="1098530" y="-1316"/>
                  <a:pt x="1049866" y="16933"/>
                </a:cubicBezTo>
                <a:cubicBezTo>
                  <a:pt x="990506" y="39193"/>
                  <a:pt x="1039718" y="26241"/>
                  <a:pt x="990600" y="50800"/>
                </a:cubicBezTo>
                <a:cubicBezTo>
                  <a:pt x="982618" y="54791"/>
                  <a:pt x="973182" y="55276"/>
                  <a:pt x="965200" y="59267"/>
                </a:cubicBezTo>
                <a:cubicBezTo>
                  <a:pt x="956099" y="63818"/>
                  <a:pt x="947746" y="69843"/>
                  <a:pt x="939800" y="76200"/>
                </a:cubicBezTo>
                <a:cubicBezTo>
                  <a:pt x="933567" y="81187"/>
                  <a:pt x="930496" y="90785"/>
                  <a:pt x="922866" y="93133"/>
                </a:cubicBezTo>
                <a:cubicBezTo>
                  <a:pt x="892708" y="102412"/>
                  <a:pt x="860777" y="104422"/>
                  <a:pt x="829733" y="110067"/>
                </a:cubicBezTo>
                <a:cubicBezTo>
                  <a:pt x="755526" y="184274"/>
                  <a:pt x="849659" y="93463"/>
                  <a:pt x="778933" y="152400"/>
                </a:cubicBezTo>
                <a:cubicBezTo>
                  <a:pt x="769735" y="160065"/>
                  <a:pt x="762731" y="170135"/>
                  <a:pt x="753533" y="177800"/>
                </a:cubicBezTo>
                <a:cubicBezTo>
                  <a:pt x="745716" y="184314"/>
                  <a:pt x="736413" y="188819"/>
                  <a:pt x="728133" y="194733"/>
                </a:cubicBezTo>
                <a:cubicBezTo>
                  <a:pt x="716650" y="202935"/>
                  <a:pt x="705555" y="211666"/>
                  <a:pt x="694266" y="220133"/>
                </a:cubicBezTo>
                <a:cubicBezTo>
                  <a:pt x="682977" y="239889"/>
                  <a:pt x="670897" y="259213"/>
                  <a:pt x="660400" y="279400"/>
                </a:cubicBezTo>
                <a:cubicBezTo>
                  <a:pt x="634197" y="329791"/>
                  <a:pt x="613422" y="383098"/>
                  <a:pt x="584200" y="431800"/>
                </a:cubicBezTo>
                <a:cubicBezTo>
                  <a:pt x="575733" y="445911"/>
                  <a:pt x="567522" y="460178"/>
                  <a:pt x="558800" y="474133"/>
                </a:cubicBezTo>
                <a:cubicBezTo>
                  <a:pt x="553407" y="482762"/>
                  <a:pt x="549061" y="492338"/>
                  <a:pt x="541866" y="499533"/>
                </a:cubicBezTo>
                <a:cubicBezTo>
                  <a:pt x="506942" y="534457"/>
                  <a:pt x="505981" y="518081"/>
                  <a:pt x="465666" y="550333"/>
                </a:cubicBezTo>
                <a:cubicBezTo>
                  <a:pt x="450083" y="562800"/>
                  <a:pt x="438099" y="579243"/>
                  <a:pt x="423333" y="592667"/>
                </a:cubicBezTo>
                <a:cubicBezTo>
                  <a:pt x="294450" y="709835"/>
                  <a:pt x="438937" y="565920"/>
                  <a:pt x="338666" y="677333"/>
                </a:cubicBezTo>
                <a:cubicBezTo>
                  <a:pt x="325316" y="692166"/>
                  <a:pt x="308071" y="703528"/>
                  <a:pt x="296333" y="719667"/>
                </a:cubicBezTo>
                <a:cubicBezTo>
                  <a:pt x="285198" y="734978"/>
                  <a:pt x="280674" y="754233"/>
                  <a:pt x="270933" y="770467"/>
                </a:cubicBezTo>
                <a:cubicBezTo>
                  <a:pt x="259421" y="789653"/>
                  <a:pt x="238943" y="809048"/>
                  <a:pt x="228600" y="829733"/>
                </a:cubicBezTo>
                <a:cubicBezTo>
                  <a:pt x="204094" y="878744"/>
                  <a:pt x="242882" y="832384"/>
                  <a:pt x="194733" y="880533"/>
                </a:cubicBezTo>
                <a:cubicBezTo>
                  <a:pt x="185495" y="902087"/>
                  <a:pt x="158361" y="975337"/>
                  <a:pt x="135466" y="990600"/>
                </a:cubicBezTo>
                <a:lnTo>
                  <a:pt x="110066" y="1007533"/>
                </a:lnTo>
                <a:cubicBezTo>
                  <a:pt x="100888" y="1035067"/>
                  <a:pt x="92809" y="1067286"/>
                  <a:pt x="76200" y="1092200"/>
                </a:cubicBezTo>
                <a:cubicBezTo>
                  <a:pt x="52740" y="1127389"/>
                  <a:pt x="62840" y="1088391"/>
                  <a:pt x="42333" y="1134533"/>
                </a:cubicBezTo>
                <a:cubicBezTo>
                  <a:pt x="18674" y="1187768"/>
                  <a:pt x="14167" y="1246857"/>
                  <a:pt x="8466" y="1303867"/>
                </a:cubicBezTo>
                <a:cubicBezTo>
                  <a:pt x="5364" y="1334885"/>
                  <a:pt x="2822" y="1365956"/>
                  <a:pt x="0" y="1397000"/>
                </a:cubicBezTo>
                <a:cubicBezTo>
                  <a:pt x="2822" y="1529644"/>
                  <a:pt x="675" y="1662488"/>
                  <a:pt x="8466" y="1794933"/>
                </a:cubicBezTo>
                <a:cubicBezTo>
                  <a:pt x="9305" y="1809192"/>
                  <a:pt x="35044" y="1841444"/>
                  <a:pt x="42333" y="1854200"/>
                </a:cubicBezTo>
                <a:cubicBezTo>
                  <a:pt x="48595" y="1865159"/>
                  <a:pt x="51930" y="1877796"/>
                  <a:pt x="59266" y="1888067"/>
                </a:cubicBezTo>
                <a:cubicBezTo>
                  <a:pt x="75737" y="1911127"/>
                  <a:pt x="88406" y="1914929"/>
                  <a:pt x="110066" y="1930400"/>
                </a:cubicBezTo>
                <a:cubicBezTo>
                  <a:pt x="121549" y="1938602"/>
                  <a:pt x="132644" y="1947333"/>
                  <a:pt x="143933" y="1955800"/>
                </a:cubicBezTo>
                <a:cubicBezTo>
                  <a:pt x="149577" y="1967089"/>
                  <a:pt x="155894" y="1978066"/>
                  <a:pt x="160866" y="1989667"/>
                </a:cubicBezTo>
                <a:cubicBezTo>
                  <a:pt x="164382" y="1997870"/>
                  <a:pt x="164905" y="2007318"/>
                  <a:pt x="169333" y="2015067"/>
                </a:cubicBezTo>
                <a:cubicBezTo>
                  <a:pt x="176334" y="2027319"/>
                  <a:pt x="186266" y="2037644"/>
                  <a:pt x="194733" y="2048933"/>
                </a:cubicBezTo>
                <a:cubicBezTo>
                  <a:pt x="197555" y="2057400"/>
                  <a:pt x="199209" y="2066351"/>
                  <a:pt x="203200" y="2074333"/>
                </a:cubicBezTo>
                <a:cubicBezTo>
                  <a:pt x="231125" y="2130183"/>
                  <a:pt x="235770" y="2077620"/>
                  <a:pt x="262466" y="2184400"/>
                </a:cubicBezTo>
                <a:cubicBezTo>
                  <a:pt x="265855" y="2197956"/>
                  <a:pt x="281683" y="2264945"/>
                  <a:pt x="287866" y="2269067"/>
                </a:cubicBezTo>
                <a:lnTo>
                  <a:pt x="313266" y="2286000"/>
                </a:lnTo>
                <a:cubicBezTo>
                  <a:pt x="321733" y="2305756"/>
                  <a:pt x="329659" y="2325752"/>
                  <a:pt x="338666" y="2345267"/>
                </a:cubicBezTo>
                <a:cubicBezTo>
                  <a:pt x="346600" y="2362457"/>
                  <a:pt x="356232" y="2378832"/>
                  <a:pt x="364066" y="2396067"/>
                </a:cubicBezTo>
                <a:cubicBezTo>
                  <a:pt x="370355" y="2409903"/>
                  <a:pt x="374827" y="2424512"/>
                  <a:pt x="381000" y="2438400"/>
                </a:cubicBezTo>
                <a:cubicBezTo>
                  <a:pt x="386126" y="2449934"/>
                  <a:pt x="392961" y="2460666"/>
                  <a:pt x="397933" y="2472267"/>
                </a:cubicBezTo>
                <a:cubicBezTo>
                  <a:pt x="407390" y="2494334"/>
                  <a:pt x="413868" y="2541868"/>
                  <a:pt x="440266" y="2548467"/>
                </a:cubicBezTo>
                <a:lnTo>
                  <a:pt x="474133" y="2556933"/>
                </a:lnTo>
                <a:cubicBezTo>
                  <a:pt x="482600" y="2565400"/>
                  <a:pt x="489570" y="2575691"/>
                  <a:pt x="499533" y="2582333"/>
                </a:cubicBezTo>
                <a:cubicBezTo>
                  <a:pt x="506959" y="2587284"/>
                  <a:pt x="516221" y="2588864"/>
                  <a:pt x="524933" y="2590800"/>
                </a:cubicBezTo>
                <a:cubicBezTo>
                  <a:pt x="587170" y="2604631"/>
                  <a:pt x="646075" y="2603663"/>
                  <a:pt x="711200" y="2607733"/>
                </a:cubicBezTo>
                <a:cubicBezTo>
                  <a:pt x="852964" y="2598873"/>
                  <a:pt x="887132" y="2619501"/>
                  <a:pt x="829733" y="2590800"/>
                </a:cubicBezTo>
                <a:lnTo>
                  <a:pt x="795866" y="2650067"/>
                </a:lnTo>
                <a:close/>
              </a:path>
            </a:pathLst>
          </a:custGeom>
          <a:noFill/>
          <a:ln w="25400">
            <a:solidFill>
              <a:schemeClr val="tx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85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556792"/>
            <a:ext cx="8219256" cy="48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991544" y="1340769"/>
            <a:ext cx="8208912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7528" y="1268760"/>
            <a:ext cx="8568952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Theorem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(Greedy-choice property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): Let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be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symbols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exists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highest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depth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(Our greedy approach yields us an optimal solution)</a:t>
            </a:r>
          </a:p>
          <a:p>
            <a:pPr algn="just">
              <a:spcBef>
                <a:spcPct val="20000"/>
              </a:spcBef>
            </a:pPr>
            <a:r>
              <a:rPr lang="en-US" i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algn="just">
              <a:spcBef>
                <a:spcPct val="2000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Assume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an optimal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where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x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y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siblings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>
              <a:spcBef>
                <a:spcPct val="20000"/>
              </a:spcBef>
            </a:pP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5681" y="3869516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Rectangle 7"/>
          <p:cNvSpPr/>
          <p:nvPr/>
        </p:nvSpPr>
        <p:spPr>
          <a:xfrm>
            <a:off x="1719743" y="4509121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5561" y="5157193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83633" y="5157193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flipH="1">
            <a:off x="2297864" y="4822554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48854" y="3645025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95601" y="4509121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791" y="3896484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1882046" y="4221088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3" idx="0"/>
          </p:cNvCxnSpPr>
          <p:nvPr/>
        </p:nvCxnSpPr>
        <p:spPr>
          <a:xfrm flipH="1" flipV="1">
            <a:off x="2351585" y="4221088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05533" y="3338707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T”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2" name="Straight Connector 21"/>
          <p:cNvCxnSpPr>
            <a:endCxn id="14" idx="0"/>
          </p:cNvCxnSpPr>
          <p:nvPr/>
        </p:nvCxnSpPr>
        <p:spPr>
          <a:xfrm flipH="1">
            <a:off x="2314094" y="3645025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</p:cNvCxnSpPr>
          <p:nvPr/>
        </p:nvCxnSpPr>
        <p:spPr>
          <a:xfrm flipH="1" flipV="1">
            <a:off x="2656551" y="4822554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312024" y="3318084"/>
            <a:ext cx="410445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Because T is a full tree, there should be two symbols a and b that are siblings placed at the lowest level in T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Since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smallest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frequencies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</a:p>
          <a:p>
            <a:pPr algn="just"/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f</a:t>
            </a: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</a:t>
            </a: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= C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 err="1">
                <a:latin typeface="Comic Sans MS"/>
                <a:cs typeface="Comic Sans MS"/>
              </a:rPr>
              <a:t>.l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 </a:t>
            </a: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B(T) – B(T ‘) =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(l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) +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(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>
                <a:latin typeface="Comic Sans MS"/>
                <a:cs typeface="Comic Sans MS"/>
              </a:rPr>
              <a:t>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</a:t>
            </a:r>
          </a:p>
          <a:p>
            <a:pPr algn="just"/>
            <a:r>
              <a:rPr lang="en-US" sz="1600" dirty="0">
                <a:latin typeface="Comic Sans MS"/>
                <a:cs typeface="Comic Sans MS"/>
              </a:rPr>
              <a:t>                        = </a:t>
            </a:r>
            <a:r>
              <a:rPr lang="en-US" sz="1600" dirty="0">
                <a:latin typeface="Comic Sans MS"/>
                <a:cs typeface="Comic Sans MS"/>
              </a:rPr>
              <a:t>(l</a:t>
            </a:r>
            <a:r>
              <a:rPr lang="en-US" sz="1600" baseline="-25000" dirty="0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– l</a:t>
            </a:r>
            <a:r>
              <a:rPr lang="en-US" sz="1600" baseline="-25000" dirty="0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(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a</a:t>
            </a:r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– </a:t>
            </a:r>
            <a:r>
              <a:rPr lang="en-US" sz="1600" dirty="0" err="1">
                <a:latin typeface="Comic Sans MS"/>
                <a:cs typeface="Comic Sans MS"/>
              </a:rPr>
              <a:t>f</a:t>
            </a:r>
            <a:r>
              <a:rPr lang="en-US" sz="1600" baseline="-25000" dirty="0" err="1">
                <a:latin typeface="Comic Sans MS"/>
                <a:cs typeface="Comic Sans MS"/>
              </a:rPr>
              <a:t>x</a:t>
            </a:r>
            <a:r>
              <a:rPr lang="en-US" sz="1600" dirty="0">
                <a:latin typeface="Comic Sans MS"/>
                <a:cs typeface="Comic Sans MS"/>
              </a:rPr>
              <a:t>) ≥ 0</a:t>
            </a:r>
          </a:p>
          <a:p>
            <a:pPr marL="285750" indent="-285750" algn="just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1600" dirty="0">
                <a:latin typeface="Comic Sans MS"/>
                <a:cs typeface="Comic Sans MS"/>
              </a:rPr>
              <a:t>B(T ‘) - B(T”) </a:t>
            </a:r>
            <a:r>
              <a:rPr lang="en-US" sz="1600" dirty="0">
                <a:latin typeface="Comic Sans MS"/>
                <a:cs typeface="Comic Sans MS"/>
              </a:rPr>
              <a:t>≥ 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67340" y="4319850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y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71402" y="4959455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220" y="5607527"/>
            <a:ext cx="324605" cy="3246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x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35292" y="5607527"/>
            <a:ext cx="324605" cy="3246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b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34"/>
          <p:cNvCxnSpPr>
            <a:endCxn id="33" idx="0"/>
          </p:cNvCxnSpPr>
          <p:nvPr/>
        </p:nvCxnSpPr>
        <p:spPr>
          <a:xfrm flipH="1">
            <a:off x="4349523" y="5272888"/>
            <a:ext cx="341753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000513" y="4095359"/>
            <a:ext cx="403728" cy="22449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47260" y="4959455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203450" y="4346818"/>
            <a:ext cx="324605" cy="324605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9" name="Straight Connector 38"/>
          <p:cNvCxnSpPr>
            <a:endCxn id="32" idx="0"/>
          </p:cNvCxnSpPr>
          <p:nvPr/>
        </p:nvCxnSpPr>
        <p:spPr>
          <a:xfrm flipH="1">
            <a:off x="3933705" y="4671422"/>
            <a:ext cx="397531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7" idx="0"/>
          </p:cNvCxnSpPr>
          <p:nvPr/>
        </p:nvCxnSpPr>
        <p:spPr>
          <a:xfrm flipH="1" flipV="1">
            <a:off x="4403244" y="4671422"/>
            <a:ext cx="306319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657192" y="3789041"/>
            <a:ext cx="392773" cy="324605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10253F"/>
                </a:solidFill>
                <a:latin typeface="Comic Sans MS"/>
                <a:cs typeface="Comic Sans MS"/>
              </a:rPr>
              <a:t>T ’</a:t>
            </a:r>
            <a:endParaRPr lang="en-US" sz="14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42" name="Straight Connector 41"/>
          <p:cNvCxnSpPr>
            <a:endCxn id="38" idx="0"/>
          </p:cNvCxnSpPr>
          <p:nvPr/>
        </p:nvCxnSpPr>
        <p:spPr>
          <a:xfrm flipH="1">
            <a:off x="4365753" y="4095359"/>
            <a:ext cx="325523" cy="25145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0"/>
          </p:cNvCxnSpPr>
          <p:nvPr/>
        </p:nvCxnSpPr>
        <p:spPr>
          <a:xfrm flipH="1" flipV="1">
            <a:off x="4708210" y="5272888"/>
            <a:ext cx="289385" cy="33463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919537" y="6011996"/>
            <a:ext cx="1604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wap y and b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3215680" y="4437112"/>
            <a:ext cx="720080" cy="2880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/>
          <p:nvPr/>
        </p:nvSpPr>
        <p:spPr>
          <a:xfrm>
            <a:off x="1634068" y="3073401"/>
            <a:ext cx="1549465" cy="2650067"/>
          </a:xfrm>
          <a:custGeom>
            <a:avLst/>
            <a:gdLst>
              <a:gd name="connsiteX0" fmla="*/ 795866 w 1549465"/>
              <a:gd name="connsiteY0" fmla="*/ 2650067 h 2650067"/>
              <a:gd name="connsiteX1" fmla="*/ 795866 w 1549465"/>
              <a:gd name="connsiteY1" fmla="*/ 2650067 h 2650067"/>
              <a:gd name="connsiteX2" fmla="*/ 863600 w 1549465"/>
              <a:gd name="connsiteY2" fmla="*/ 2463800 h 2650067"/>
              <a:gd name="connsiteX3" fmla="*/ 914400 w 1549465"/>
              <a:gd name="connsiteY3" fmla="*/ 2396067 h 2650067"/>
              <a:gd name="connsiteX4" fmla="*/ 948266 w 1549465"/>
              <a:gd name="connsiteY4" fmla="*/ 2328333 h 2650067"/>
              <a:gd name="connsiteX5" fmla="*/ 990600 w 1549465"/>
              <a:gd name="connsiteY5" fmla="*/ 2269067 h 2650067"/>
              <a:gd name="connsiteX6" fmla="*/ 1024466 w 1549465"/>
              <a:gd name="connsiteY6" fmla="*/ 2209800 h 2650067"/>
              <a:gd name="connsiteX7" fmla="*/ 1058333 w 1549465"/>
              <a:gd name="connsiteY7" fmla="*/ 2159000 h 2650067"/>
              <a:gd name="connsiteX8" fmla="*/ 1075266 w 1549465"/>
              <a:gd name="connsiteY8" fmla="*/ 2099733 h 2650067"/>
              <a:gd name="connsiteX9" fmla="*/ 1092200 w 1549465"/>
              <a:gd name="connsiteY9" fmla="*/ 2082800 h 2650067"/>
              <a:gd name="connsiteX10" fmla="*/ 1126066 w 1549465"/>
              <a:gd name="connsiteY10" fmla="*/ 2006600 h 2650067"/>
              <a:gd name="connsiteX11" fmla="*/ 1159933 w 1549465"/>
              <a:gd name="connsiteY11" fmla="*/ 1955800 h 2650067"/>
              <a:gd name="connsiteX12" fmla="*/ 1210733 w 1549465"/>
              <a:gd name="connsiteY12" fmla="*/ 1921933 h 2650067"/>
              <a:gd name="connsiteX13" fmla="*/ 1270000 w 1549465"/>
              <a:gd name="connsiteY13" fmla="*/ 1854200 h 2650067"/>
              <a:gd name="connsiteX14" fmla="*/ 1312333 w 1549465"/>
              <a:gd name="connsiteY14" fmla="*/ 1794933 h 2650067"/>
              <a:gd name="connsiteX15" fmla="*/ 1320800 w 1549465"/>
              <a:gd name="connsiteY15" fmla="*/ 1769533 h 2650067"/>
              <a:gd name="connsiteX16" fmla="*/ 1337733 w 1549465"/>
              <a:gd name="connsiteY16" fmla="*/ 1168400 h 2650067"/>
              <a:gd name="connsiteX17" fmla="*/ 1363133 w 1549465"/>
              <a:gd name="connsiteY17" fmla="*/ 1058333 h 2650067"/>
              <a:gd name="connsiteX18" fmla="*/ 1388533 w 1549465"/>
              <a:gd name="connsiteY18" fmla="*/ 931333 h 2650067"/>
              <a:gd name="connsiteX19" fmla="*/ 1422400 w 1549465"/>
              <a:gd name="connsiteY19" fmla="*/ 778933 h 2650067"/>
              <a:gd name="connsiteX20" fmla="*/ 1447800 w 1549465"/>
              <a:gd name="connsiteY20" fmla="*/ 762000 h 2650067"/>
              <a:gd name="connsiteX21" fmla="*/ 1481666 w 1549465"/>
              <a:gd name="connsiteY21" fmla="*/ 702733 h 2650067"/>
              <a:gd name="connsiteX22" fmla="*/ 1490133 w 1549465"/>
              <a:gd name="connsiteY22" fmla="*/ 677333 h 2650067"/>
              <a:gd name="connsiteX23" fmla="*/ 1515533 w 1549465"/>
              <a:gd name="connsiteY23" fmla="*/ 626533 h 2650067"/>
              <a:gd name="connsiteX24" fmla="*/ 1532466 w 1549465"/>
              <a:gd name="connsiteY24" fmla="*/ 541867 h 2650067"/>
              <a:gd name="connsiteX25" fmla="*/ 1540933 w 1549465"/>
              <a:gd name="connsiteY25" fmla="*/ 406400 h 2650067"/>
              <a:gd name="connsiteX26" fmla="*/ 1540933 w 1549465"/>
              <a:gd name="connsiteY26" fmla="*/ 287867 h 2650067"/>
              <a:gd name="connsiteX27" fmla="*/ 1515533 w 1549465"/>
              <a:gd name="connsiteY27" fmla="*/ 220133 h 2650067"/>
              <a:gd name="connsiteX28" fmla="*/ 1422400 w 1549465"/>
              <a:gd name="connsiteY28" fmla="*/ 101600 h 2650067"/>
              <a:gd name="connsiteX29" fmla="*/ 1337733 w 1549465"/>
              <a:gd name="connsiteY29" fmla="*/ 50800 h 2650067"/>
              <a:gd name="connsiteX30" fmla="*/ 1303866 w 1549465"/>
              <a:gd name="connsiteY30" fmla="*/ 16933 h 2650067"/>
              <a:gd name="connsiteX31" fmla="*/ 1227666 w 1549465"/>
              <a:gd name="connsiteY31" fmla="*/ 0 h 2650067"/>
              <a:gd name="connsiteX32" fmla="*/ 1049866 w 1549465"/>
              <a:gd name="connsiteY32" fmla="*/ 16933 h 2650067"/>
              <a:gd name="connsiteX33" fmla="*/ 990600 w 1549465"/>
              <a:gd name="connsiteY33" fmla="*/ 50800 h 2650067"/>
              <a:gd name="connsiteX34" fmla="*/ 965200 w 1549465"/>
              <a:gd name="connsiteY34" fmla="*/ 59267 h 2650067"/>
              <a:gd name="connsiteX35" fmla="*/ 939800 w 1549465"/>
              <a:gd name="connsiteY35" fmla="*/ 76200 h 2650067"/>
              <a:gd name="connsiteX36" fmla="*/ 922866 w 1549465"/>
              <a:gd name="connsiteY36" fmla="*/ 93133 h 2650067"/>
              <a:gd name="connsiteX37" fmla="*/ 829733 w 1549465"/>
              <a:gd name="connsiteY37" fmla="*/ 110067 h 2650067"/>
              <a:gd name="connsiteX38" fmla="*/ 778933 w 1549465"/>
              <a:gd name="connsiteY38" fmla="*/ 152400 h 2650067"/>
              <a:gd name="connsiteX39" fmla="*/ 753533 w 1549465"/>
              <a:gd name="connsiteY39" fmla="*/ 177800 h 2650067"/>
              <a:gd name="connsiteX40" fmla="*/ 728133 w 1549465"/>
              <a:gd name="connsiteY40" fmla="*/ 194733 h 2650067"/>
              <a:gd name="connsiteX41" fmla="*/ 694266 w 1549465"/>
              <a:gd name="connsiteY41" fmla="*/ 220133 h 2650067"/>
              <a:gd name="connsiteX42" fmla="*/ 660400 w 1549465"/>
              <a:gd name="connsiteY42" fmla="*/ 279400 h 2650067"/>
              <a:gd name="connsiteX43" fmla="*/ 584200 w 1549465"/>
              <a:gd name="connsiteY43" fmla="*/ 431800 h 2650067"/>
              <a:gd name="connsiteX44" fmla="*/ 558800 w 1549465"/>
              <a:gd name="connsiteY44" fmla="*/ 474133 h 2650067"/>
              <a:gd name="connsiteX45" fmla="*/ 541866 w 1549465"/>
              <a:gd name="connsiteY45" fmla="*/ 499533 h 2650067"/>
              <a:gd name="connsiteX46" fmla="*/ 465666 w 1549465"/>
              <a:gd name="connsiteY46" fmla="*/ 550333 h 2650067"/>
              <a:gd name="connsiteX47" fmla="*/ 423333 w 1549465"/>
              <a:gd name="connsiteY47" fmla="*/ 592667 h 2650067"/>
              <a:gd name="connsiteX48" fmla="*/ 338666 w 1549465"/>
              <a:gd name="connsiteY48" fmla="*/ 677333 h 2650067"/>
              <a:gd name="connsiteX49" fmla="*/ 296333 w 1549465"/>
              <a:gd name="connsiteY49" fmla="*/ 719667 h 2650067"/>
              <a:gd name="connsiteX50" fmla="*/ 270933 w 1549465"/>
              <a:gd name="connsiteY50" fmla="*/ 770467 h 2650067"/>
              <a:gd name="connsiteX51" fmla="*/ 228600 w 1549465"/>
              <a:gd name="connsiteY51" fmla="*/ 829733 h 2650067"/>
              <a:gd name="connsiteX52" fmla="*/ 194733 w 1549465"/>
              <a:gd name="connsiteY52" fmla="*/ 880533 h 2650067"/>
              <a:gd name="connsiteX53" fmla="*/ 135466 w 1549465"/>
              <a:gd name="connsiteY53" fmla="*/ 990600 h 2650067"/>
              <a:gd name="connsiteX54" fmla="*/ 110066 w 1549465"/>
              <a:gd name="connsiteY54" fmla="*/ 1007533 h 2650067"/>
              <a:gd name="connsiteX55" fmla="*/ 76200 w 1549465"/>
              <a:gd name="connsiteY55" fmla="*/ 1092200 h 2650067"/>
              <a:gd name="connsiteX56" fmla="*/ 42333 w 1549465"/>
              <a:gd name="connsiteY56" fmla="*/ 1134533 h 2650067"/>
              <a:gd name="connsiteX57" fmla="*/ 8466 w 1549465"/>
              <a:gd name="connsiteY57" fmla="*/ 1303867 h 2650067"/>
              <a:gd name="connsiteX58" fmla="*/ 0 w 1549465"/>
              <a:gd name="connsiteY58" fmla="*/ 1397000 h 2650067"/>
              <a:gd name="connsiteX59" fmla="*/ 8466 w 1549465"/>
              <a:gd name="connsiteY59" fmla="*/ 1794933 h 2650067"/>
              <a:gd name="connsiteX60" fmla="*/ 42333 w 1549465"/>
              <a:gd name="connsiteY60" fmla="*/ 1854200 h 2650067"/>
              <a:gd name="connsiteX61" fmla="*/ 59266 w 1549465"/>
              <a:gd name="connsiteY61" fmla="*/ 1888067 h 2650067"/>
              <a:gd name="connsiteX62" fmla="*/ 110066 w 1549465"/>
              <a:gd name="connsiteY62" fmla="*/ 1930400 h 2650067"/>
              <a:gd name="connsiteX63" fmla="*/ 143933 w 1549465"/>
              <a:gd name="connsiteY63" fmla="*/ 1955800 h 2650067"/>
              <a:gd name="connsiteX64" fmla="*/ 160866 w 1549465"/>
              <a:gd name="connsiteY64" fmla="*/ 1989667 h 2650067"/>
              <a:gd name="connsiteX65" fmla="*/ 169333 w 1549465"/>
              <a:gd name="connsiteY65" fmla="*/ 2015067 h 2650067"/>
              <a:gd name="connsiteX66" fmla="*/ 194733 w 1549465"/>
              <a:gd name="connsiteY66" fmla="*/ 2048933 h 2650067"/>
              <a:gd name="connsiteX67" fmla="*/ 203200 w 1549465"/>
              <a:gd name="connsiteY67" fmla="*/ 2074333 h 2650067"/>
              <a:gd name="connsiteX68" fmla="*/ 262466 w 1549465"/>
              <a:gd name="connsiteY68" fmla="*/ 2184400 h 2650067"/>
              <a:gd name="connsiteX69" fmla="*/ 287866 w 1549465"/>
              <a:gd name="connsiteY69" fmla="*/ 2269067 h 2650067"/>
              <a:gd name="connsiteX70" fmla="*/ 313266 w 1549465"/>
              <a:gd name="connsiteY70" fmla="*/ 2286000 h 2650067"/>
              <a:gd name="connsiteX71" fmla="*/ 338666 w 1549465"/>
              <a:gd name="connsiteY71" fmla="*/ 2345267 h 2650067"/>
              <a:gd name="connsiteX72" fmla="*/ 364066 w 1549465"/>
              <a:gd name="connsiteY72" fmla="*/ 2396067 h 2650067"/>
              <a:gd name="connsiteX73" fmla="*/ 381000 w 1549465"/>
              <a:gd name="connsiteY73" fmla="*/ 2438400 h 2650067"/>
              <a:gd name="connsiteX74" fmla="*/ 397933 w 1549465"/>
              <a:gd name="connsiteY74" fmla="*/ 2472267 h 2650067"/>
              <a:gd name="connsiteX75" fmla="*/ 440266 w 1549465"/>
              <a:gd name="connsiteY75" fmla="*/ 2548467 h 2650067"/>
              <a:gd name="connsiteX76" fmla="*/ 474133 w 1549465"/>
              <a:gd name="connsiteY76" fmla="*/ 2556933 h 2650067"/>
              <a:gd name="connsiteX77" fmla="*/ 499533 w 1549465"/>
              <a:gd name="connsiteY77" fmla="*/ 2582333 h 2650067"/>
              <a:gd name="connsiteX78" fmla="*/ 524933 w 1549465"/>
              <a:gd name="connsiteY78" fmla="*/ 2590800 h 2650067"/>
              <a:gd name="connsiteX79" fmla="*/ 711200 w 1549465"/>
              <a:gd name="connsiteY79" fmla="*/ 2607733 h 2650067"/>
              <a:gd name="connsiteX80" fmla="*/ 829733 w 1549465"/>
              <a:gd name="connsiteY80" fmla="*/ 2590800 h 2650067"/>
              <a:gd name="connsiteX81" fmla="*/ 795866 w 1549465"/>
              <a:gd name="connsiteY81" fmla="*/ 2650067 h 265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549465" h="2650067">
                <a:moveTo>
                  <a:pt x="795866" y="2650067"/>
                </a:moveTo>
                <a:lnTo>
                  <a:pt x="795866" y="2650067"/>
                </a:lnTo>
                <a:cubicBezTo>
                  <a:pt x="818444" y="2587978"/>
                  <a:pt x="835661" y="2523668"/>
                  <a:pt x="863600" y="2463800"/>
                </a:cubicBezTo>
                <a:cubicBezTo>
                  <a:pt x="875535" y="2438226"/>
                  <a:pt x="899442" y="2419999"/>
                  <a:pt x="914400" y="2396067"/>
                </a:cubicBezTo>
                <a:cubicBezTo>
                  <a:pt x="927779" y="2374661"/>
                  <a:pt x="936299" y="2350559"/>
                  <a:pt x="948266" y="2328333"/>
                </a:cubicBezTo>
                <a:cubicBezTo>
                  <a:pt x="992769" y="2245684"/>
                  <a:pt x="954755" y="2313872"/>
                  <a:pt x="990600" y="2269067"/>
                </a:cubicBezTo>
                <a:cubicBezTo>
                  <a:pt x="1014029" y="2239781"/>
                  <a:pt x="1003609" y="2244562"/>
                  <a:pt x="1024466" y="2209800"/>
                </a:cubicBezTo>
                <a:cubicBezTo>
                  <a:pt x="1034937" y="2192349"/>
                  <a:pt x="1058333" y="2159000"/>
                  <a:pt x="1058333" y="2159000"/>
                </a:cubicBezTo>
                <a:cubicBezTo>
                  <a:pt x="1059913" y="2152679"/>
                  <a:pt x="1070062" y="2108406"/>
                  <a:pt x="1075266" y="2099733"/>
                </a:cubicBezTo>
                <a:cubicBezTo>
                  <a:pt x="1079373" y="2092888"/>
                  <a:pt x="1086555" y="2088444"/>
                  <a:pt x="1092200" y="2082800"/>
                </a:cubicBezTo>
                <a:cubicBezTo>
                  <a:pt x="1104359" y="2022003"/>
                  <a:pt x="1091124" y="2056516"/>
                  <a:pt x="1126066" y="2006600"/>
                </a:cubicBezTo>
                <a:cubicBezTo>
                  <a:pt x="1137737" y="1989927"/>
                  <a:pt x="1143000" y="1967089"/>
                  <a:pt x="1159933" y="1955800"/>
                </a:cubicBezTo>
                <a:lnTo>
                  <a:pt x="1210733" y="1921933"/>
                </a:lnTo>
                <a:cubicBezTo>
                  <a:pt x="1250244" y="1862666"/>
                  <a:pt x="1227667" y="1882422"/>
                  <a:pt x="1270000" y="1854200"/>
                </a:cubicBezTo>
                <a:cubicBezTo>
                  <a:pt x="1275754" y="1846528"/>
                  <a:pt x="1306142" y="1807315"/>
                  <a:pt x="1312333" y="1794933"/>
                </a:cubicBezTo>
                <a:cubicBezTo>
                  <a:pt x="1316324" y="1786951"/>
                  <a:pt x="1317978" y="1778000"/>
                  <a:pt x="1320800" y="1769533"/>
                </a:cubicBezTo>
                <a:cubicBezTo>
                  <a:pt x="1362179" y="1521241"/>
                  <a:pt x="1299575" y="1912473"/>
                  <a:pt x="1337733" y="1168400"/>
                </a:cubicBezTo>
                <a:cubicBezTo>
                  <a:pt x="1339661" y="1130796"/>
                  <a:pt x="1355244" y="1095150"/>
                  <a:pt x="1363133" y="1058333"/>
                </a:cubicBezTo>
                <a:cubicBezTo>
                  <a:pt x="1372179" y="1016120"/>
                  <a:pt x="1381436" y="973917"/>
                  <a:pt x="1388533" y="931333"/>
                </a:cubicBezTo>
                <a:cubicBezTo>
                  <a:pt x="1392400" y="908132"/>
                  <a:pt x="1396835" y="795976"/>
                  <a:pt x="1422400" y="778933"/>
                </a:cubicBezTo>
                <a:lnTo>
                  <a:pt x="1447800" y="762000"/>
                </a:lnTo>
                <a:cubicBezTo>
                  <a:pt x="1464807" y="736490"/>
                  <a:pt x="1468775" y="732813"/>
                  <a:pt x="1481666" y="702733"/>
                </a:cubicBezTo>
                <a:cubicBezTo>
                  <a:pt x="1485182" y="694530"/>
                  <a:pt x="1486508" y="685488"/>
                  <a:pt x="1490133" y="677333"/>
                </a:cubicBezTo>
                <a:cubicBezTo>
                  <a:pt x="1497822" y="660033"/>
                  <a:pt x="1508502" y="644111"/>
                  <a:pt x="1515533" y="626533"/>
                </a:cubicBezTo>
                <a:cubicBezTo>
                  <a:pt x="1522752" y="608486"/>
                  <a:pt x="1530071" y="556237"/>
                  <a:pt x="1532466" y="541867"/>
                </a:cubicBezTo>
                <a:cubicBezTo>
                  <a:pt x="1535288" y="496711"/>
                  <a:pt x="1537176" y="451487"/>
                  <a:pt x="1540933" y="406400"/>
                </a:cubicBezTo>
                <a:cubicBezTo>
                  <a:pt x="1546185" y="343376"/>
                  <a:pt x="1557173" y="344706"/>
                  <a:pt x="1540933" y="287867"/>
                </a:cubicBezTo>
                <a:cubicBezTo>
                  <a:pt x="1534309" y="264682"/>
                  <a:pt x="1526880" y="241409"/>
                  <a:pt x="1515533" y="220133"/>
                </a:cubicBezTo>
                <a:cubicBezTo>
                  <a:pt x="1501104" y="193079"/>
                  <a:pt x="1442884" y="122084"/>
                  <a:pt x="1422400" y="101600"/>
                </a:cubicBezTo>
                <a:cubicBezTo>
                  <a:pt x="1382718" y="61918"/>
                  <a:pt x="1388636" y="86432"/>
                  <a:pt x="1337733" y="50800"/>
                </a:cubicBezTo>
                <a:cubicBezTo>
                  <a:pt x="1324654" y="41645"/>
                  <a:pt x="1316857" y="26212"/>
                  <a:pt x="1303866" y="16933"/>
                </a:cubicBezTo>
                <a:cubicBezTo>
                  <a:pt x="1291181" y="7872"/>
                  <a:pt x="1231484" y="636"/>
                  <a:pt x="1227666" y="0"/>
                </a:cubicBezTo>
                <a:cubicBezTo>
                  <a:pt x="1203577" y="1417"/>
                  <a:pt x="1098530" y="-1316"/>
                  <a:pt x="1049866" y="16933"/>
                </a:cubicBezTo>
                <a:cubicBezTo>
                  <a:pt x="990506" y="39193"/>
                  <a:pt x="1039718" y="26241"/>
                  <a:pt x="990600" y="50800"/>
                </a:cubicBezTo>
                <a:cubicBezTo>
                  <a:pt x="982618" y="54791"/>
                  <a:pt x="973182" y="55276"/>
                  <a:pt x="965200" y="59267"/>
                </a:cubicBezTo>
                <a:cubicBezTo>
                  <a:pt x="956099" y="63818"/>
                  <a:pt x="947746" y="69843"/>
                  <a:pt x="939800" y="76200"/>
                </a:cubicBezTo>
                <a:cubicBezTo>
                  <a:pt x="933567" y="81187"/>
                  <a:pt x="930496" y="90785"/>
                  <a:pt x="922866" y="93133"/>
                </a:cubicBezTo>
                <a:cubicBezTo>
                  <a:pt x="892708" y="102412"/>
                  <a:pt x="860777" y="104422"/>
                  <a:pt x="829733" y="110067"/>
                </a:cubicBezTo>
                <a:cubicBezTo>
                  <a:pt x="755526" y="184274"/>
                  <a:pt x="849659" y="93463"/>
                  <a:pt x="778933" y="152400"/>
                </a:cubicBezTo>
                <a:cubicBezTo>
                  <a:pt x="769735" y="160065"/>
                  <a:pt x="762731" y="170135"/>
                  <a:pt x="753533" y="177800"/>
                </a:cubicBezTo>
                <a:cubicBezTo>
                  <a:pt x="745716" y="184314"/>
                  <a:pt x="736413" y="188819"/>
                  <a:pt x="728133" y="194733"/>
                </a:cubicBezTo>
                <a:cubicBezTo>
                  <a:pt x="716650" y="202935"/>
                  <a:pt x="705555" y="211666"/>
                  <a:pt x="694266" y="220133"/>
                </a:cubicBezTo>
                <a:cubicBezTo>
                  <a:pt x="682977" y="239889"/>
                  <a:pt x="670897" y="259213"/>
                  <a:pt x="660400" y="279400"/>
                </a:cubicBezTo>
                <a:cubicBezTo>
                  <a:pt x="634197" y="329791"/>
                  <a:pt x="613422" y="383098"/>
                  <a:pt x="584200" y="431800"/>
                </a:cubicBezTo>
                <a:cubicBezTo>
                  <a:pt x="575733" y="445911"/>
                  <a:pt x="567522" y="460178"/>
                  <a:pt x="558800" y="474133"/>
                </a:cubicBezTo>
                <a:cubicBezTo>
                  <a:pt x="553407" y="482762"/>
                  <a:pt x="549061" y="492338"/>
                  <a:pt x="541866" y="499533"/>
                </a:cubicBezTo>
                <a:cubicBezTo>
                  <a:pt x="506942" y="534457"/>
                  <a:pt x="505981" y="518081"/>
                  <a:pt x="465666" y="550333"/>
                </a:cubicBezTo>
                <a:cubicBezTo>
                  <a:pt x="450083" y="562800"/>
                  <a:pt x="438099" y="579243"/>
                  <a:pt x="423333" y="592667"/>
                </a:cubicBezTo>
                <a:cubicBezTo>
                  <a:pt x="294450" y="709835"/>
                  <a:pt x="438937" y="565920"/>
                  <a:pt x="338666" y="677333"/>
                </a:cubicBezTo>
                <a:cubicBezTo>
                  <a:pt x="325316" y="692166"/>
                  <a:pt x="308071" y="703528"/>
                  <a:pt x="296333" y="719667"/>
                </a:cubicBezTo>
                <a:cubicBezTo>
                  <a:pt x="285198" y="734978"/>
                  <a:pt x="280674" y="754233"/>
                  <a:pt x="270933" y="770467"/>
                </a:cubicBezTo>
                <a:cubicBezTo>
                  <a:pt x="259421" y="789653"/>
                  <a:pt x="238943" y="809048"/>
                  <a:pt x="228600" y="829733"/>
                </a:cubicBezTo>
                <a:cubicBezTo>
                  <a:pt x="204094" y="878744"/>
                  <a:pt x="242882" y="832384"/>
                  <a:pt x="194733" y="880533"/>
                </a:cubicBezTo>
                <a:cubicBezTo>
                  <a:pt x="185495" y="902087"/>
                  <a:pt x="158361" y="975337"/>
                  <a:pt x="135466" y="990600"/>
                </a:cubicBezTo>
                <a:lnTo>
                  <a:pt x="110066" y="1007533"/>
                </a:lnTo>
                <a:cubicBezTo>
                  <a:pt x="100888" y="1035067"/>
                  <a:pt x="92809" y="1067286"/>
                  <a:pt x="76200" y="1092200"/>
                </a:cubicBezTo>
                <a:cubicBezTo>
                  <a:pt x="52740" y="1127389"/>
                  <a:pt x="62840" y="1088391"/>
                  <a:pt x="42333" y="1134533"/>
                </a:cubicBezTo>
                <a:cubicBezTo>
                  <a:pt x="18674" y="1187768"/>
                  <a:pt x="14167" y="1246857"/>
                  <a:pt x="8466" y="1303867"/>
                </a:cubicBezTo>
                <a:cubicBezTo>
                  <a:pt x="5364" y="1334885"/>
                  <a:pt x="2822" y="1365956"/>
                  <a:pt x="0" y="1397000"/>
                </a:cubicBezTo>
                <a:cubicBezTo>
                  <a:pt x="2822" y="1529644"/>
                  <a:pt x="675" y="1662488"/>
                  <a:pt x="8466" y="1794933"/>
                </a:cubicBezTo>
                <a:cubicBezTo>
                  <a:pt x="9305" y="1809192"/>
                  <a:pt x="35044" y="1841444"/>
                  <a:pt x="42333" y="1854200"/>
                </a:cubicBezTo>
                <a:cubicBezTo>
                  <a:pt x="48595" y="1865159"/>
                  <a:pt x="51930" y="1877796"/>
                  <a:pt x="59266" y="1888067"/>
                </a:cubicBezTo>
                <a:cubicBezTo>
                  <a:pt x="75737" y="1911127"/>
                  <a:pt x="88406" y="1914929"/>
                  <a:pt x="110066" y="1930400"/>
                </a:cubicBezTo>
                <a:cubicBezTo>
                  <a:pt x="121549" y="1938602"/>
                  <a:pt x="132644" y="1947333"/>
                  <a:pt x="143933" y="1955800"/>
                </a:cubicBezTo>
                <a:cubicBezTo>
                  <a:pt x="149577" y="1967089"/>
                  <a:pt x="155894" y="1978066"/>
                  <a:pt x="160866" y="1989667"/>
                </a:cubicBezTo>
                <a:cubicBezTo>
                  <a:pt x="164382" y="1997870"/>
                  <a:pt x="164905" y="2007318"/>
                  <a:pt x="169333" y="2015067"/>
                </a:cubicBezTo>
                <a:cubicBezTo>
                  <a:pt x="176334" y="2027319"/>
                  <a:pt x="186266" y="2037644"/>
                  <a:pt x="194733" y="2048933"/>
                </a:cubicBezTo>
                <a:cubicBezTo>
                  <a:pt x="197555" y="2057400"/>
                  <a:pt x="199209" y="2066351"/>
                  <a:pt x="203200" y="2074333"/>
                </a:cubicBezTo>
                <a:cubicBezTo>
                  <a:pt x="231125" y="2130183"/>
                  <a:pt x="235770" y="2077620"/>
                  <a:pt x="262466" y="2184400"/>
                </a:cubicBezTo>
                <a:cubicBezTo>
                  <a:pt x="265855" y="2197956"/>
                  <a:pt x="281683" y="2264945"/>
                  <a:pt x="287866" y="2269067"/>
                </a:cubicBezTo>
                <a:lnTo>
                  <a:pt x="313266" y="2286000"/>
                </a:lnTo>
                <a:cubicBezTo>
                  <a:pt x="321733" y="2305756"/>
                  <a:pt x="329659" y="2325752"/>
                  <a:pt x="338666" y="2345267"/>
                </a:cubicBezTo>
                <a:cubicBezTo>
                  <a:pt x="346600" y="2362457"/>
                  <a:pt x="356232" y="2378832"/>
                  <a:pt x="364066" y="2396067"/>
                </a:cubicBezTo>
                <a:cubicBezTo>
                  <a:pt x="370355" y="2409903"/>
                  <a:pt x="374827" y="2424512"/>
                  <a:pt x="381000" y="2438400"/>
                </a:cubicBezTo>
                <a:cubicBezTo>
                  <a:pt x="386126" y="2449934"/>
                  <a:pt x="392961" y="2460666"/>
                  <a:pt x="397933" y="2472267"/>
                </a:cubicBezTo>
                <a:cubicBezTo>
                  <a:pt x="407390" y="2494334"/>
                  <a:pt x="413868" y="2541868"/>
                  <a:pt x="440266" y="2548467"/>
                </a:cubicBezTo>
                <a:lnTo>
                  <a:pt x="474133" y="2556933"/>
                </a:lnTo>
                <a:cubicBezTo>
                  <a:pt x="482600" y="2565400"/>
                  <a:pt x="489570" y="2575691"/>
                  <a:pt x="499533" y="2582333"/>
                </a:cubicBezTo>
                <a:cubicBezTo>
                  <a:pt x="506959" y="2587284"/>
                  <a:pt x="516221" y="2588864"/>
                  <a:pt x="524933" y="2590800"/>
                </a:cubicBezTo>
                <a:cubicBezTo>
                  <a:pt x="587170" y="2604631"/>
                  <a:pt x="646075" y="2603663"/>
                  <a:pt x="711200" y="2607733"/>
                </a:cubicBezTo>
                <a:cubicBezTo>
                  <a:pt x="852964" y="2598873"/>
                  <a:pt x="887132" y="2619501"/>
                  <a:pt x="829733" y="2590800"/>
                </a:cubicBezTo>
                <a:lnTo>
                  <a:pt x="795866" y="2650067"/>
                </a:lnTo>
                <a:close/>
              </a:path>
            </a:pathLst>
          </a:custGeom>
          <a:noFill/>
          <a:ln w="25400">
            <a:solidFill>
              <a:schemeClr val="tx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3682440" y="3515238"/>
            <a:ext cx="1549465" cy="2650067"/>
          </a:xfrm>
          <a:custGeom>
            <a:avLst/>
            <a:gdLst>
              <a:gd name="connsiteX0" fmla="*/ 795866 w 1549465"/>
              <a:gd name="connsiteY0" fmla="*/ 2650067 h 2650067"/>
              <a:gd name="connsiteX1" fmla="*/ 795866 w 1549465"/>
              <a:gd name="connsiteY1" fmla="*/ 2650067 h 2650067"/>
              <a:gd name="connsiteX2" fmla="*/ 863600 w 1549465"/>
              <a:gd name="connsiteY2" fmla="*/ 2463800 h 2650067"/>
              <a:gd name="connsiteX3" fmla="*/ 914400 w 1549465"/>
              <a:gd name="connsiteY3" fmla="*/ 2396067 h 2650067"/>
              <a:gd name="connsiteX4" fmla="*/ 948266 w 1549465"/>
              <a:gd name="connsiteY4" fmla="*/ 2328333 h 2650067"/>
              <a:gd name="connsiteX5" fmla="*/ 990600 w 1549465"/>
              <a:gd name="connsiteY5" fmla="*/ 2269067 h 2650067"/>
              <a:gd name="connsiteX6" fmla="*/ 1024466 w 1549465"/>
              <a:gd name="connsiteY6" fmla="*/ 2209800 h 2650067"/>
              <a:gd name="connsiteX7" fmla="*/ 1058333 w 1549465"/>
              <a:gd name="connsiteY7" fmla="*/ 2159000 h 2650067"/>
              <a:gd name="connsiteX8" fmla="*/ 1075266 w 1549465"/>
              <a:gd name="connsiteY8" fmla="*/ 2099733 h 2650067"/>
              <a:gd name="connsiteX9" fmla="*/ 1092200 w 1549465"/>
              <a:gd name="connsiteY9" fmla="*/ 2082800 h 2650067"/>
              <a:gd name="connsiteX10" fmla="*/ 1126066 w 1549465"/>
              <a:gd name="connsiteY10" fmla="*/ 2006600 h 2650067"/>
              <a:gd name="connsiteX11" fmla="*/ 1159933 w 1549465"/>
              <a:gd name="connsiteY11" fmla="*/ 1955800 h 2650067"/>
              <a:gd name="connsiteX12" fmla="*/ 1210733 w 1549465"/>
              <a:gd name="connsiteY12" fmla="*/ 1921933 h 2650067"/>
              <a:gd name="connsiteX13" fmla="*/ 1270000 w 1549465"/>
              <a:gd name="connsiteY13" fmla="*/ 1854200 h 2650067"/>
              <a:gd name="connsiteX14" fmla="*/ 1312333 w 1549465"/>
              <a:gd name="connsiteY14" fmla="*/ 1794933 h 2650067"/>
              <a:gd name="connsiteX15" fmla="*/ 1320800 w 1549465"/>
              <a:gd name="connsiteY15" fmla="*/ 1769533 h 2650067"/>
              <a:gd name="connsiteX16" fmla="*/ 1337733 w 1549465"/>
              <a:gd name="connsiteY16" fmla="*/ 1168400 h 2650067"/>
              <a:gd name="connsiteX17" fmla="*/ 1363133 w 1549465"/>
              <a:gd name="connsiteY17" fmla="*/ 1058333 h 2650067"/>
              <a:gd name="connsiteX18" fmla="*/ 1388533 w 1549465"/>
              <a:gd name="connsiteY18" fmla="*/ 931333 h 2650067"/>
              <a:gd name="connsiteX19" fmla="*/ 1422400 w 1549465"/>
              <a:gd name="connsiteY19" fmla="*/ 778933 h 2650067"/>
              <a:gd name="connsiteX20" fmla="*/ 1447800 w 1549465"/>
              <a:gd name="connsiteY20" fmla="*/ 762000 h 2650067"/>
              <a:gd name="connsiteX21" fmla="*/ 1481666 w 1549465"/>
              <a:gd name="connsiteY21" fmla="*/ 702733 h 2650067"/>
              <a:gd name="connsiteX22" fmla="*/ 1490133 w 1549465"/>
              <a:gd name="connsiteY22" fmla="*/ 677333 h 2650067"/>
              <a:gd name="connsiteX23" fmla="*/ 1515533 w 1549465"/>
              <a:gd name="connsiteY23" fmla="*/ 626533 h 2650067"/>
              <a:gd name="connsiteX24" fmla="*/ 1532466 w 1549465"/>
              <a:gd name="connsiteY24" fmla="*/ 541867 h 2650067"/>
              <a:gd name="connsiteX25" fmla="*/ 1540933 w 1549465"/>
              <a:gd name="connsiteY25" fmla="*/ 406400 h 2650067"/>
              <a:gd name="connsiteX26" fmla="*/ 1540933 w 1549465"/>
              <a:gd name="connsiteY26" fmla="*/ 287867 h 2650067"/>
              <a:gd name="connsiteX27" fmla="*/ 1515533 w 1549465"/>
              <a:gd name="connsiteY27" fmla="*/ 220133 h 2650067"/>
              <a:gd name="connsiteX28" fmla="*/ 1422400 w 1549465"/>
              <a:gd name="connsiteY28" fmla="*/ 101600 h 2650067"/>
              <a:gd name="connsiteX29" fmla="*/ 1337733 w 1549465"/>
              <a:gd name="connsiteY29" fmla="*/ 50800 h 2650067"/>
              <a:gd name="connsiteX30" fmla="*/ 1303866 w 1549465"/>
              <a:gd name="connsiteY30" fmla="*/ 16933 h 2650067"/>
              <a:gd name="connsiteX31" fmla="*/ 1227666 w 1549465"/>
              <a:gd name="connsiteY31" fmla="*/ 0 h 2650067"/>
              <a:gd name="connsiteX32" fmla="*/ 1049866 w 1549465"/>
              <a:gd name="connsiteY32" fmla="*/ 16933 h 2650067"/>
              <a:gd name="connsiteX33" fmla="*/ 990600 w 1549465"/>
              <a:gd name="connsiteY33" fmla="*/ 50800 h 2650067"/>
              <a:gd name="connsiteX34" fmla="*/ 965200 w 1549465"/>
              <a:gd name="connsiteY34" fmla="*/ 59267 h 2650067"/>
              <a:gd name="connsiteX35" fmla="*/ 939800 w 1549465"/>
              <a:gd name="connsiteY35" fmla="*/ 76200 h 2650067"/>
              <a:gd name="connsiteX36" fmla="*/ 922866 w 1549465"/>
              <a:gd name="connsiteY36" fmla="*/ 93133 h 2650067"/>
              <a:gd name="connsiteX37" fmla="*/ 829733 w 1549465"/>
              <a:gd name="connsiteY37" fmla="*/ 110067 h 2650067"/>
              <a:gd name="connsiteX38" fmla="*/ 778933 w 1549465"/>
              <a:gd name="connsiteY38" fmla="*/ 152400 h 2650067"/>
              <a:gd name="connsiteX39" fmla="*/ 753533 w 1549465"/>
              <a:gd name="connsiteY39" fmla="*/ 177800 h 2650067"/>
              <a:gd name="connsiteX40" fmla="*/ 728133 w 1549465"/>
              <a:gd name="connsiteY40" fmla="*/ 194733 h 2650067"/>
              <a:gd name="connsiteX41" fmla="*/ 694266 w 1549465"/>
              <a:gd name="connsiteY41" fmla="*/ 220133 h 2650067"/>
              <a:gd name="connsiteX42" fmla="*/ 660400 w 1549465"/>
              <a:gd name="connsiteY42" fmla="*/ 279400 h 2650067"/>
              <a:gd name="connsiteX43" fmla="*/ 584200 w 1549465"/>
              <a:gd name="connsiteY43" fmla="*/ 431800 h 2650067"/>
              <a:gd name="connsiteX44" fmla="*/ 558800 w 1549465"/>
              <a:gd name="connsiteY44" fmla="*/ 474133 h 2650067"/>
              <a:gd name="connsiteX45" fmla="*/ 541866 w 1549465"/>
              <a:gd name="connsiteY45" fmla="*/ 499533 h 2650067"/>
              <a:gd name="connsiteX46" fmla="*/ 465666 w 1549465"/>
              <a:gd name="connsiteY46" fmla="*/ 550333 h 2650067"/>
              <a:gd name="connsiteX47" fmla="*/ 423333 w 1549465"/>
              <a:gd name="connsiteY47" fmla="*/ 592667 h 2650067"/>
              <a:gd name="connsiteX48" fmla="*/ 338666 w 1549465"/>
              <a:gd name="connsiteY48" fmla="*/ 677333 h 2650067"/>
              <a:gd name="connsiteX49" fmla="*/ 296333 w 1549465"/>
              <a:gd name="connsiteY49" fmla="*/ 719667 h 2650067"/>
              <a:gd name="connsiteX50" fmla="*/ 270933 w 1549465"/>
              <a:gd name="connsiteY50" fmla="*/ 770467 h 2650067"/>
              <a:gd name="connsiteX51" fmla="*/ 228600 w 1549465"/>
              <a:gd name="connsiteY51" fmla="*/ 829733 h 2650067"/>
              <a:gd name="connsiteX52" fmla="*/ 194733 w 1549465"/>
              <a:gd name="connsiteY52" fmla="*/ 880533 h 2650067"/>
              <a:gd name="connsiteX53" fmla="*/ 135466 w 1549465"/>
              <a:gd name="connsiteY53" fmla="*/ 990600 h 2650067"/>
              <a:gd name="connsiteX54" fmla="*/ 110066 w 1549465"/>
              <a:gd name="connsiteY54" fmla="*/ 1007533 h 2650067"/>
              <a:gd name="connsiteX55" fmla="*/ 76200 w 1549465"/>
              <a:gd name="connsiteY55" fmla="*/ 1092200 h 2650067"/>
              <a:gd name="connsiteX56" fmla="*/ 42333 w 1549465"/>
              <a:gd name="connsiteY56" fmla="*/ 1134533 h 2650067"/>
              <a:gd name="connsiteX57" fmla="*/ 8466 w 1549465"/>
              <a:gd name="connsiteY57" fmla="*/ 1303867 h 2650067"/>
              <a:gd name="connsiteX58" fmla="*/ 0 w 1549465"/>
              <a:gd name="connsiteY58" fmla="*/ 1397000 h 2650067"/>
              <a:gd name="connsiteX59" fmla="*/ 8466 w 1549465"/>
              <a:gd name="connsiteY59" fmla="*/ 1794933 h 2650067"/>
              <a:gd name="connsiteX60" fmla="*/ 42333 w 1549465"/>
              <a:gd name="connsiteY60" fmla="*/ 1854200 h 2650067"/>
              <a:gd name="connsiteX61" fmla="*/ 59266 w 1549465"/>
              <a:gd name="connsiteY61" fmla="*/ 1888067 h 2650067"/>
              <a:gd name="connsiteX62" fmla="*/ 110066 w 1549465"/>
              <a:gd name="connsiteY62" fmla="*/ 1930400 h 2650067"/>
              <a:gd name="connsiteX63" fmla="*/ 143933 w 1549465"/>
              <a:gd name="connsiteY63" fmla="*/ 1955800 h 2650067"/>
              <a:gd name="connsiteX64" fmla="*/ 160866 w 1549465"/>
              <a:gd name="connsiteY64" fmla="*/ 1989667 h 2650067"/>
              <a:gd name="connsiteX65" fmla="*/ 169333 w 1549465"/>
              <a:gd name="connsiteY65" fmla="*/ 2015067 h 2650067"/>
              <a:gd name="connsiteX66" fmla="*/ 194733 w 1549465"/>
              <a:gd name="connsiteY66" fmla="*/ 2048933 h 2650067"/>
              <a:gd name="connsiteX67" fmla="*/ 203200 w 1549465"/>
              <a:gd name="connsiteY67" fmla="*/ 2074333 h 2650067"/>
              <a:gd name="connsiteX68" fmla="*/ 262466 w 1549465"/>
              <a:gd name="connsiteY68" fmla="*/ 2184400 h 2650067"/>
              <a:gd name="connsiteX69" fmla="*/ 287866 w 1549465"/>
              <a:gd name="connsiteY69" fmla="*/ 2269067 h 2650067"/>
              <a:gd name="connsiteX70" fmla="*/ 313266 w 1549465"/>
              <a:gd name="connsiteY70" fmla="*/ 2286000 h 2650067"/>
              <a:gd name="connsiteX71" fmla="*/ 338666 w 1549465"/>
              <a:gd name="connsiteY71" fmla="*/ 2345267 h 2650067"/>
              <a:gd name="connsiteX72" fmla="*/ 364066 w 1549465"/>
              <a:gd name="connsiteY72" fmla="*/ 2396067 h 2650067"/>
              <a:gd name="connsiteX73" fmla="*/ 381000 w 1549465"/>
              <a:gd name="connsiteY73" fmla="*/ 2438400 h 2650067"/>
              <a:gd name="connsiteX74" fmla="*/ 397933 w 1549465"/>
              <a:gd name="connsiteY74" fmla="*/ 2472267 h 2650067"/>
              <a:gd name="connsiteX75" fmla="*/ 440266 w 1549465"/>
              <a:gd name="connsiteY75" fmla="*/ 2548467 h 2650067"/>
              <a:gd name="connsiteX76" fmla="*/ 474133 w 1549465"/>
              <a:gd name="connsiteY76" fmla="*/ 2556933 h 2650067"/>
              <a:gd name="connsiteX77" fmla="*/ 499533 w 1549465"/>
              <a:gd name="connsiteY77" fmla="*/ 2582333 h 2650067"/>
              <a:gd name="connsiteX78" fmla="*/ 524933 w 1549465"/>
              <a:gd name="connsiteY78" fmla="*/ 2590800 h 2650067"/>
              <a:gd name="connsiteX79" fmla="*/ 711200 w 1549465"/>
              <a:gd name="connsiteY79" fmla="*/ 2607733 h 2650067"/>
              <a:gd name="connsiteX80" fmla="*/ 829733 w 1549465"/>
              <a:gd name="connsiteY80" fmla="*/ 2590800 h 2650067"/>
              <a:gd name="connsiteX81" fmla="*/ 795866 w 1549465"/>
              <a:gd name="connsiteY81" fmla="*/ 2650067 h 265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549465" h="2650067">
                <a:moveTo>
                  <a:pt x="795866" y="2650067"/>
                </a:moveTo>
                <a:lnTo>
                  <a:pt x="795866" y="2650067"/>
                </a:lnTo>
                <a:cubicBezTo>
                  <a:pt x="818444" y="2587978"/>
                  <a:pt x="835661" y="2523668"/>
                  <a:pt x="863600" y="2463800"/>
                </a:cubicBezTo>
                <a:cubicBezTo>
                  <a:pt x="875535" y="2438226"/>
                  <a:pt x="899442" y="2419999"/>
                  <a:pt x="914400" y="2396067"/>
                </a:cubicBezTo>
                <a:cubicBezTo>
                  <a:pt x="927779" y="2374661"/>
                  <a:pt x="936299" y="2350559"/>
                  <a:pt x="948266" y="2328333"/>
                </a:cubicBezTo>
                <a:cubicBezTo>
                  <a:pt x="992769" y="2245684"/>
                  <a:pt x="954755" y="2313872"/>
                  <a:pt x="990600" y="2269067"/>
                </a:cubicBezTo>
                <a:cubicBezTo>
                  <a:pt x="1014029" y="2239781"/>
                  <a:pt x="1003609" y="2244562"/>
                  <a:pt x="1024466" y="2209800"/>
                </a:cubicBezTo>
                <a:cubicBezTo>
                  <a:pt x="1034937" y="2192349"/>
                  <a:pt x="1058333" y="2159000"/>
                  <a:pt x="1058333" y="2159000"/>
                </a:cubicBezTo>
                <a:cubicBezTo>
                  <a:pt x="1059913" y="2152679"/>
                  <a:pt x="1070062" y="2108406"/>
                  <a:pt x="1075266" y="2099733"/>
                </a:cubicBezTo>
                <a:cubicBezTo>
                  <a:pt x="1079373" y="2092888"/>
                  <a:pt x="1086555" y="2088444"/>
                  <a:pt x="1092200" y="2082800"/>
                </a:cubicBezTo>
                <a:cubicBezTo>
                  <a:pt x="1104359" y="2022003"/>
                  <a:pt x="1091124" y="2056516"/>
                  <a:pt x="1126066" y="2006600"/>
                </a:cubicBezTo>
                <a:cubicBezTo>
                  <a:pt x="1137737" y="1989927"/>
                  <a:pt x="1143000" y="1967089"/>
                  <a:pt x="1159933" y="1955800"/>
                </a:cubicBezTo>
                <a:lnTo>
                  <a:pt x="1210733" y="1921933"/>
                </a:lnTo>
                <a:cubicBezTo>
                  <a:pt x="1250244" y="1862666"/>
                  <a:pt x="1227667" y="1882422"/>
                  <a:pt x="1270000" y="1854200"/>
                </a:cubicBezTo>
                <a:cubicBezTo>
                  <a:pt x="1275754" y="1846528"/>
                  <a:pt x="1306142" y="1807315"/>
                  <a:pt x="1312333" y="1794933"/>
                </a:cubicBezTo>
                <a:cubicBezTo>
                  <a:pt x="1316324" y="1786951"/>
                  <a:pt x="1317978" y="1778000"/>
                  <a:pt x="1320800" y="1769533"/>
                </a:cubicBezTo>
                <a:cubicBezTo>
                  <a:pt x="1362179" y="1521241"/>
                  <a:pt x="1299575" y="1912473"/>
                  <a:pt x="1337733" y="1168400"/>
                </a:cubicBezTo>
                <a:cubicBezTo>
                  <a:pt x="1339661" y="1130796"/>
                  <a:pt x="1355244" y="1095150"/>
                  <a:pt x="1363133" y="1058333"/>
                </a:cubicBezTo>
                <a:cubicBezTo>
                  <a:pt x="1372179" y="1016120"/>
                  <a:pt x="1381436" y="973917"/>
                  <a:pt x="1388533" y="931333"/>
                </a:cubicBezTo>
                <a:cubicBezTo>
                  <a:pt x="1392400" y="908132"/>
                  <a:pt x="1396835" y="795976"/>
                  <a:pt x="1422400" y="778933"/>
                </a:cubicBezTo>
                <a:lnTo>
                  <a:pt x="1447800" y="762000"/>
                </a:lnTo>
                <a:cubicBezTo>
                  <a:pt x="1464807" y="736490"/>
                  <a:pt x="1468775" y="732813"/>
                  <a:pt x="1481666" y="702733"/>
                </a:cubicBezTo>
                <a:cubicBezTo>
                  <a:pt x="1485182" y="694530"/>
                  <a:pt x="1486508" y="685488"/>
                  <a:pt x="1490133" y="677333"/>
                </a:cubicBezTo>
                <a:cubicBezTo>
                  <a:pt x="1497822" y="660033"/>
                  <a:pt x="1508502" y="644111"/>
                  <a:pt x="1515533" y="626533"/>
                </a:cubicBezTo>
                <a:cubicBezTo>
                  <a:pt x="1522752" y="608486"/>
                  <a:pt x="1530071" y="556237"/>
                  <a:pt x="1532466" y="541867"/>
                </a:cubicBezTo>
                <a:cubicBezTo>
                  <a:pt x="1535288" y="496711"/>
                  <a:pt x="1537176" y="451487"/>
                  <a:pt x="1540933" y="406400"/>
                </a:cubicBezTo>
                <a:cubicBezTo>
                  <a:pt x="1546185" y="343376"/>
                  <a:pt x="1557173" y="344706"/>
                  <a:pt x="1540933" y="287867"/>
                </a:cubicBezTo>
                <a:cubicBezTo>
                  <a:pt x="1534309" y="264682"/>
                  <a:pt x="1526880" y="241409"/>
                  <a:pt x="1515533" y="220133"/>
                </a:cubicBezTo>
                <a:cubicBezTo>
                  <a:pt x="1501104" y="193079"/>
                  <a:pt x="1442884" y="122084"/>
                  <a:pt x="1422400" y="101600"/>
                </a:cubicBezTo>
                <a:cubicBezTo>
                  <a:pt x="1382718" y="61918"/>
                  <a:pt x="1388636" y="86432"/>
                  <a:pt x="1337733" y="50800"/>
                </a:cubicBezTo>
                <a:cubicBezTo>
                  <a:pt x="1324654" y="41645"/>
                  <a:pt x="1316857" y="26212"/>
                  <a:pt x="1303866" y="16933"/>
                </a:cubicBezTo>
                <a:cubicBezTo>
                  <a:pt x="1291181" y="7872"/>
                  <a:pt x="1231484" y="636"/>
                  <a:pt x="1227666" y="0"/>
                </a:cubicBezTo>
                <a:cubicBezTo>
                  <a:pt x="1203577" y="1417"/>
                  <a:pt x="1098530" y="-1316"/>
                  <a:pt x="1049866" y="16933"/>
                </a:cubicBezTo>
                <a:cubicBezTo>
                  <a:pt x="990506" y="39193"/>
                  <a:pt x="1039718" y="26241"/>
                  <a:pt x="990600" y="50800"/>
                </a:cubicBezTo>
                <a:cubicBezTo>
                  <a:pt x="982618" y="54791"/>
                  <a:pt x="973182" y="55276"/>
                  <a:pt x="965200" y="59267"/>
                </a:cubicBezTo>
                <a:cubicBezTo>
                  <a:pt x="956099" y="63818"/>
                  <a:pt x="947746" y="69843"/>
                  <a:pt x="939800" y="76200"/>
                </a:cubicBezTo>
                <a:cubicBezTo>
                  <a:pt x="933567" y="81187"/>
                  <a:pt x="930496" y="90785"/>
                  <a:pt x="922866" y="93133"/>
                </a:cubicBezTo>
                <a:cubicBezTo>
                  <a:pt x="892708" y="102412"/>
                  <a:pt x="860777" y="104422"/>
                  <a:pt x="829733" y="110067"/>
                </a:cubicBezTo>
                <a:cubicBezTo>
                  <a:pt x="755526" y="184274"/>
                  <a:pt x="849659" y="93463"/>
                  <a:pt x="778933" y="152400"/>
                </a:cubicBezTo>
                <a:cubicBezTo>
                  <a:pt x="769735" y="160065"/>
                  <a:pt x="762731" y="170135"/>
                  <a:pt x="753533" y="177800"/>
                </a:cubicBezTo>
                <a:cubicBezTo>
                  <a:pt x="745716" y="184314"/>
                  <a:pt x="736413" y="188819"/>
                  <a:pt x="728133" y="194733"/>
                </a:cubicBezTo>
                <a:cubicBezTo>
                  <a:pt x="716650" y="202935"/>
                  <a:pt x="705555" y="211666"/>
                  <a:pt x="694266" y="220133"/>
                </a:cubicBezTo>
                <a:cubicBezTo>
                  <a:pt x="682977" y="239889"/>
                  <a:pt x="670897" y="259213"/>
                  <a:pt x="660400" y="279400"/>
                </a:cubicBezTo>
                <a:cubicBezTo>
                  <a:pt x="634197" y="329791"/>
                  <a:pt x="613422" y="383098"/>
                  <a:pt x="584200" y="431800"/>
                </a:cubicBezTo>
                <a:cubicBezTo>
                  <a:pt x="575733" y="445911"/>
                  <a:pt x="567522" y="460178"/>
                  <a:pt x="558800" y="474133"/>
                </a:cubicBezTo>
                <a:cubicBezTo>
                  <a:pt x="553407" y="482762"/>
                  <a:pt x="549061" y="492338"/>
                  <a:pt x="541866" y="499533"/>
                </a:cubicBezTo>
                <a:cubicBezTo>
                  <a:pt x="506942" y="534457"/>
                  <a:pt x="505981" y="518081"/>
                  <a:pt x="465666" y="550333"/>
                </a:cubicBezTo>
                <a:cubicBezTo>
                  <a:pt x="450083" y="562800"/>
                  <a:pt x="438099" y="579243"/>
                  <a:pt x="423333" y="592667"/>
                </a:cubicBezTo>
                <a:cubicBezTo>
                  <a:pt x="294450" y="709835"/>
                  <a:pt x="438937" y="565920"/>
                  <a:pt x="338666" y="677333"/>
                </a:cubicBezTo>
                <a:cubicBezTo>
                  <a:pt x="325316" y="692166"/>
                  <a:pt x="308071" y="703528"/>
                  <a:pt x="296333" y="719667"/>
                </a:cubicBezTo>
                <a:cubicBezTo>
                  <a:pt x="285198" y="734978"/>
                  <a:pt x="280674" y="754233"/>
                  <a:pt x="270933" y="770467"/>
                </a:cubicBezTo>
                <a:cubicBezTo>
                  <a:pt x="259421" y="789653"/>
                  <a:pt x="238943" y="809048"/>
                  <a:pt x="228600" y="829733"/>
                </a:cubicBezTo>
                <a:cubicBezTo>
                  <a:pt x="204094" y="878744"/>
                  <a:pt x="242882" y="832384"/>
                  <a:pt x="194733" y="880533"/>
                </a:cubicBezTo>
                <a:cubicBezTo>
                  <a:pt x="185495" y="902087"/>
                  <a:pt x="158361" y="975337"/>
                  <a:pt x="135466" y="990600"/>
                </a:cubicBezTo>
                <a:lnTo>
                  <a:pt x="110066" y="1007533"/>
                </a:lnTo>
                <a:cubicBezTo>
                  <a:pt x="100888" y="1035067"/>
                  <a:pt x="92809" y="1067286"/>
                  <a:pt x="76200" y="1092200"/>
                </a:cubicBezTo>
                <a:cubicBezTo>
                  <a:pt x="52740" y="1127389"/>
                  <a:pt x="62840" y="1088391"/>
                  <a:pt x="42333" y="1134533"/>
                </a:cubicBezTo>
                <a:cubicBezTo>
                  <a:pt x="18674" y="1187768"/>
                  <a:pt x="14167" y="1246857"/>
                  <a:pt x="8466" y="1303867"/>
                </a:cubicBezTo>
                <a:cubicBezTo>
                  <a:pt x="5364" y="1334885"/>
                  <a:pt x="2822" y="1365956"/>
                  <a:pt x="0" y="1397000"/>
                </a:cubicBezTo>
                <a:cubicBezTo>
                  <a:pt x="2822" y="1529644"/>
                  <a:pt x="675" y="1662488"/>
                  <a:pt x="8466" y="1794933"/>
                </a:cubicBezTo>
                <a:cubicBezTo>
                  <a:pt x="9305" y="1809192"/>
                  <a:pt x="35044" y="1841444"/>
                  <a:pt x="42333" y="1854200"/>
                </a:cubicBezTo>
                <a:cubicBezTo>
                  <a:pt x="48595" y="1865159"/>
                  <a:pt x="51930" y="1877796"/>
                  <a:pt x="59266" y="1888067"/>
                </a:cubicBezTo>
                <a:cubicBezTo>
                  <a:pt x="75737" y="1911127"/>
                  <a:pt x="88406" y="1914929"/>
                  <a:pt x="110066" y="1930400"/>
                </a:cubicBezTo>
                <a:cubicBezTo>
                  <a:pt x="121549" y="1938602"/>
                  <a:pt x="132644" y="1947333"/>
                  <a:pt x="143933" y="1955800"/>
                </a:cubicBezTo>
                <a:cubicBezTo>
                  <a:pt x="149577" y="1967089"/>
                  <a:pt x="155894" y="1978066"/>
                  <a:pt x="160866" y="1989667"/>
                </a:cubicBezTo>
                <a:cubicBezTo>
                  <a:pt x="164382" y="1997870"/>
                  <a:pt x="164905" y="2007318"/>
                  <a:pt x="169333" y="2015067"/>
                </a:cubicBezTo>
                <a:cubicBezTo>
                  <a:pt x="176334" y="2027319"/>
                  <a:pt x="186266" y="2037644"/>
                  <a:pt x="194733" y="2048933"/>
                </a:cubicBezTo>
                <a:cubicBezTo>
                  <a:pt x="197555" y="2057400"/>
                  <a:pt x="199209" y="2066351"/>
                  <a:pt x="203200" y="2074333"/>
                </a:cubicBezTo>
                <a:cubicBezTo>
                  <a:pt x="231125" y="2130183"/>
                  <a:pt x="235770" y="2077620"/>
                  <a:pt x="262466" y="2184400"/>
                </a:cubicBezTo>
                <a:cubicBezTo>
                  <a:pt x="265855" y="2197956"/>
                  <a:pt x="281683" y="2264945"/>
                  <a:pt x="287866" y="2269067"/>
                </a:cubicBezTo>
                <a:lnTo>
                  <a:pt x="313266" y="2286000"/>
                </a:lnTo>
                <a:cubicBezTo>
                  <a:pt x="321733" y="2305756"/>
                  <a:pt x="329659" y="2325752"/>
                  <a:pt x="338666" y="2345267"/>
                </a:cubicBezTo>
                <a:cubicBezTo>
                  <a:pt x="346600" y="2362457"/>
                  <a:pt x="356232" y="2378832"/>
                  <a:pt x="364066" y="2396067"/>
                </a:cubicBezTo>
                <a:cubicBezTo>
                  <a:pt x="370355" y="2409903"/>
                  <a:pt x="374827" y="2424512"/>
                  <a:pt x="381000" y="2438400"/>
                </a:cubicBezTo>
                <a:cubicBezTo>
                  <a:pt x="386126" y="2449934"/>
                  <a:pt x="392961" y="2460666"/>
                  <a:pt x="397933" y="2472267"/>
                </a:cubicBezTo>
                <a:cubicBezTo>
                  <a:pt x="407390" y="2494334"/>
                  <a:pt x="413868" y="2541868"/>
                  <a:pt x="440266" y="2548467"/>
                </a:cubicBezTo>
                <a:lnTo>
                  <a:pt x="474133" y="2556933"/>
                </a:lnTo>
                <a:cubicBezTo>
                  <a:pt x="482600" y="2565400"/>
                  <a:pt x="489570" y="2575691"/>
                  <a:pt x="499533" y="2582333"/>
                </a:cubicBezTo>
                <a:cubicBezTo>
                  <a:pt x="506959" y="2587284"/>
                  <a:pt x="516221" y="2588864"/>
                  <a:pt x="524933" y="2590800"/>
                </a:cubicBezTo>
                <a:cubicBezTo>
                  <a:pt x="587170" y="2604631"/>
                  <a:pt x="646075" y="2603663"/>
                  <a:pt x="711200" y="2607733"/>
                </a:cubicBezTo>
                <a:cubicBezTo>
                  <a:pt x="852964" y="2598873"/>
                  <a:pt x="887132" y="2619501"/>
                  <a:pt x="829733" y="2590800"/>
                </a:cubicBezTo>
                <a:lnTo>
                  <a:pt x="795866" y="2650067"/>
                </a:lnTo>
                <a:close/>
              </a:path>
            </a:pathLst>
          </a:custGeom>
          <a:noFill/>
          <a:ln w="25400">
            <a:solidFill>
              <a:schemeClr val="tx2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Düz Ok Bağlayıcısı 33"/>
          <p:cNvCxnSpPr/>
          <p:nvPr/>
        </p:nvCxnSpPr>
        <p:spPr>
          <a:xfrm flipH="1">
            <a:off x="6034336" y="6525345"/>
            <a:ext cx="565720" cy="621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Metin kutusu 37"/>
          <p:cNvSpPr txBox="1"/>
          <p:nvPr/>
        </p:nvSpPr>
        <p:spPr>
          <a:xfrm>
            <a:off x="3491290" y="6344537"/>
            <a:ext cx="2537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t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his</a:t>
            </a:r>
            <a:r>
              <a:rPr lang="tr-TR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 is a </a:t>
            </a:r>
            <a:r>
              <a:rPr lang="tr-TR" u="sng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Comic Sans MS"/>
              </a:rPr>
              <a:t>contradiction</a:t>
            </a:r>
            <a:endParaRPr lang="tr-TR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5742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133600" y="4270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Greedy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Algorithms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TextBox 17"/>
          <p:cNvSpPr txBox="1"/>
          <p:nvPr/>
        </p:nvSpPr>
        <p:spPr>
          <a:xfrm>
            <a:off x="2279576" y="1556793"/>
            <a:ext cx="7848872" cy="4315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olve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problem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breaking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it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 algn="just">
              <a:spcBef>
                <a:spcPct val="20000"/>
              </a:spcBef>
              <a:buFont typeface="Arial"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make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best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local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among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all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feasible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available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on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moment (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at a time)</a:t>
            </a:r>
          </a:p>
          <a:p>
            <a:pPr marL="1200150" lvl="2" indent="-285750" algn="just">
              <a:spcBef>
                <a:spcPct val="20000"/>
              </a:spcBef>
              <a:buFont typeface="Arial"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does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not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depend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future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past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have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</a:p>
          <a:p>
            <a:pPr algn="just"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prove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Greedy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Property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satisfies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sequence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locally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optimal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choices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yields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global optimal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solution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02162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6737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56420" y="4653136"/>
            <a:ext cx="60733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</a:p>
          <a:p>
            <a:r>
              <a:rPr lang="en-US" dirty="0">
                <a:latin typeface="Comic Sans MS"/>
                <a:cs typeface="Comic Sans MS"/>
              </a:rPr>
              <a:t>001</a:t>
            </a:r>
          </a:p>
          <a:p>
            <a:r>
              <a:rPr lang="en-US" dirty="0">
                <a:latin typeface="Comic Sans MS"/>
                <a:cs typeface="Comic Sans MS"/>
              </a:rPr>
              <a:t>010</a:t>
            </a:r>
          </a:p>
          <a:p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478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56420" y="4653136"/>
            <a:ext cx="60733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</a:p>
          <a:p>
            <a:r>
              <a:rPr lang="en-US" dirty="0">
                <a:latin typeface="Comic Sans MS"/>
                <a:cs typeface="Comic Sans MS"/>
              </a:rPr>
              <a:t>001</a:t>
            </a:r>
          </a:p>
          <a:p>
            <a:r>
              <a:rPr lang="en-US" dirty="0">
                <a:latin typeface="Comic Sans MS"/>
                <a:cs typeface="Comic Sans MS"/>
              </a:rPr>
              <a:t>010</a:t>
            </a:r>
          </a:p>
          <a:p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863753" y="4653136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15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38637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752522" y="429309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2599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4"/>
            <a:ext cx="4104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Total 33 bits required to encode 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56420" y="4653136"/>
            <a:ext cx="60733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</a:p>
          <a:p>
            <a:r>
              <a:rPr lang="en-US" dirty="0">
                <a:latin typeface="Comic Sans MS"/>
                <a:cs typeface="Comic Sans MS"/>
              </a:rPr>
              <a:t>001</a:t>
            </a:r>
          </a:p>
          <a:p>
            <a:r>
              <a:rPr lang="en-US" dirty="0">
                <a:latin typeface="Comic Sans MS"/>
                <a:cs typeface="Comic Sans MS"/>
              </a:rPr>
              <a:t>010</a:t>
            </a:r>
          </a:p>
          <a:p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08354" y="6165304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863753" y="4653136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15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38637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842544" y="6165304"/>
            <a:ext cx="466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33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752522" y="429309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9387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Total 33 bits required to encode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Can we get better encoding?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56420" y="4653136"/>
            <a:ext cx="60733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</a:p>
          <a:p>
            <a:r>
              <a:rPr lang="en-US" dirty="0">
                <a:latin typeface="Comic Sans MS"/>
                <a:cs typeface="Comic Sans MS"/>
              </a:rPr>
              <a:t>001</a:t>
            </a:r>
          </a:p>
          <a:p>
            <a:r>
              <a:rPr lang="en-US" dirty="0">
                <a:latin typeface="Comic Sans MS"/>
                <a:cs typeface="Comic Sans MS"/>
              </a:rPr>
              <a:t>010</a:t>
            </a:r>
          </a:p>
          <a:p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08354" y="6165304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863753" y="4653136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15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38637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842544" y="6165304"/>
            <a:ext cx="466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33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2522" y="429309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78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Total 33 bits required to encode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Can we get better encoding?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56420" y="4653136"/>
            <a:ext cx="60733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</a:p>
          <a:p>
            <a:r>
              <a:rPr lang="en-US" dirty="0">
                <a:latin typeface="Comic Sans MS"/>
                <a:cs typeface="Comic Sans MS"/>
              </a:rPr>
              <a:t>001</a:t>
            </a:r>
          </a:p>
          <a:p>
            <a:r>
              <a:rPr lang="en-US" dirty="0">
                <a:latin typeface="Comic Sans MS"/>
                <a:cs typeface="Comic Sans MS"/>
              </a:rPr>
              <a:t>010</a:t>
            </a:r>
          </a:p>
          <a:p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08354" y="6165304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863753" y="4653136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15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38637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842544" y="6165304"/>
            <a:ext cx="466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33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2522" y="429309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43872" y="6011996"/>
            <a:ext cx="3782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1 0 0 0 0 0 0 0 1 0 0 0 0 1 0 0 0 0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5003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Total 33 bits required to encode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Can we get better encoding?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56420" y="4653136"/>
            <a:ext cx="60733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</a:p>
          <a:p>
            <a:r>
              <a:rPr lang="en-US" dirty="0">
                <a:latin typeface="Comic Sans MS"/>
                <a:cs typeface="Comic Sans MS"/>
              </a:rPr>
              <a:t>001</a:t>
            </a:r>
          </a:p>
          <a:p>
            <a:r>
              <a:rPr lang="en-US" dirty="0">
                <a:latin typeface="Comic Sans MS"/>
                <a:cs typeface="Comic Sans MS"/>
              </a:rPr>
              <a:t>010</a:t>
            </a:r>
          </a:p>
          <a:p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08354" y="6165304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863753" y="4653136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15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38637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842544" y="6165304"/>
            <a:ext cx="466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33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2522" y="429309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43872" y="6011996"/>
            <a:ext cx="3782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1 0 0 0 0 0 0 0 1 0 0 0 0 1 0 0 0 0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5591944" y="5971078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208648" y="5966602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796648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423512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008848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02297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pic>
        <p:nvPicPr>
          <p:cNvPr id="4" name="Picture 3" descr="script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9926" y="2780929"/>
            <a:ext cx="796554" cy="912085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0311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Total 33 bits required to encode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Can we get better encoding?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56420" y="4653136"/>
            <a:ext cx="60733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</a:p>
          <a:p>
            <a:r>
              <a:rPr lang="en-US" dirty="0">
                <a:latin typeface="Comic Sans MS"/>
                <a:cs typeface="Comic Sans MS"/>
              </a:rPr>
              <a:t>001</a:t>
            </a:r>
          </a:p>
          <a:p>
            <a:r>
              <a:rPr lang="en-US" dirty="0">
                <a:latin typeface="Comic Sans MS"/>
                <a:cs typeface="Comic Sans MS"/>
              </a:rPr>
              <a:t>010</a:t>
            </a:r>
          </a:p>
          <a:p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08354" y="6165304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863753" y="4653136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15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38637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842544" y="6165304"/>
            <a:ext cx="466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33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2522" y="429309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43872" y="6011996"/>
            <a:ext cx="3782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1 0 0 0 0 0 0 0 1 0 0 0 0 1 0 0 0 0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5591944" y="5971078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208648" y="5966602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796648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423512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008848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118369" y="6372036"/>
            <a:ext cx="3424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D      </a:t>
            </a:r>
            <a:r>
              <a:rPr lang="en-US" dirty="0">
                <a:latin typeface="Comic Sans MS"/>
                <a:cs typeface="Comic Sans MS"/>
              </a:rPr>
              <a:t> A       B      A       R     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9286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68208" y="3140968"/>
            <a:ext cx="191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ABRACADABRA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231905" y="3031793"/>
            <a:ext cx="1449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FF0000"/>
                </a:solidFill>
                <a:latin typeface="Comic Sans MS"/>
                <a:cs typeface="Comic Sans MS"/>
              </a:rPr>
              <a:t>Encoding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17827" y="3679864"/>
            <a:ext cx="736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        B        R        A        C        A        D        A        B        R        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279577" y="4030612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05358" y="4030612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94958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38812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108208" y="4039904"/>
            <a:ext cx="53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8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2716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217649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927569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616281" y="4039904"/>
            <a:ext cx="570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010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9336361" y="4039904"/>
            <a:ext cx="607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07968" y="4759985"/>
            <a:ext cx="4104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Encode them using 3-bit strings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Total 33 bits required to encode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Can we get better encoding?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23593" y="4653136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4653136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56420" y="4653136"/>
            <a:ext cx="60733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000</a:t>
            </a:r>
          </a:p>
          <a:p>
            <a:r>
              <a:rPr lang="en-US" dirty="0">
                <a:latin typeface="Comic Sans MS"/>
                <a:cs typeface="Comic Sans MS"/>
              </a:rPr>
              <a:t>001</a:t>
            </a:r>
          </a:p>
          <a:p>
            <a:r>
              <a:rPr lang="en-US" dirty="0">
                <a:latin typeface="Comic Sans MS"/>
                <a:cs typeface="Comic Sans MS"/>
              </a:rPr>
              <a:t>010</a:t>
            </a:r>
          </a:p>
          <a:p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08354" y="6165304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863753" y="4653136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15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3863752" y="4725144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842544" y="6165304"/>
            <a:ext cx="466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33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697698" y="429309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2522" y="429309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43872" y="6011996"/>
            <a:ext cx="3782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1 0 0 0 0 0 0 0 1 0 0 0 0 1 0 0 0 0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5591944" y="5971078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208648" y="5966602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796648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423512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008848" y="5969601"/>
            <a:ext cx="0" cy="43593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118369" y="6372036"/>
            <a:ext cx="3424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D      </a:t>
            </a:r>
            <a:r>
              <a:rPr lang="en-US" dirty="0">
                <a:latin typeface="Comic Sans MS"/>
                <a:cs typeface="Comic Sans MS"/>
              </a:rPr>
              <a:t> A       B      A       R      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39616" y="6461998"/>
            <a:ext cx="18502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  <a:r>
              <a:rPr lang="en-US" sz="1600" dirty="0">
                <a:solidFill>
                  <a:srgbClr val="FF0000"/>
                </a:solidFill>
                <a:latin typeface="Comic Sans MS"/>
                <a:cs typeface="Comic Sans MS"/>
              </a:rPr>
              <a:t> unique decoding</a:t>
            </a:r>
            <a:endParaRPr lang="en-US" sz="16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470296" y="6587192"/>
            <a:ext cx="576064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3023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2710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300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4499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215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4724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738672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333825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856458" y="451045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144490" y="451000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597746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109298" y="452016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336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pic>
        <p:nvPicPr>
          <p:cNvPr id="4" name="Picture 3" descr="script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977" y="1663618"/>
            <a:ext cx="598463" cy="685263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4356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856458" y="451045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144490" y="451000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597746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109298" y="452016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511824" y="5055568"/>
            <a:ext cx="20636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A D   R    C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586902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856458" y="451045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368010" y="451000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597746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096000" y="452016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511824" y="5055568"/>
            <a:ext cx="2003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 R  B  R   C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824192" y="4433045"/>
            <a:ext cx="12362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AADRC</a:t>
            </a:r>
          </a:p>
        </p:txBody>
      </p:sp>
    </p:spTree>
    <p:extLst>
      <p:ext uri="{BB962C8B-B14F-4D97-AF65-F5344CB8AC3E}">
        <p14:creationId xmlns:p14="http://schemas.microsoft.com/office/powerpoint/2010/main" val="23861617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856458" y="451045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149736" y="451000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384386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879976" y="452016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481344" y="5055568"/>
            <a:ext cx="2247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A A BBA  D  A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824192" y="4433045"/>
            <a:ext cx="12362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AADRC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ARBRC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5587586" y="4502280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322184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9070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856458" y="451045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149736" y="451000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384386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879976" y="452016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481344" y="5055568"/>
            <a:ext cx="2247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A A BBA  D  A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824192" y="4433044"/>
            <a:ext cx="169529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AADRC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ARBRC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AABBADA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5587586" y="4502280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322184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96942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856458" y="451045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149736" y="451000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384386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879976" y="452016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481344" y="5055568"/>
            <a:ext cx="2247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A A BBA  D  A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824192" y="4433044"/>
            <a:ext cx="169529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AADRC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ARBRC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AABBADA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587586" y="4502280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322184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24235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856458" y="451045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149736" y="451000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384386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879976" y="452016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481344" y="5055568"/>
            <a:ext cx="2247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A A BBA  D  A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824192" y="4433044"/>
            <a:ext cx="169529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AADRC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ARBRC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AABBADA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587586" y="4502280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322184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727848" y="5805264"/>
            <a:ext cx="2605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decoding is not unique 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>
            <a:stCxn id="31" idx="3"/>
          </p:cNvCxnSpPr>
          <p:nvPr/>
        </p:nvCxnSpPr>
        <p:spPr>
          <a:xfrm flipV="1">
            <a:off x="7265246" y="4797152"/>
            <a:ext cx="630954" cy="1192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1" idx="3"/>
          </p:cNvCxnSpPr>
          <p:nvPr/>
        </p:nvCxnSpPr>
        <p:spPr>
          <a:xfrm flipV="1">
            <a:off x="7265246" y="5085184"/>
            <a:ext cx="630954" cy="9047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1" idx="3"/>
          </p:cNvCxnSpPr>
          <p:nvPr/>
        </p:nvCxnSpPr>
        <p:spPr>
          <a:xfrm flipV="1">
            <a:off x="7265246" y="5373216"/>
            <a:ext cx="630954" cy="6167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8512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483838" y="3933056"/>
            <a:ext cx="4484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Is there any problem for this encoding?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37946" y="4515962"/>
            <a:ext cx="2134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0 0 1 1 0 1 1 0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856458" y="451045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149736" y="451000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384386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879976" y="4520169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481344" y="5055568"/>
            <a:ext cx="2247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A A BBA  D  A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824192" y="4433044"/>
            <a:ext cx="169529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AADRC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ARBRC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AABBADA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</a:p>
          <a:p>
            <a:r>
              <a:rPr lang="en-US" sz="240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.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587586" y="4502280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322184" y="4509121"/>
            <a:ext cx="0" cy="4795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727848" y="5805264"/>
            <a:ext cx="2605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decoding is not unique 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>
            <a:stCxn id="31" idx="3"/>
          </p:cNvCxnSpPr>
          <p:nvPr/>
        </p:nvCxnSpPr>
        <p:spPr>
          <a:xfrm flipV="1">
            <a:off x="7265246" y="4797152"/>
            <a:ext cx="630954" cy="1192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1" idx="3"/>
          </p:cNvCxnSpPr>
          <p:nvPr/>
        </p:nvCxnSpPr>
        <p:spPr>
          <a:xfrm flipV="1">
            <a:off x="7265246" y="5085184"/>
            <a:ext cx="630954" cy="9047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1" idx="3"/>
          </p:cNvCxnSpPr>
          <p:nvPr/>
        </p:nvCxnSpPr>
        <p:spPr>
          <a:xfrm flipV="1">
            <a:off x="7265246" y="5373216"/>
            <a:ext cx="630954" cy="6167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135561" y="6309320"/>
            <a:ext cx="595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o get unique decoding, coding should be ‘prefix-free’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4367808" y="6133946"/>
            <a:ext cx="432048" cy="2473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6962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19537" y="3861048"/>
            <a:ext cx="595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o get unique decoding, coding should be ‘prefix-free’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236995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19537" y="3861048"/>
            <a:ext cx="595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o get unique decoding, coding should be ‘prefix-free’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19537" y="4365105"/>
            <a:ext cx="6285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Coding is called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‘prefix free’ 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if for any </a:t>
            </a:r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, j; encoding c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is </a:t>
            </a:r>
          </a:p>
          <a:p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                                               not prefix of encoding </a:t>
            </a:r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>
                <a:solidFill>
                  <a:srgbClr val="10253F"/>
                </a:solidFill>
                <a:latin typeface="Comic Sans MS"/>
                <a:cs typeface="Comic Sans MS"/>
              </a:rPr>
              <a:t>j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360518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19537" y="3861048"/>
            <a:ext cx="595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o get unique decoding, coding should be ‘prefix-free’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19537" y="4365105"/>
            <a:ext cx="6285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Coding is called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‘prefix free’ 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if for any </a:t>
            </a:r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, j; encoding c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is </a:t>
            </a:r>
          </a:p>
          <a:p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                                               not prefix of encoding </a:t>
            </a:r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>
                <a:solidFill>
                  <a:srgbClr val="10253F"/>
                </a:solidFill>
                <a:latin typeface="Comic Sans MS"/>
                <a:cs typeface="Comic Sans MS"/>
              </a:rPr>
              <a:t>j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89845" y="5147900"/>
            <a:ext cx="5599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encoding of B -1- is prefix of encoding of C -01-    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9245" y="5426060"/>
            <a:ext cx="7809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/>
                <a:cs typeface="Comic Sans MS"/>
              </a:rPr>
              <a:t>1 0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07280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112225" y="3212976"/>
            <a:ext cx="21080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ABRACADABRA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43275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19537" y="3861048"/>
            <a:ext cx="595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o get unique decoding, coding should be ‘prefix-free’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19537" y="4365105"/>
            <a:ext cx="6285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Coding is called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‘prefix free’ 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if for any </a:t>
            </a:r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, j; encoding c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is </a:t>
            </a:r>
          </a:p>
          <a:p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                                               not prefix of encoding </a:t>
            </a:r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>
                <a:solidFill>
                  <a:srgbClr val="10253F"/>
                </a:solidFill>
                <a:latin typeface="Comic Sans MS"/>
                <a:cs typeface="Comic Sans MS"/>
              </a:rPr>
              <a:t>j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89845" y="5147900"/>
            <a:ext cx="5599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encoding of B -1- is prefix of encoding of C -01-    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9245" y="5426060"/>
            <a:ext cx="7809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/>
                <a:cs typeface="Comic Sans MS"/>
              </a:rPr>
              <a:t>1 0 </a:t>
            </a:r>
            <a:endParaRPr lang="en-US" sz="2800" dirty="0"/>
          </a:p>
        </p:txBody>
      </p:sp>
      <p:sp>
        <p:nvSpPr>
          <p:cNvPr id="39" name="Rectangle 38"/>
          <p:cNvSpPr/>
          <p:nvPr/>
        </p:nvSpPr>
        <p:spPr>
          <a:xfrm>
            <a:off x="4232980" y="6093296"/>
            <a:ext cx="13949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/>
                <a:cs typeface="Comic Sans MS"/>
              </a:rPr>
              <a:t>1 </a:t>
            </a:r>
            <a:r>
              <a:rPr lang="en-US" sz="2800" dirty="0">
                <a:latin typeface="Comic Sans MS"/>
                <a:cs typeface="Comic Sans MS"/>
              </a:rPr>
              <a:t>0 = C </a:t>
            </a:r>
            <a:endParaRPr lang="en-US" sz="2800" dirty="0"/>
          </a:p>
        </p:txBody>
      </p:sp>
      <p:cxnSp>
        <p:nvCxnSpPr>
          <p:cNvPr id="55" name="Straight Arrow Connector 54"/>
          <p:cNvCxnSpPr/>
          <p:nvPr/>
        </p:nvCxnSpPr>
        <p:spPr>
          <a:xfrm flipH="1">
            <a:off x="5519936" y="5917922"/>
            <a:ext cx="360040" cy="3193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1519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763525"/>
            <a:ext cx="439248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B(T, { f</a:t>
            </a:r>
            <a:r>
              <a:rPr lang="en-US" baseline="-25000" dirty="0">
                <a:latin typeface="Comic Sans MS"/>
                <a:cs typeface="Comic Sans MS"/>
              </a:rPr>
              <a:t>c </a:t>
            </a:r>
            <a:r>
              <a:rPr lang="en-US" dirty="0">
                <a:latin typeface="Comic Sans MS"/>
                <a:cs typeface="Comic Sans MS"/>
              </a:rPr>
              <a:t>}) =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Σ</a:t>
            </a:r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err="1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 err="1">
                <a:latin typeface="Comic Sans MS"/>
                <a:cs typeface="Comic Sans MS"/>
              </a:rPr>
              <a:t>.l</a:t>
            </a:r>
            <a:r>
              <a:rPr lang="en-US" baseline="-25000" dirty="0" err="1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try to minimize the function B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smaller length encoding for the character having larger frequency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23593" y="1879664"/>
            <a:ext cx="35350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B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</a:p>
          <a:p>
            <a:r>
              <a:rPr lang="en-US" dirty="0">
                <a:latin typeface="Comic Sans MS"/>
                <a:cs typeface="Comic Sans MS"/>
              </a:rPr>
              <a:t>C</a:t>
            </a:r>
          </a:p>
          <a:p>
            <a:r>
              <a:rPr lang="en-US" dirty="0"/>
              <a:t>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55641" y="1879664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803952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15680" y="1951672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697698" y="151962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56420" y="1877060"/>
            <a:ext cx="42947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738912" y="1877060"/>
            <a:ext cx="3255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3686951" y="1949068"/>
            <a:ext cx="0" cy="136815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695501" y="3358748"/>
            <a:ext cx="429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15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575721" y="1517020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647729" y="3356992"/>
            <a:ext cx="53281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19537" y="3861048"/>
            <a:ext cx="595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o get unique decoding, coding should be ‘prefix-free’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19537" y="4365105"/>
            <a:ext cx="6285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Coding is called </a:t>
            </a:r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‘prefix free’ 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if for any </a:t>
            </a:r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, j; encoding c</a:t>
            </a:r>
            <a:r>
              <a:rPr lang="en-US" baseline="-25000" dirty="0">
                <a:solidFill>
                  <a:srgbClr val="10253F"/>
                </a:solidFill>
                <a:latin typeface="Comic Sans MS"/>
                <a:cs typeface="Comic Sans MS"/>
              </a:rPr>
              <a:t>i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is </a:t>
            </a:r>
          </a:p>
          <a:p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                                               not prefix of encoding </a:t>
            </a:r>
            <a:r>
              <a:rPr lang="en-US" dirty="0" err="1">
                <a:solidFill>
                  <a:srgbClr val="10253F"/>
                </a:solidFill>
                <a:latin typeface="Comic Sans MS"/>
                <a:cs typeface="Comic Sans MS"/>
              </a:rPr>
              <a:t>c</a:t>
            </a:r>
            <a:r>
              <a:rPr lang="en-US" baseline="-25000" dirty="0" err="1">
                <a:solidFill>
                  <a:srgbClr val="10253F"/>
                </a:solidFill>
                <a:latin typeface="Comic Sans MS"/>
                <a:cs typeface="Comic Sans MS"/>
              </a:rPr>
              <a:t>j</a:t>
            </a:r>
            <a:r>
              <a:rPr lang="en-US" dirty="0">
                <a:solidFill>
                  <a:srgbClr val="10253F"/>
                </a:solidFill>
                <a:latin typeface="Comic Sans MS"/>
                <a:cs typeface="Comic Sans MS"/>
              </a:rPr>
              <a:t> 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89845" y="5147900"/>
            <a:ext cx="5599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encoding of B -1- is prefix of encoding of C -10-    </a:t>
            </a:r>
            <a:endParaRPr lang="en-US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9245" y="5426060"/>
            <a:ext cx="7809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/>
                <a:cs typeface="Comic Sans MS"/>
              </a:rPr>
              <a:t>1 0 </a:t>
            </a:r>
            <a:endParaRPr lang="en-US" sz="2800" dirty="0"/>
          </a:p>
        </p:txBody>
      </p:sp>
      <p:sp>
        <p:nvSpPr>
          <p:cNvPr id="39" name="Rectangle 38"/>
          <p:cNvSpPr/>
          <p:nvPr/>
        </p:nvSpPr>
        <p:spPr>
          <a:xfrm>
            <a:off x="4232980" y="6093296"/>
            <a:ext cx="13949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/>
                <a:cs typeface="Comic Sans MS"/>
              </a:rPr>
              <a:t>1 </a:t>
            </a:r>
            <a:r>
              <a:rPr lang="en-US" sz="2800" dirty="0">
                <a:latin typeface="Comic Sans MS"/>
                <a:cs typeface="Comic Sans MS"/>
              </a:rPr>
              <a:t>0 = C </a:t>
            </a:r>
            <a:endParaRPr lang="en-US" sz="2800" dirty="0"/>
          </a:p>
        </p:txBody>
      </p:sp>
      <p:sp>
        <p:nvSpPr>
          <p:cNvPr id="44" name="Rectangle 43"/>
          <p:cNvSpPr/>
          <p:nvPr/>
        </p:nvSpPr>
        <p:spPr>
          <a:xfrm>
            <a:off x="6408616" y="6093296"/>
            <a:ext cx="1667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/>
                <a:cs typeface="Comic Sans MS"/>
              </a:rPr>
              <a:t>1 </a:t>
            </a:r>
            <a:r>
              <a:rPr lang="en-US" sz="2800" dirty="0">
                <a:latin typeface="Comic Sans MS"/>
                <a:cs typeface="Comic Sans MS"/>
              </a:rPr>
              <a:t>0 = BA </a:t>
            </a:r>
            <a:endParaRPr lang="en-US" sz="2800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6713704" y="6079730"/>
            <a:ext cx="0" cy="52748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5519936" y="5917922"/>
            <a:ext cx="360040" cy="3193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096000" y="5949280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6850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8"/>
            <a:ext cx="4392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If you have a prefix-free code, you can uniquely decode it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3443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If you have a prefix-free code, you can uniquely decode it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</a:t>
            </a:r>
            <a:r>
              <a:rPr lang="en-US" dirty="0">
                <a:latin typeface="Comic Sans MS"/>
                <a:cs typeface="Comic Sans MS"/>
              </a:rPr>
              <a:t>ncoding for each char ends with ‘0’ </a:t>
            </a: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different length encoding for each char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7261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If you have a prefix-free code, you can uniquely decode it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</a:t>
            </a:r>
            <a:r>
              <a:rPr lang="en-US" dirty="0">
                <a:latin typeface="Comic Sans MS"/>
                <a:cs typeface="Comic Sans MS"/>
              </a:rPr>
              <a:t>ncoding for each char ends with ‘0’ </a:t>
            </a: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different length encoding for each char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150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If you have a prefix-free code, you can uniquely decode it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</a:t>
            </a:r>
            <a:r>
              <a:rPr lang="en-US" dirty="0">
                <a:latin typeface="Comic Sans MS"/>
                <a:cs typeface="Comic Sans MS"/>
              </a:rPr>
              <a:t>ncoding for each char ends with ‘0’ </a:t>
            </a: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different length encoding for each char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46768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If you have a prefix-free code, you can uniquely decode it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</a:t>
            </a:r>
            <a:r>
              <a:rPr lang="en-US" dirty="0">
                <a:latin typeface="Comic Sans MS"/>
                <a:cs typeface="Comic Sans MS"/>
              </a:rPr>
              <a:t>ncoding for each char ends with ‘0’ </a:t>
            </a: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different length encoding for each char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15681" y="4365104"/>
            <a:ext cx="50834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1 1 0 0 1 1 1 1 0 0 1 1 1 1 1 1 1 0 1 0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88269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If you have a prefix-free code, you can uniquely decode it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</a:t>
            </a:r>
            <a:r>
              <a:rPr lang="en-US" dirty="0">
                <a:latin typeface="Comic Sans MS"/>
                <a:cs typeface="Comic Sans MS"/>
              </a:rPr>
              <a:t>ncoding for each char ends with ‘0’ </a:t>
            </a: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different length encoding for each char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15681" y="4365104"/>
            <a:ext cx="50834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1 1 0 0 1 1 1 1 0 0 1 1 1 1 1 1 1 0 1 0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997358" y="4325238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275842" y="4323461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58338" y="4324330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735960" y="4324330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608168" y="4313919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471137" y="5013177"/>
            <a:ext cx="45834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M  A      K      A          L          E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001336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If you have a prefix-free code, you can uniquely decode it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e</a:t>
            </a:r>
            <a:r>
              <a:rPr lang="en-US" dirty="0">
                <a:latin typeface="Comic Sans MS"/>
                <a:cs typeface="Comic Sans MS"/>
              </a:rPr>
              <a:t>ncoding for each char ends with ‘0’ </a:t>
            </a: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u</a:t>
            </a:r>
            <a:r>
              <a:rPr lang="en-US" dirty="0">
                <a:latin typeface="Comic Sans MS"/>
                <a:cs typeface="Comic Sans MS"/>
              </a:rPr>
              <a:t>se different length encoding for each char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15681" y="4365104"/>
            <a:ext cx="50834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1 1 0 0 1 1 1 1 0 0 1 1 1 1 1 1 1 0 1 0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997358" y="4325238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275842" y="4323461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58338" y="4324330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735960" y="4324330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608168" y="4313919"/>
            <a:ext cx="0" cy="63825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471137" y="5013177"/>
            <a:ext cx="45834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M  A      K      A          L          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699635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920395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299825" y="3212976"/>
            <a:ext cx="192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Comic Sans MS"/>
                <a:cs typeface="Comic Sans MS"/>
              </a:rPr>
              <a:t>BRACADABRA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35961" y="1916832"/>
            <a:ext cx="35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04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7536160" y="2492896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494242" y="242088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192674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00257" y="2780928"/>
            <a:ext cx="33474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A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7896200" y="2492896"/>
            <a:ext cx="504056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536160" y="2492896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080995" y="238965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94242" y="242088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36389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00257" y="2780928"/>
            <a:ext cx="33474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A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7896200" y="2492896"/>
            <a:ext cx="504056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536160" y="2492896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536160" y="2924944"/>
            <a:ext cx="432048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979178" y="3212976"/>
            <a:ext cx="312806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80995" y="238965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94242" y="242088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22096" y="2843189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812951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00257" y="2780928"/>
            <a:ext cx="33474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A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7896200" y="2492896"/>
            <a:ext cx="504056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536160" y="2492896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536160" y="2924944"/>
            <a:ext cx="432048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176120" y="2924944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7176120" y="3347700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979178" y="3212976"/>
            <a:ext cx="312806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92640" y="3645024"/>
            <a:ext cx="365805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80995" y="238965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94242" y="242088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22096" y="2843189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5343" y="2874422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62056" y="3275237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058129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00257" y="2780928"/>
            <a:ext cx="33474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A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7896200" y="2492896"/>
            <a:ext cx="504056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536160" y="2492896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536160" y="2924944"/>
            <a:ext cx="432048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176120" y="2924944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7176120" y="3347700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816080" y="3356992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6816080" y="3779748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979178" y="3212976"/>
            <a:ext cx="312806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92640" y="3645024"/>
            <a:ext cx="365805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8497" y="4077072"/>
            <a:ext cx="314008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80995" y="238965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94242" y="242088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22096" y="2843189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5343" y="2874422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62056" y="3275237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75303" y="3306470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002016" y="370728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148548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6104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00257" y="2780928"/>
            <a:ext cx="33474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A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7896200" y="2492896"/>
            <a:ext cx="504056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536160" y="2492896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536160" y="2924944"/>
            <a:ext cx="432048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176120" y="2924944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7176120" y="3347700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816080" y="3356992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6816080" y="3779748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6456040" y="3789040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6456040" y="4211796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6096000" y="4210427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6096000" y="4633183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746370" y="4621653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5746370" y="5044409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5396740" y="5022468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5396740" y="5445224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979178" y="3212976"/>
            <a:ext cx="312806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92640" y="3645024"/>
            <a:ext cx="365805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8497" y="4077072"/>
            <a:ext cx="314008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00462" y="4509120"/>
            <a:ext cx="310001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K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533359" y="4930757"/>
            <a:ext cx="32412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189140" y="5341983"/>
            <a:ext cx="335849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U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826502" y="5733256"/>
            <a:ext cx="297678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80995" y="238965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94242" y="242088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22096" y="2843189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5343" y="2874422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62056" y="3275237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75303" y="3306470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002016" y="370728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415263" y="373851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52386" y="41393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65633" y="417056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292346" y="456097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705593" y="4592203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940526" y="499301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353773" y="50242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328248" y="3645024"/>
            <a:ext cx="216024" cy="1152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6888088" y="4941168"/>
            <a:ext cx="1584176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410929" y="4754465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haracters will be leaves of the tree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58868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00257" y="2780928"/>
            <a:ext cx="33474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A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7896200" y="2492896"/>
            <a:ext cx="504056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536160" y="2492896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536160" y="2924944"/>
            <a:ext cx="432048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176120" y="2924944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7176120" y="3347700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816080" y="3356992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6816080" y="3779748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6456040" y="3789040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6456040" y="4211796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6096000" y="4210427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6096000" y="4633183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746370" y="4621653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5746370" y="5044409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5396740" y="5022468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5396740" y="5445224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979178" y="3212976"/>
            <a:ext cx="312806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92640" y="3645024"/>
            <a:ext cx="365805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8497" y="4077072"/>
            <a:ext cx="314008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00462" y="4509120"/>
            <a:ext cx="310001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K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533359" y="4930757"/>
            <a:ext cx="32412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189140" y="5341983"/>
            <a:ext cx="335849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U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826502" y="5733256"/>
            <a:ext cx="297678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80995" y="238965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94242" y="242088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22096" y="2843189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5343" y="2874422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62056" y="3275237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75303" y="3306470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002016" y="370728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415263" y="373851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52386" y="41393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65633" y="417056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292346" y="456097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705593" y="4592203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940526" y="499301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353773" y="50242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328248" y="3645024"/>
            <a:ext cx="216024" cy="1152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6888088" y="4941168"/>
            <a:ext cx="1584176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410929" y="4754465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haracters will be leaves of the tree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607413" y="4759985"/>
            <a:ext cx="312938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 get an optimal encoding,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create an optimal tree  </a:t>
            </a:r>
          </a:p>
          <a:p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224425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1904" y="1340769"/>
            <a:ext cx="4392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>
                <a:latin typeface="Comic Sans MS"/>
                <a:cs typeface="Comic Sans MS"/>
              </a:rPr>
              <a:t>or ‘1’, create a left child</a:t>
            </a:r>
          </a:p>
          <a:p>
            <a:r>
              <a:rPr lang="en-US" dirty="0">
                <a:latin typeface="Comic Sans MS"/>
                <a:cs typeface="Comic Sans MS"/>
              </a:rPr>
              <a:t>    for ‘0’, create a right child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754700" y="1556792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65928" y="1556792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135060" y="1601964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618796" y="160644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049626" y="1217574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8839" y="1556792"/>
            <a:ext cx="1052993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0</a:t>
            </a:r>
          </a:p>
          <a:p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r>
              <a:rPr lang="en-US" dirty="0">
                <a:latin typeface="Comic Sans MS"/>
                <a:cs typeface="Comic Sans MS"/>
              </a:rPr>
              <a:t>110</a:t>
            </a:r>
          </a:p>
          <a:p>
            <a:r>
              <a:rPr lang="en-US" dirty="0">
                <a:latin typeface="Comic Sans MS"/>
                <a:cs typeface="Comic Sans MS"/>
              </a:rPr>
              <a:t>1110</a:t>
            </a:r>
          </a:p>
          <a:p>
            <a:r>
              <a:rPr lang="en-US" dirty="0">
                <a:latin typeface="Comic Sans MS"/>
                <a:cs typeface="Comic Sans MS"/>
              </a:rPr>
              <a:t>11110</a:t>
            </a:r>
          </a:p>
          <a:p>
            <a:r>
              <a:rPr lang="en-US" dirty="0">
                <a:latin typeface="Comic Sans MS"/>
                <a:cs typeface="Comic Sans MS"/>
              </a:rPr>
              <a:t>111110</a:t>
            </a:r>
          </a:p>
          <a:p>
            <a:r>
              <a:rPr lang="en-US" dirty="0">
                <a:latin typeface="Comic Sans MS"/>
                <a:cs typeface="Comic Sans MS"/>
              </a:rPr>
              <a:t>1111110</a:t>
            </a:r>
          </a:p>
          <a:p>
            <a:r>
              <a:rPr lang="en-US" dirty="0">
                <a:latin typeface="Comic Sans MS"/>
                <a:cs typeface="Comic Sans MS"/>
              </a:rPr>
              <a:t>11111110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96540" y="1607978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98764" y="1547617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39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40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14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06018" y="1187576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39434" y="3850000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554901" y="381940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227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00257" y="2780928"/>
            <a:ext cx="33474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A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7896200" y="2492896"/>
            <a:ext cx="504056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536160" y="2492896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536160" y="2924944"/>
            <a:ext cx="432048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176120" y="2924944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7176120" y="3347700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816080" y="3356992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6816080" y="3779748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6456040" y="3789040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6456040" y="4211796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6096000" y="4210427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6096000" y="4633183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746370" y="4621653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5746370" y="5044409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5396740" y="5022468"/>
            <a:ext cx="360040" cy="43204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5396740" y="5445224"/>
            <a:ext cx="432048" cy="29732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none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979178" y="3212976"/>
            <a:ext cx="312806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92640" y="3645024"/>
            <a:ext cx="365805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8497" y="4077072"/>
            <a:ext cx="314008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00462" y="4509120"/>
            <a:ext cx="310001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K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533359" y="4930757"/>
            <a:ext cx="324127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189140" y="5341983"/>
            <a:ext cx="335849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U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826502" y="5733256"/>
            <a:ext cx="297678" cy="338554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80995" y="238965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94242" y="242088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22096" y="2843189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5343" y="2874422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62056" y="3275237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75303" y="3306470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002016" y="3707285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415263" y="3738518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52386" y="41393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65633" y="417056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292346" y="456097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705593" y="4592203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940526" y="499301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353773" y="50242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328248" y="3645024"/>
            <a:ext cx="216024" cy="1152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6888088" y="4941168"/>
            <a:ext cx="1584176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410929" y="4754465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c</a:t>
            </a:r>
            <a:r>
              <a:rPr lang="en-US" dirty="0">
                <a:latin typeface="Comic Sans MS"/>
                <a:cs typeface="Comic Sans MS"/>
              </a:rPr>
              <a:t>haracters will be leaves of the tree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855641" y="6165305"/>
            <a:ext cx="6057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r>
              <a:rPr lang="en-US" sz="2400" dirty="0">
                <a:solidFill>
                  <a:srgbClr val="FF0000"/>
                </a:solidFill>
                <a:latin typeface="Comic Sans MS"/>
                <a:cs typeface="Comic Sans MS"/>
              </a:rPr>
              <a:t>ransform this encoding to a binary tree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607412" y="4759984"/>
            <a:ext cx="353973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 get an optimal encoding,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create an optimal tree  </a:t>
            </a:r>
          </a:p>
          <a:p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optimal encoding = optimal tree</a:t>
            </a:r>
          </a:p>
          <a:p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783696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mic Sans MS"/>
                <a:cs typeface="Comic Sans MS"/>
              </a:rPr>
              <a:t>Lemma : </a:t>
            </a:r>
            <a:r>
              <a:rPr lang="en-US" sz="2000" dirty="0">
                <a:latin typeface="Comic Sans MS"/>
                <a:cs typeface="Comic Sans MS"/>
              </a:rPr>
              <a:t>Optimal tree is full. </a:t>
            </a:r>
          </a:p>
          <a:p>
            <a:r>
              <a:rPr lang="en-US" sz="2000" i="1" dirty="0">
                <a:latin typeface="Comic Sans MS"/>
                <a:cs typeface="Comic Sans MS"/>
              </a:rPr>
              <a:t> </a:t>
            </a:r>
            <a:r>
              <a:rPr lang="en-US" sz="2000" i="1" dirty="0">
                <a:latin typeface="Comic Sans MS"/>
                <a:cs typeface="Comic Sans MS"/>
              </a:rPr>
              <a:t>             (every node has either two children or no child)</a:t>
            </a:r>
          </a:p>
          <a:p>
            <a:endParaRPr lang="en-US" sz="2000" b="1" i="1" dirty="0">
              <a:latin typeface="Comic Sans MS"/>
              <a:cs typeface="Comic Sans MS"/>
            </a:endParaRPr>
          </a:p>
          <a:p>
            <a:r>
              <a:rPr lang="en-US" sz="2000" i="1" dirty="0">
                <a:latin typeface="Comic Sans MS"/>
                <a:cs typeface="Comic Sans MS"/>
              </a:rPr>
              <a:t>Proof </a:t>
            </a:r>
            <a:r>
              <a:rPr lang="en-US" sz="2000" dirty="0">
                <a:latin typeface="Comic Sans MS"/>
                <a:cs typeface="Comic Sans MS"/>
              </a:rPr>
              <a:t>:</a:t>
            </a:r>
            <a:endParaRPr lang="en-US" sz="2000" i="1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8557543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mic Sans MS"/>
                <a:cs typeface="Comic Sans MS"/>
              </a:rPr>
              <a:t>Lemma : </a:t>
            </a:r>
            <a:r>
              <a:rPr lang="en-US" sz="2000" dirty="0">
                <a:latin typeface="Comic Sans MS"/>
                <a:cs typeface="Comic Sans MS"/>
              </a:rPr>
              <a:t>Optimal tree is full. </a:t>
            </a:r>
          </a:p>
          <a:p>
            <a:r>
              <a:rPr lang="en-US" sz="2000" i="1" dirty="0">
                <a:latin typeface="Comic Sans MS"/>
                <a:cs typeface="Comic Sans MS"/>
              </a:rPr>
              <a:t> </a:t>
            </a:r>
            <a:r>
              <a:rPr lang="en-US" sz="2000" i="1" dirty="0">
                <a:latin typeface="Comic Sans MS"/>
                <a:cs typeface="Comic Sans MS"/>
              </a:rPr>
              <a:t>             (every node has either two children or no child)</a:t>
            </a:r>
          </a:p>
          <a:p>
            <a:endParaRPr lang="en-US" sz="2000" b="1" i="1" dirty="0">
              <a:latin typeface="Comic Sans MS"/>
              <a:cs typeface="Comic Sans MS"/>
            </a:endParaRPr>
          </a:p>
          <a:p>
            <a:r>
              <a:rPr lang="en-US" sz="2000" i="1" dirty="0">
                <a:latin typeface="Comic Sans MS"/>
                <a:cs typeface="Comic Sans MS"/>
              </a:rPr>
              <a:t>Proof </a:t>
            </a:r>
            <a:r>
              <a:rPr lang="en-US" sz="2000" dirty="0">
                <a:latin typeface="Comic Sans MS"/>
                <a:cs typeface="Comic Sans MS"/>
              </a:rPr>
              <a:t>: </a:t>
            </a:r>
            <a:r>
              <a:rPr lang="en-US" dirty="0">
                <a:latin typeface="Comic Sans MS"/>
                <a:cs typeface="Comic Sans MS"/>
              </a:rPr>
              <a:t>Suppose there is an optimal tree T having one node with one child.</a:t>
            </a:r>
            <a:r>
              <a:rPr lang="en-US" sz="2000" dirty="0">
                <a:latin typeface="Comic Sans MS"/>
                <a:cs typeface="Comic Sans MS"/>
              </a:rPr>
              <a:t> </a:t>
            </a:r>
            <a:endParaRPr lang="en-US" sz="2000" i="1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9122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461503" y="3212976"/>
            <a:ext cx="17587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Comic Sans MS"/>
                <a:cs typeface="Comic Sans MS"/>
              </a:rPr>
              <a:t>RACADABRA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0126" y="3212976"/>
            <a:ext cx="3722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807968" y="1916832"/>
            <a:ext cx="330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5122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mic Sans MS"/>
                <a:cs typeface="Comic Sans MS"/>
              </a:rPr>
              <a:t>Lemma : </a:t>
            </a:r>
            <a:r>
              <a:rPr lang="en-US" sz="2000" dirty="0">
                <a:latin typeface="Comic Sans MS"/>
                <a:cs typeface="Comic Sans MS"/>
              </a:rPr>
              <a:t>Optimal tree is full. </a:t>
            </a:r>
          </a:p>
          <a:p>
            <a:r>
              <a:rPr lang="en-US" sz="2000" i="1" dirty="0">
                <a:latin typeface="Comic Sans MS"/>
                <a:cs typeface="Comic Sans MS"/>
              </a:rPr>
              <a:t> </a:t>
            </a:r>
            <a:r>
              <a:rPr lang="en-US" sz="2000" i="1" dirty="0">
                <a:latin typeface="Comic Sans MS"/>
                <a:cs typeface="Comic Sans MS"/>
              </a:rPr>
              <a:t>             (every node has either two children or no child)</a:t>
            </a:r>
          </a:p>
          <a:p>
            <a:endParaRPr lang="en-US" sz="2000" b="1" i="1" dirty="0">
              <a:latin typeface="Comic Sans MS"/>
              <a:cs typeface="Comic Sans MS"/>
            </a:endParaRPr>
          </a:p>
          <a:p>
            <a:r>
              <a:rPr lang="en-US" sz="2000" i="1" dirty="0">
                <a:latin typeface="Comic Sans MS"/>
                <a:cs typeface="Comic Sans MS"/>
              </a:rPr>
              <a:t>Proof </a:t>
            </a:r>
            <a:r>
              <a:rPr lang="en-US" sz="2000" dirty="0">
                <a:latin typeface="Comic Sans MS"/>
                <a:cs typeface="Comic Sans MS"/>
              </a:rPr>
              <a:t>: </a:t>
            </a:r>
            <a:r>
              <a:rPr lang="en-US" dirty="0">
                <a:latin typeface="Comic Sans MS"/>
                <a:cs typeface="Comic Sans MS"/>
              </a:rPr>
              <a:t>Suppose there is an optimal tree T having one node with one child.</a:t>
            </a:r>
            <a:r>
              <a:rPr lang="en-US" sz="2000" dirty="0">
                <a:latin typeface="Comic Sans MS"/>
                <a:cs typeface="Comic Sans MS"/>
              </a:rPr>
              <a:t> </a:t>
            </a:r>
            <a:endParaRPr lang="en-US" sz="2000" i="1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359696" y="3212976"/>
            <a:ext cx="576064" cy="5760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3935760" y="3212976"/>
            <a:ext cx="432048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4079776" y="3717032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89762" y="388239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855640" y="3789040"/>
            <a:ext cx="504056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>
            <a:off x="2567608" y="4293096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82308" y="4469128"/>
            <a:ext cx="33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55640" y="3140968"/>
            <a:ext cx="341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8000999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mic Sans MS"/>
                <a:cs typeface="Comic Sans MS"/>
              </a:rPr>
              <a:t>Lemma : </a:t>
            </a:r>
            <a:r>
              <a:rPr lang="en-US" sz="2000" dirty="0">
                <a:latin typeface="Comic Sans MS"/>
                <a:cs typeface="Comic Sans MS"/>
              </a:rPr>
              <a:t>Optimal tree is full. </a:t>
            </a:r>
          </a:p>
          <a:p>
            <a:r>
              <a:rPr lang="en-US" sz="2000" i="1" dirty="0">
                <a:latin typeface="Comic Sans MS"/>
                <a:cs typeface="Comic Sans MS"/>
              </a:rPr>
              <a:t> </a:t>
            </a:r>
            <a:r>
              <a:rPr lang="en-US" sz="2000" i="1" dirty="0">
                <a:latin typeface="Comic Sans MS"/>
                <a:cs typeface="Comic Sans MS"/>
              </a:rPr>
              <a:t>             (every node has either two children or no child)</a:t>
            </a:r>
          </a:p>
          <a:p>
            <a:endParaRPr lang="en-US" sz="2000" b="1" i="1" dirty="0">
              <a:latin typeface="Comic Sans MS"/>
              <a:cs typeface="Comic Sans MS"/>
            </a:endParaRPr>
          </a:p>
          <a:p>
            <a:r>
              <a:rPr lang="en-US" sz="2000" i="1" dirty="0">
                <a:latin typeface="Comic Sans MS"/>
                <a:cs typeface="Comic Sans MS"/>
              </a:rPr>
              <a:t>Proof </a:t>
            </a:r>
            <a:r>
              <a:rPr lang="en-US" sz="2000" dirty="0">
                <a:latin typeface="Comic Sans MS"/>
                <a:cs typeface="Comic Sans MS"/>
              </a:rPr>
              <a:t>: </a:t>
            </a:r>
            <a:r>
              <a:rPr lang="en-US" dirty="0">
                <a:latin typeface="Comic Sans MS"/>
                <a:cs typeface="Comic Sans MS"/>
              </a:rPr>
              <a:t>Suppose there is an optimal tree T having one node with one child.</a:t>
            </a:r>
            <a:r>
              <a:rPr lang="en-US" sz="2000" dirty="0">
                <a:latin typeface="Comic Sans MS"/>
                <a:cs typeface="Comic Sans MS"/>
              </a:rPr>
              <a:t> </a:t>
            </a:r>
            <a:endParaRPr lang="en-US" sz="2000" i="1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359696" y="3212976"/>
            <a:ext cx="576064" cy="5760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3935760" y="3212976"/>
            <a:ext cx="432048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4079776" y="3717032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89762" y="388239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855640" y="3789040"/>
            <a:ext cx="504056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>
            <a:off x="2567608" y="4293096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82308" y="4469128"/>
            <a:ext cx="33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55640" y="3140968"/>
            <a:ext cx="341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</a:t>
            </a:r>
          </a:p>
        </p:txBody>
      </p:sp>
      <p:sp>
        <p:nvSpPr>
          <p:cNvPr id="16" name="Freeform 15"/>
          <p:cNvSpPr/>
          <p:nvPr/>
        </p:nvSpPr>
        <p:spPr>
          <a:xfrm>
            <a:off x="3092917" y="3543480"/>
            <a:ext cx="490953" cy="490905"/>
          </a:xfrm>
          <a:custGeom>
            <a:avLst/>
            <a:gdLst>
              <a:gd name="connsiteX0" fmla="*/ 384224 w 490953"/>
              <a:gd name="connsiteY0" fmla="*/ 490905 h 490905"/>
              <a:gd name="connsiteX1" fmla="*/ 384224 w 490953"/>
              <a:gd name="connsiteY1" fmla="*/ 490905 h 490905"/>
              <a:gd name="connsiteX2" fmla="*/ 448261 w 490953"/>
              <a:gd name="connsiteY2" fmla="*/ 256124 h 490905"/>
              <a:gd name="connsiteX3" fmla="*/ 490953 w 490953"/>
              <a:gd name="connsiteY3" fmla="*/ 138734 h 490905"/>
              <a:gd name="connsiteX4" fmla="*/ 480280 w 490953"/>
              <a:gd name="connsiteY4" fmla="*/ 42687 h 490905"/>
              <a:gd name="connsiteX5" fmla="*/ 437588 w 490953"/>
              <a:gd name="connsiteY5" fmla="*/ 32015 h 490905"/>
              <a:gd name="connsiteX6" fmla="*/ 405569 w 490953"/>
              <a:gd name="connsiteY6" fmla="*/ 21343 h 490905"/>
              <a:gd name="connsiteX7" fmla="*/ 266822 w 490953"/>
              <a:gd name="connsiteY7" fmla="*/ 0 h 490905"/>
              <a:gd name="connsiteX8" fmla="*/ 170766 w 490953"/>
              <a:gd name="connsiteY8" fmla="*/ 10672 h 490905"/>
              <a:gd name="connsiteX9" fmla="*/ 96056 w 490953"/>
              <a:gd name="connsiteY9" fmla="*/ 42687 h 490905"/>
              <a:gd name="connsiteX10" fmla="*/ 53364 w 490953"/>
              <a:gd name="connsiteY10" fmla="*/ 106718 h 490905"/>
              <a:gd name="connsiteX11" fmla="*/ 0 w 490953"/>
              <a:gd name="connsiteY11" fmla="*/ 181421 h 490905"/>
              <a:gd name="connsiteX12" fmla="*/ 21345 w 490953"/>
              <a:gd name="connsiteY12" fmla="*/ 298812 h 490905"/>
              <a:gd name="connsiteX13" fmla="*/ 64037 w 490953"/>
              <a:gd name="connsiteY13" fmla="*/ 362843 h 490905"/>
              <a:gd name="connsiteX14" fmla="*/ 74710 w 490953"/>
              <a:gd name="connsiteY14" fmla="*/ 394858 h 490905"/>
              <a:gd name="connsiteX15" fmla="*/ 128074 w 490953"/>
              <a:gd name="connsiteY15" fmla="*/ 458889 h 490905"/>
              <a:gd name="connsiteX16" fmla="*/ 224130 w 490953"/>
              <a:gd name="connsiteY16" fmla="*/ 490905 h 490905"/>
              <a:gd name="connsiteX17" fmla="*/ 384224 w 490953"/>
              <a:gd name="connsiteY17" fmla="*/ 490905 h 49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0953" h="490905">
                <a:moveTo>
                  <a:pt x="384224" y="490905"/>
                </a:moveTo>
                <a:lnTo>
                  <a:pt x="384224" y="490905"/>
                </a:lnTo>
                <a:cubicBezTo>
                  <a:pt x="405570" y="412645"/>
                  <a:pt x="423436" y="333351"/>
                  <a:pt x="448261" y="256124"/>
                </a:cubicBezTo>
                <a:cubicBezTo>
                  <a:pt x="512001" y="57841"/>
                  <a:pt x="457655" y="305206"/>
                  <a:pt x="490953" y="138734"/>
                </a:cubicBezTo>
                <a:cubicBezTo>
                  <a:pt x="487395" y="106718"/>
                  <a:pt x="494687" y="71498"/>
                  <a:pt x="480280" y="42687"/>
                </a:cubicBezTo>
                <a:cubicBezTo>
                  <a:pt x="473719" y="29567"/>
                  <a:pt x="451692" y="36044"/>
                  <a:pt x="437588" y="32015"/>
                </a:cubicBezTo>
                <a:cubicBezTo>
                  <a:pt x="426771" y="28925"/>
                  <a:pt x="416483" y="24071"/>
                  <a:pt x="405569" y="21343"/>
                </a:cubicBezTo>
                <a:cubicBezTo>
                  <a:pt x="356682" y="9123"/>
                  <a:pt x="318655" y="6479"/>
                  <a:pt x="266822" y="0"/>
                </a:cubicBezTo>
                <a:cubicBezTo>
                  <a:pt x="234803" y="3557"/>
                  <a:pt x="202543" y="5376"/>
                  <a:pt x="170766" y="10672"/>
                </a:cubicBezTo>
                <a:cubicBezTo>
                  <a:pt x="147205" y="14598"/>
                  <a:pt x="115503" y="32964"/>
                  <a:pt x="96056" y="42687"/>
                </a:cubicBezTo>
                <a:cubicBezTo>
                  <a:pt x="81825" y="64031"/>
                  <a:pt x="68757" y="86196"/>
                  <a:pt x="53364" y="106718"/>
                </a:cubicBezTo>
                <a:cubicBezTo>
                  <a:pt x="13649" y="159666"/>
                  <a:pt x="31212" y="134606"/>
                  <a:pt x="0" y="181421"/>
                </a:cubicBezTo>
                <a:cubicBezTo>
                  <a:pt x="7115" y="220551"/>
                  <a:pt x="8107" y="261308"/>
                  <a:pt x="21345" y="298812"/>
                </a:cubicBezTo>
                <a:cubicBezTo>
                  <a:pt x="29883" y="323002"/>
                  <a:pt x="55924" y="338507"/>
                  <a:pt x="64037" y="362843"/>
                </a:cubicBezTo>
                <a:cubicBezTo>
                  <a:pt x="67595" y="373515"/>
                  <a:pt x="69679" y="384797"/>
                  <a:pt x="74710" y="394858"/>
                </a:cubicBezTo>
                <a:cubicBezTo>
                  <a:pt x="85112" y="415659"/>
                  <a:pt x="109715" y="445777"/>
                  <a:pt x="128074" y="458889"/>
                </a:cubicBezTo>
                <a:cubicBezTo>
                  <a:pt x="162443" y="483436"/>
                  <a:pt x="183155" y="482711"/>
                  <a:pt x="224130" y="490905"/>
                </a:cubicBezTo>
                <a:cubicBezTo>
                  <a:pt x="409121" y="480024"/>
                  <a:pt x="357542" y="490905"/>
                  <a:pt x="384224" y="490905"/>
                </a:cubicBezTo>
                <a:close/>
              </a:path>
            </a:pathLst>
          </a:cu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2611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mic Sans MS"/>
                <a:cs typeface="Comic Sans MS"/>
              </a:rPr>
              <a:t>Lemma : </a:t>
            </a:r>
            <a:r>
              <a:rPr lang="en-US" sz="2000" dirty="0">
                <a:latin typeface="Comic Sans MS"/>
                <a:cs typeface="Comic Sans MS"/>
              </a:rPr>
              <a:t>Optimal tree is full. </a:t>
            </a:r>
          </a:p>
          <a:p>
            <a:r>
              <a:rPr lang="en-US" sz="2000" i="1" dirty="0">
                <a:latin typeface="Comic Sans MS"/>
                <a:cs typeface="Comic Sans MS"/>
              </a:rPr>
              <a:t> </a:t>
            </a:r>
            <a:r>
              <a:rPr lang="en-US" sz="2000" i="1" dirty="0">
                <a:latin typeface="Comic Sans MS"/>
                <a:cs typeface="Comic Sans MS"/>
              </a:rPr>
              <a:t>             (every node has either two children or no child)</a:t>
            </a:r>
          </a:p>
          <a:p>
            <a:endParaRPr lang="en-US" sz="2000" b="1" i="1" dirty="0">
              <a:latin typeface="Comic Sans MS"/>
              <a:cs typeface="Comic Sans MS"/>
            </a:endParaRPr>
          </a:p>
          <a:p>
            <a:r>
              <a:rPr lang="en-US" sz="2000" i="1" dirty="0">
                <a:latin typeface="Comic Sans MS"/>
                <a:cs typeface="Comic Sans MS"/>
              </a:rPr>
              <a:t>Proof </a:t>
            </a:r>
            <a:r>
              <a:rPr lang="en-US" sz="2000" dirty="0">
                <a:latin typeface="Comic Sans MS"/>
                <a:cs typeface="Comic Sans MS"/>
              </a:rPr>
              <a:t>: </a:t>
            </a:r>
            <a:r>
              <a:rPr lang="en-US" dirty="0">
                <a:latin typeface="Comic Sans MS"/>
                <a:cs typeface="Comic Sans MS"/>
              </a:rPr>
              <a:t>Suppose there is an optimal tree T having one node with one child.</a:t>
            </a:r>
            <a:r>
              <a:rPr lang="en-US" sz="2000" dirty="0">
                <a:latin typeface="Comic Sans MS"/>
                <a:cs typeface="Comic Sans MS"/>
              </a:rPr>
              <a:t> </a:t>
            </a:r>
            <a:endParaRPr lang="en-US" sz="2000" i="1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359696" y="3212976"/>
            <a:ext cx="576064" cy="5760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3935760" y="3212976"/>
            <a:ext cx="432048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4079776" y="3717032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89762" y="388239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855640" y="3789040"/>
            <a:ext cx="504056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>
            <a:off x="2567608" y="4293096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82308" y="4469128"/>
            <a:ext cx="33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55640" y="3140968"/>
            <a:ext cx="341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</a:t>
            </a:r>
          </a:p>
        </p:txBody>
      </p:sp>
      <p:sp>
        <p:nvSpPr>
          <p:cNvPr id="16" name="Freeform 15"/>
          <p:cNvSpPr/>
          <p:nvPr/>
        </p:nvSpPr>
        <p:spPr>
          <a:xfrm>
            <a:off x="3092917" y="3543480"/>
            <a:ext cx="490953" cy="490905"/>
          </a:xfrm>
          <a:custGeom>
            <a:avLst/>
            <a:gdLst>
              <a:gd name="connsiteX0" fmla="*/ 384224 w 490953"/>
              <a:gd name="connsiteY0" fmla="*/ 490905 h 490905"/>
              <a:gd name="connsiteX1" fmla="*/ 384224 w 490953"/>
              <a:gd name="connsiteY1" fmla="*/ 490905 h 490905"/>
              <a:gd name="connsiteX2" fmla="*/ 448261 w 490953"/>
              <a:gd name="connsiteY2" fmla="*/ 256124 h 490905"/>
              <a:gd name="connsiteX3" fmla="*/ 490953 w 490953"/>
              <a:gd name="connsiteY3" fmla="*/ 138734 h 490905"/>
              <a:gd name="connsiteX4" fmla="*/ 480280 w 490953"/>
              <a:gd name="connsiteY4" fmla="*/ 42687 h 490905"/>
              <a:gd name="connsiteX5" fmla="*/ 437588 w 490953"/>
              <a:gd name="connsiteY5" fmla="*/ 32015 h 490905"/>
              <a:gd name="connsiteX6" fmla="*/ 405569 w 490953"/>
              <a:gd name="connsiteY6" fmla="*/ 21343 h 490905"/>
              <a:gd name="connsiteX7" fmla="*/ 266822 w 490953"/>
              <a:gd name="connsiteY7" fmla="*/ 0 h 490905"/>
              <a:gd name="connsiteX8" fmla="*/ 170766 w 490953"/>
              <a:gd name="connsiteY8" fmla="*/ 10672 h 490905"/>
              <a:gd name="connsiteX9" fmla="*/ 96056 w 490953"/>
              <a:gd name="connsiteY9" fmla="*/ 42687 h 490905"/>
              <a:gd name="connsiteX10" fmla="*/ 53364 w 490953"/>
              <a:gd name="connsiteY10" fmla="*/ 106718 h 490905"/>
              <a:gd name="connsiteX11" fmla="*/ 0 w 490953"/>
              <a:gd name="connsiteY11" fmla="*/ 181421 h 490905"/>
              <a:gd name="connsiteX12" fmla="*/ 21345 w 490953"/>
              <a:gd name="connsiteY12" fmla="*/ 298812 h 490905"/>
              <a:gd name="connsiteX13" fmla="*/ 64037 w 490953"/>
              <a:gd name="connsiteY13" fmla="*/ 362843 h 490905"/>
              <a:gd name="connsiteX14" fmla="*/ 74710 w 490953"/>
              <a:gd name="connsiteY14" fmla="*/ 394858 h 490905"/>
              <a:gd name="connsiteX15" fmla="*/ 128074 w 490953"/>
              <a:gd name="connsiteY15" fmla="*/ 458889 h 490905"/>
              <a:gd name="connsiteX16" fmla="*/ 224130 w 490953"/>
              <a:gd name="connsiteY16" fmla="*/ 490905 h 490905"/>
              <a:gd name="connsiteX17" fmla="*/ 384224 w 490953"/>
              <a:gd name="connsiteY17" fmla="*/ 490905 h 49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0953" h="490905">
                <a:moveTo>
                  <a:pt x="384224" y="490905"/>
                </a:moveTo>
                <a:lnTo>
                  <a:pt x="384224" y="490905"/>
                </a:lnTo>
                <a:cubicBezTo>
                  <a:pt x="405570" y="412645"/>
                  <a:pt x="423436" y="333351"/>
                  <a:pt x="448261" y="256124"/>
                </a:cubicBezTo>
                <a:cubicBezTo>
                  <a:pt x="512001" y="57841"/>
                  <a:pt x="457655" y="305206"/>
                  <a:pt x="490953" y="138734"/>
                </a:cubicBezTo>
                <a:cubicBezTo>
                  <a:pt x="487395" y="106718"/>
                  <a:pt x="494687" y="71498"/>
                  <a:pt x="480280" y="42687"/>
                </a:cubicBezTo>
                <a:cubicBezTo>
                  <a:pt x="473719" y="29567"/>
                  <a:pt x="451692" y="36044"/>
                  <a:pt x="437588" y="32015"/>
                </a:cubicBezTo>
                <a:cubicBezTo>
                  <a:pt x="426771" y="28925"/>
                  <a:pt x="416483" y="24071"/>
                  <a:pt x="405569" y="21343"/>
                </a:cubicBezTo>
                <a:cubicBezTo>
                  <a:pt x="356682" y="9123"/>
                  <a:pt x="318655" y="6479"/>
                  <a:pt x="266822" y="0"/>
                </a:cubicBezTo>
                <a:cubicBezTo>
                  <a:pt x="234803" y="3557"/>
                  <a:pt x="202543" y="5376"/>
                  <a:pt x="170766" y="10672"/>
                </a:cubicBezTo>
                <a:cubicBezTo>
                  <a:pt x="147205" y="14598"/>
                  <a:pt x="115503" y="32964"/>
                  <a:pt x="96056" y="42687"/>
                </a:cubicBezTo>
                <a:cubicBezTo>
                  <a:pt x="81825" y="64031"/>
                  <a:pt x="68757" y="86196"/>
                  <a:pt x="53364" y="106718"/>
                </a:cubicBezTo>
                <a:cubicBezTo>
                  <a:pt x="13649" y="159666"/>
                  <a:pt x="31212" y="134606"/>
                  <a:pt x="0" y="181421"/>
                </a:cubicBezTo>
                <a:cubicBezTo>
                  <a:pt x="7115" y="220551"/>
                  <a:pt x="8107" y="261308"/>
                  <a:pt x="21345" y="298812"/>
                </a:cubicBezTo>
                <a:cubicBezTo>
                  <a:pt x="29883" y="323002"/>
                  <a:pt x="55924" y="338507"/>
                  <a:pt x="64037" y="362843"/>
                </a:cubicBezTo>
                <a:cubicBezTo>
                  <a:pt x="67595" y="373515"/>
                  <a:pt x="69679" y="384797"/>
                  <a:pt x="74710" y="394858"/>
                </a:cubicBezTo>
                <a:cubicBezTo>
                  <a:pt x="85112" y="415659"/>
                  <a:pt x="109715" y="445777"/>
                  <a:pt x="128074" y="458889"/>
                </a:cubicBezTo>
                <a:cubicBezTo>
                  <a:pt x="162443" y="483436"/>
                  <a:pt x="183155" y="482711"/>
                  <a:pt x="224130" y="490905"/>
                </a:cubicBezTo>
                <a:cubicBezTo>
                  <a:pt x="409121" y="480024"/>
                  <a:pt x="357542" y="490905"/>
                  <a:pt x="384224" y="490905"/>
                </a:cubicBezTo>
                <a:close/>
              </a:path>
            </a:pathLst>
          </a:cu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31507" y="3717032"/>
            <a:ext cx="114809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67808" y="314096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/>
                <a:cs typeface="Comic Sans MS"/>
              </a:rPr>
              <a:t>r</a:t>
            </a:r>
            <a:r>
              <a:rPr lang="en-US" sz="1400" dirty="0">
                <a:latin typeface="Comic Sans MS"/>
                <a:cs typeface="Comic Sans MS"/>
              </a:rPr>
              <a:t>emove that node from the tree</a:t>
            </a:r>
            <a:endParaRPr lang="en-US" sz="1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3743636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mic Sans MS"/>
                <a:cs typeface="Comic Sans MS"/>
              </a:rPr>
              <a:t>Lemma : </a:t>
            </a:r>
            <a:r>
              <a:rPr lang="en-US" sz="2000" dirty="0">
                <a:latin typeface="Comic Sans MS"/>
                <a:cs typeface="Comic Sans MS"/>
              </a:rPr>
              <a:t>Optimal tree is full. </a:t>
            </a:r>
          </a:p>
          <a:p>
            <a:r>
              <a:rPr lang="en-US" sz="2000" i="1" dirty="0">
                <a:latin typeface="Comic Sans MS"/>
                <a:cs typeface="Comic Sans MS"/>
              </a:rPr>
              <a:t> </a:t>
            </a:r>
            <a:r>
              <a:rPr lang="en-US" sz="2000" i="1" dirty="0">
                <a:latin typeface="Comic Sans MS"/>
                <a:cs typeface="Comic Sans MS"/>
              </a:rPr>
              <a:t>             (every node has either two children or no child)</a:t>
            </a:r>
          </a:p>
          <a:p>
            <a:endParaRPr lang="en-US" sz="2000" b="1" i="1" dirty="0">
              <a:latin typeface="Comic Sans MS"/>
              <a:cs typeface="Comic Sans MS"/>
            </a:endParaRPr>
          </a:p>
          <a:p>
            <a:r>
              <a:rPr lang="en-US" sz="2000" i="1" dirty="0">
                <a:latin typeface="Comic Sans MS"/>
                <a:cs typeface="Comic Sans MS"/>
              </a:rPr>
              <a:t>Proof </a:t>
            </a:r>
            <a:r>
              <a:rPr lang="en-US" sz="2000" dirty="0">
                <a:latin typeface="Comic Sans MS"/>
                <a:cs typeface="Comic Sans MS"/>
              </a:rPr>
              <a:t>: </a:t>
            </a:r>
            <a:r>
              <a:rPr lang="en-US" dirty="0">
                <a:latin typeface="Comic Sans MS"/>
                <a:cs typeface="Comic Sans MS"/>
              </a:rPr>
              <a:t>Suppose there is an optimal tree T having one node with one child.</a:t>
            </a:r>
            <a:r>
              <a:rPr lang="en-US" sz="2000" dirty="0">
                <a:latin typeface="Comic Sans MS"/>
                <a:cs typeface="Comic Sans MS"/>
              </a:rPr>
              <a:t> </a:t>
            </a:r>
            <a:endParaRPr lang="en-US" sz="2000" i="1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359696" y="3212976"/>
            <a:ext cx="576064" cy="5760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3935760" y="3212976"/>
            <a:ext cx="432048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4079776" y="3717032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89762" y="388239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855640" y="3789040"/>
            <a:ext cx="504056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>
            <a:off x="2567608" y="4293096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82308" y="4469128"/>
            <a:ext cx="33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55640" y="3140968"/>
            <a:ext cx="341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</a:t>
            </a:r>
          </a:p>
        </p:txBody>
      </p:sp>
      <p:sp>
        <p:nvSpPr>
          <p:cNvPr id="16" name="Freeform 15"/>
          <p:cNvSpPr/>
          <p:nvPr/>
        </p:nvSpPr>
        <p:spPr>
          <a:xfrm>
            <a:off x="3092917" y="3543480"/>
            <a:ext cx="490953" cy="490905"/>
          </a:xfrm>
          <a:custGeom>
            <a:avLst/>
            <a:gdLst>
              <a:gd name="connsiteX0" fmla="*/ 384224 w 490953"/>
              <a:gd name="connsiteY0" fmla="*/ 490905 h 490905"/>
              <a:gd name="connsiteX1" fmla="*/ 384224 w 490953"/>
              <a:gd name="connsiteY1" fmla="*/ 490905 h 490905"/>
              <a:gd name="connsiteX2" fmla="*/ 448261 w 490953"/>
              <a:gd name="connsiteY2" fmla="*/ 256124 h 490905"/>
              <a:gd name="connsiteX3" fmla="*/ 490953 w 490953"/>
              <a:gd name="connsiteY3" fmla="*/ 138734 h 490905"/>
              <a:gd name="connsiteX4" fmla="*/ 480280 w 490953"/>
              <a:gd name="connsiteY4" fmla="*/ 42687 h 490905"/>
              <a:gd name="connsiteX5" fmla="*/ 437588 w 490953"/>
              <a:gd name="connsiteY5" fmla="*/ 32015 h 490905"/>
              <a:gd name="connsiteX6" fmla="*/ 405569 w 490953"/>
              <a:gd name="connsiteY6" fmla="*/ 21343 h 490905"/>
              <a:gd name="connsiteX7" fmla="*/ 266822 w 490953"/>
              <a:gd name="connsiteY7" fmla="*/ 0 h 490905"/>
              <a:gd name="connsiteX8" fmla="*/ 170766 w 490953"/>
              <a:gd name="connsiteY8" fmla="*/ 10672 h 490905"/>
              <a:gd name="connsiteX9" fmla="*/ 96056 w 490953"/>
              <a:gd name="connsiteY9" fmla="*/ 42687 h 490905"/>
              <a:gd name="connsiteX10" fmla="*/ 53364 w 490953"/>
              <a:gd name="connsiteY10" fmla="*/ 106718 h 490905"/>
              <a:gd name="connsiteX11" fmla="*/ 0 w 490953"/>
              <a:gd name="connsiteY11" fmla="*/ 181421 h 490905"/>
              <a:gd name="connsiteX12" fmla="*/ 21345 w 490953"/>
              <a:gd name="connsiteY12" fmla="*/ 298812 h 490905"/>
              <a:gd name="connsiteX13" fmla="*/ 64037 w 490953"/>
              <a:gd name="connsiteY13" fmla="*/ 362843 h 490905"/>
              <a:gd name="connsiteX14" fmla="*/ 74710 w 490953"/>
              <a:gd name="connsiteY14" fmla="*/ 394858 h 490905"/>
              <a:gd name="connsiteX15" fmla="*/ 128074 w 490953"/>
              <a:gd name="connsiteY15" fmla="*/ 458889 h 490905"/>
              <a:gd name="connsiteX16" fmla="*/ 224130 w 490953"/>
              <a:gd name="connsiteY16" fmla="*/ 490905 h 490905"/>
              <a:gd name="connsiteX17" fmla="*/ 384224 w 490953"/>
              <a:gd name="connsiteY17" fmla="*/ 490905 h 49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0953" h="490905">
                <a:moveTo>
                  <a:pt x="384224" y="490905"/>
                </a:moveTo>
                <a:lnTo>
                  <a:pt x="384224" y="490905"/>
                </a:lnTo>
                <a:cubicBezTo>
                  <a:pt x="405570" y="412645"/>
                  <a:pt x="423436" y="333351"/>
                  <a:pt x="448261" y="256124"/>
                </a:cubicBezTo>
                <a:cubicBezTo>
                  <a:pt x="512001" y="57841"/>
                  <a:pt x="457655" y="305206"/>
                  <a:pt x="490953" y="138734"/>
                </a:cubicBezTo>
                <a:cubicBezTo>
                  <a:pt x="487395" y="106718"/>
                  <a:pt x="494687" y="71498"/>
                  <a:pt x="480280" y="42687"/>
                </a:cubicBezTo>
                <a:cubicBezTo>
                  <a:pt x="473719" y="29567"/>
                  <a:pt x="451692" y="36044"/>
                  <a:pt x="437588" y="32015"/>
                </a:cubicBezTo>
                <a:cubicBezTo>
                  <a:pt x="426771" y="28925"/>
                  <a:pt x="416483" y="24071"/>
                  <a:pt x="405569" y="21343"/>
                </a:cubicBezTo>
                <a:cubicBezTo>
                  <a:pt x="356682" y="9123"/>
                  <a:pt x="318655" y="6479"/>
                  <a:pt x="266822" y="0"/>
                </a:cubicBezTo>
                <a:cubicBezTo>
                  <a:pt x="234803" y="3557"/>
                  <a:pt x="202543" y="5376"/>
                  <a:pt x="170766" y="10672"/>
                </a:cubicBezTo>
                <a:cubicBezTo>
                  <a:pt x="147205" y="14598"/>
                  <a:pt x="115503" y="32964"/>
                  <a:pt x="96056" y="42687"/>
                </a:cubicBezTo>
                <a:cubicBezTo>
                  <a:pt x="81825" y="64031"/>
                  <a:pt x="68757" y="86196"/>
                  <a:pt x="53364" y="106718"/>
                </a:cubicBezTo>
                <a:cubicBezTo>
                  <a:pt x="13649" y="159666"/>
                  <a:pt x="31212" y="134606"/>
                  <a:pt x="0" y="181421"/>
                </a:cubicBezTo>
                <a:cubicBezTo>
                  <a:pt x="7115" y="220551"/>
                  <a:pt x="8107" y="261308"/>
                  <a:pt x="21345" y="298812"/>
                </a:cubicBezTo>
                <a:cubicBezTo>
                  <a:pt x="29883" y="323002"/>
                  <a:pt x="55924" y="338507"/>
                  <a:pt x="64037" y="362843"/>
                </a:cubicBezTo>
                <a:cubicBezTo>
                  <a:pt x="67595" y="373515"/>
                  <a:pt x="69679" y="384797"/>
                  <a:pt x="74710" y="394858"/>
                </a:cubicBezTo>
                <a:cubicBezTo>
                  <a:pt x="85112" y="415659"/>
                  <a:pt x="109715" y="445777"/>
                  <a:pt x="128074" y="458889"/>
                </a:cubicBezTo>
                <a:cubicBezTo>
                  <a:pt x="162443" y="483436"/>
                  <a:pt x="183155" y="482711"/>
                  <a:pt x="224130" y="490905"/>
                </a:cubicBezTo>
                <a:cubicBezTo>
                  <a:pt x="409121" y="480024"/>
                  <a:pt x="357542" y="490905"/>
                  <a:pt x="384224" y="490905"/>
                </a:cubicBezTo>
                <a:close/>
              </a:path>
            </a:pathLst>
          </a:cu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31507" y="3717032"/>
            <a:ext cx="114809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6888088" y="3284984"/>
            <a:ext cx="432048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Isosceles Triangle 17"/>
          <p:cNvSpPr/>
          <p:nvPr/>
        </p:nvSpPr>
        <p:spPr>
          <a:xfrm>
            <a:off x="7032104" y="3789040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142090" y="39544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6106673" y="3789040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221373" y="3965072"/>
            <a:ext cx="33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B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6384032" y="3284984"/>
            <a:ext cx="504056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88915" y="3212976"/>
            <a:ext cx="463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T*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67808" y="314096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/>
                <a:cs typeface="Comic Sans MS"/>
              </a:rPr>
              <a:t>r</a:t>
            </a:r>
            <a:r>
              <a:rPr lang="en-US" sz="1400" dirty="0">
                <a:latin typeface="Comic Sans MS"/>
                <a:cs typeface="Comic Sans MS"/>
              </a:rPr>
              <a:t>emove that node from the tree</a:t>
            </a:r>
            <a:endParaRPr lang="en-US" sz="1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5761244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mic Sans MS"/>
                <a:cs typeface="Comic Sans MS"/>
              </a:rPr>
              <a:t>Lemma : </a:t>
            </a:r>
            <a:r>
              <a:rPr lang="en-US" sz="2000" dirty="0">
                <a:latin typeface="Comic Sans MS"/>
                <a:cs typeface="Comic Sans MS"/>
              </a:rPr>
              <a:t>Optimal tree is full. </a:t>
            </a:r>
          </a:p>
          <a:p>
            <a:r>
              <a:rPr lang="en-US" sz="2000" i="1" dirty="0">
                <a:latin typeface="Comic Sans MS"/>
                <a:cs typeface="Comic Sans MS"/>
              </a:rPr>
              <a:t> </a:t>
            </a:r>
            <a:r>
              <a:rPr lang="en-US" sz="2000" i="1" dirty="0">
                <a:latin typeface="Comic Sans MS"/>
                <a:cs typeface="Comic Sans MS"/>
              </a:rPr>
              <a:t>             (every node has either two children or no child)</a:t>
            </a:r>
          </a:p>
          <a:p>
            <a:endParaRPr lang="en-US" sz="2000" b="1" i="1" dirty="0">
              <a:latin typeface="Comic Sans MS"/>
              <a:cs typeface="Comic Sans MS"/>
            </a:endParaRPr>
          </a:p>
          <a:p>
            <a:r>
              <a:rPr lang="en-US" sz="2000" i="1" dirty="0">
                <a:latin typeface="Comic Sans MS"/>
                <a:cs typeface="Comic Sans MS"/>
              </a:rPr>
              <a:t>Proof </a:t>
            </a:r>
            <a:r>
              <a:rPr lang="en-US" sz="2000" dirty="0">
                <a:latin typeface="Comic Sans MS"/>
                <a:cs typeface="Comic Sans MS"/>
              </a:rPr>
              <a:t>: </a:t>
            </a:r>
            <a:r>
              <a:rPr lang="en-US" dirty="0">
                <a:latin typeface="Comic Sans MS"/>
                <a:cs typeface="Comic Sans MS"/>
              </a:rPr>
              <a:t>Suppose there is an optimal tree T having one node with one child.</a:t>
            </a:r>
            <a:r>
              <a:rPr lang="en-US" sz="2000" dirty="0">
                <a:latin typeface="Comic Sans MS"/>
                <a:cs typeface="Comic Sans MS"/>
              </a:rPr>
              <a:t> </a:t>
            </a:r>
            <a:endParaRPr lang="en-US" sz="2000" i="1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359696" y="3212976"/>
            <a:ext cx="576064" cy="57606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3935760" y="3212976"/>
            <a:ext cx="432048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4079776" y="3717032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89762" y="388239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855640" y="3789040"/>
            <a:ext cx="504056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>
            <a:off x="2567608" y="4293096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82308" y="4469128"/>
            <a:ext cx="33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55640" y="3140968"/>
            <a:ext cx="341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</a:t>
            </a:r>
          </a:p>
        </p:txBody>
      </p:sp>
      <p:sp>
        <p:nvSpPr>
          <p:cNvPr id="16" name="Freeform 15"/>
          <p:cNvSpPr/>
          <p:nvPr/>
        </p:nvSpPr>
        <p:spPr>
          <a:xfrm>
            <a:off x="3092917" y="3543480"/>
            <a:ext cx="490953" cy="490905"/>
          </a:xfrm>
          <a:custGeom>
            <a:avLst/>
            <a:gdLst>
              <a:gd name="connsiteX0" fmla="*/ 384224 w 490953"/>
              <a:gd name="connsiteY0" fmla="*/ 490905 h 490905"/>
              <a:gd name="connsiteX1" fmla="*/ 384224 w 490953"/>
              <a:gd name="connsiteY1" fmla="*/ 490905 h 490905"/>
              <a:gd name="connsiteX2" fmla="*/ 448261 w 490953"/>
              <a:gd name="connsiteY2" fmla="*/ 256124 h 490905"/>
              <a:gd name="connsiteX3" fmla="*/ 490953 w 490953"/>
              <a:gd name="connsiteY3" fmla="*/ 138734 h 490905"/>
              <a:gd name="connsiteX4" fmla="*/ 480280 w 490953"/>
              <a:gd name="connsiteY4" fmla="*/ 42687 h 490905"/>
              <a:gd name="connsiteX5" fmla="*/ 437588 w 490953"/>
              <a:gd name="connsiteY5" fmla="*/ 32015 h 490905"/>
              <a:gd name="connsiteX6" fmla="*/ 405569 w 490953"/>
              <a:gd name="connsiteY6" fmla="*/ 21343 h 490905"/>
              <a:gd name="connsiteX7" fmla="*/ 266822 w 490953"/>
              <a:gd name="connsiteY7" fmla="*/ 0 h 490905"/>
              <a:gd name="connsiteX8" fmla="*/ 170766 w 490953"/>
              <a:gd name="connsiteY8" fmla="*/ 10672 h 490905"/>
              <a:gd name="connsiteX9" fmla="*/ 96056 w 490953"/>
              <a:gd name="connsiteY9" fmla="*/ 42687 h 490905"/>
              <a:gd name="connsiteX10" fmla="*/ 53364 w 490953"/>
              <a:gd name="connsiteY10" fmla="*/ 106718 h 490905"/>
              <a:gd name="connsiteX11" fmla="*/ 0 w 490953"/>
              <a:gd name="connsiteY11" fmla="*/ 181421 h 490905"/>
              <a:gd name="connsiteX12" fmla="*/ 21345 w 490953"/>
              <a:gd name="connsiteY12" fmla="*/ 298812 h 490905"/>
              <a:gd name="connsiteX13" fmla="*/ 64037 w 490953"/>
              <a:gd name="connsiteY13" fmla="*/ 362843 h 490905"/>
              <a:gd name="connsiteX14" fmla="*/ 74710 w 490953"/>
              <a:gd name="connsiteY14" fmla="*/ 394858 h 490905"/>
              <a:gd name="connsiteX15" fmla="*/ 128074 w 490953"/>
              <a:gd name="connsiteY15" fmla="*/ 458889 h 490905"/>
              <a:gd name="connsiteX16" fmla="*/ 224130 w 490953"/>
              <a:gd name="connsiteY16" fmla="*/ 490905 h 490905"/>
              <a:gd name="connsiteX17" fmla="*/ 384224 w 490953"/>
              <a:gd name="connsiteY17" fmla="*/ 490905 h 49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0953" h="490905">
                <a:moveTo>
                  <a:pt x="384224" y="490905"/>
                </a:moveTo>
                <a:lnTo>
                  <a:pt x="384224" y="490905"/>
                </a:lnTo>
                <a:cubicBezTo>
                  <a:pt x="405570" y="412645"/>
                  <a:pt x="423436" y="333351"/>
                  <a:pt x="448261" y="256124"/>
                </a:cubicBezTo>
                <a:cubicBezTo>
                  <a:pt x="512001" y="57841"/>
                  <a:pt x="457655" y="305206"/>
                  <a:pt x="490953" y="138734"/>
                </a:cubicBezTo>
                <a:cubicBezTo>
                  <a:pt x="487395" y="106718"/>
                  <a:pt x="494687" y="71498"/>
                  <a:pt x="480280" y="42687"/>
                </a:cubicBezTo>
                <a:cubicBezTo>
                  <a:pt x="473719" y="29567"/>
                  <a:pt x="451692" y="36044"/>
                  <a:pt x="437588" y="32015"/>
                </a:cubicBezTo>
                <a:cubicBezTo>
                  <a:pt x="426771" y="28925"/>
                  <a:pt x="416483" y="24071"/>
                  <a:pt x="405569" y="21343"/>
                </a:cubicBezTo>
                <a:cubicBezTo>
                  <a:pt x="356682" y="9123"/>
                  <a:pt x="318655" y="6479"/>
                  <a:pt x="266822" y="0"/>
                </a:cubicBezTo>
                <a:cubicBezTo>
                  <a:pt x="234803" y="3557"/>
                  <a:pt x="202543" y="5376"/>
                  <a:pt x="170766" y="10672"/>
                </a:cubicBezTo>
                <a:cubicBezTo>
                  <a:pt x="147205" y="14598"/>
                  <a:pt x="115503" y="32964"/>
                  <a:pt x="96056" y="42687"/>
                </a:cubicBezTo>
                <a:cubicBezTo>
                  <a:pt x="81825" y="64031"/>
                  <a:pt x="68757" y="86196"/>
                  <a:pt x="53364" y="106718"/>
                </a:cubicBezTo>
                <a:cubicBezTo>
                  <a:pt x="13649" y="159666"/>
                  <a:pt x="31212" y="134606"/>
                  <a:pt x="0" y="181421"/>
                </a:cubicBezTo>
                <a:cubicBezTo>
                  <a:pt x="7115" y="220551"/>
                  <a:pt x="8107" y="261308"/>
                  <a:pt x="21345" y="298812"/>
                </a:cubicBezTo>
                <a:cubicBezTo>
                  <a:pt x="29883" y="323002"/>
                  <a:pt x="55924" y="338507"/>
                  <a:pt x="64037" y="362843"/>
                </a:cubicBezTo>
                <a:cubicBezTo>
                  <a:pt x="67595" y="373515"/>
                  <a:pt x="69679" y="384797"/>
                  <a:pt x="74710" y="394858"/>
                </a:cubicBezTo>
                <a:cubicBezTo>
                  <a:pt x="85112" y="415659"/>
                  <a:pt x="109715" y="445777"/>
                  <a:pt x="128074" y="458889"/>
                </a:cubicBezTo>
                <a:cubicBezTo>
                  <a:pt x="162443" y="483436"/>
                  <a:pt x="183155" y="482711"/>
                  <a:pt x="224130" y="490905"/>
                </a:cubicBezTo>
                <a:cubicBezTo>
                  <a:pt x="409121" y="480024"/>
                  <a:pt x="357542" y="490905"/>
                  <a:pt x="384224" y="490905"/>
                </a:cubicBezTo>
                <a:close/>
              </a:path>
            </a:pathLst>
          </a:cu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31507" y="3717032"/>
            <a:ext cx="114809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6888088" y="3284984"/>
            <a:ext cx="432048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Isosceles Triangle 17"/>
          <p:cNvSpPr/>
          <p:nvPr/>
        </p:nvSpPr>
        <p:spPr>
          <a:xfrm>
            <a:off x="7032104" y="3789040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142090" y="39544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6106673" y="3789040"/>
            <a:ext cx="576064" cy="576064"/>
          </a:xfrm>
          <a:prstGeom prst="triangle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221373" y="3965072"/>
            <a:ext cx="33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B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6384032" y="3284984"/>
            <a:ext cx="504056" cy="50405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88915" y="3212976"/>
            <a:ext cx="463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T*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67808" y="314096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/>
                <a:cs typeface="Comic Sans MS"/>
              </a:rPr>
              <a:t>r</a:t>
            </a:r>
            <a:r>
              <a:rPr lang="en-US" sz="1400" dirty="0">
                <a:latin typeface="Comic Sans MS"/>
                <a:cs typeface="Comic Sans MS"/>
              </a:rPr>
              <a:t>emove that node from the tree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47728" y="5085184"/>
            <a:ext cx="590465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Comic Sans MS"/>
                <a:cs typeface="Comic Sans MS"/>
              </a:rPr>
              <a:t>Because all characters in </a:t>
            </a:r>
            <a:r>
              <a:rPr lang="en-US" dirty="0" err="1">
                <a:latin typeface="Comic Sans MS"/>
                <a:cs typeface="Comic Sans MS"/>
              </a:rPr>
              <a:t>subtree</a:t>
            </a:r>
            <a:r>
              <a:rPr lang="en-US" dirty="0">
                <a:latin typeface="Comic Sans MS"/>
                <a:cs typeface="Comic Sans MS"/>
              </a:rPr>
              <a:t> B of T* have encodings 1 bit shorter than encodings in </a:t>
            </a:r>
            <a:r>
              <a:rPr lang="en-US" dirty="0" err="1">
                <a:latin typeface="Comic Sans MS"/>
                <a:cs typeface="Comic Sans MS"/>
              </a:rPr>
              <a:t>subtree</a:t>
            </a:r>
            <a:r>
              <a:rPr lang="en-US" dirty="0">
                <a:latin typeface="Comic Sans MS"/>
                <a:cs typeface="Comic Sans MS"/>
              </a:rPr>
              <a:t> B of T, </a:t>
            </a:r>
          </a:p>
          <a:p>
            <a:pPr algn="ctr"/>
            <a:r>
              <a:rPr lang="en-US" sz="2000" dirty="0">
                <a:latin typeface="Comic Sans MS"/>
                <a:cs typeface="Comic Sans MS"/>
              </a:rPr>
              <a:t>B(T) &gt; B(T*)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9791185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79576" y="1300698"/>
            <a:ext cx="4724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</p:txBody>
      </p:sp>
    </p:spTree>
    <p:extLst>
      <p:ext uri="{BB962C8B-B14F-4D97-AF65-F5344CB8AC3E}">
        <p14:creationId xmlns:p14="http://schemas.microsoft.com/office/powerpoint/2010/main" val="155658679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7612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4021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90431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79576" y="1300698"/>
            <a:ext cx="4724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</p:txBody>
      </p:sp>
    </p:spTree>
    <p:extLst>
      <p:ext uri="{BB962C8B-B14F-4D97-AF65-F5344CB8AC3E}">
        <p14:creationId xmlns:p14="http://schemas.microsoft.com/office/powerpoint/2010/main" val="256062637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7612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40216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904312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9576" y="1065511"/>
            <a:ext cx="4724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</p:txBody>
      </p:sp>
    </p:spTree>
    <p:extLst>
      <p:ext uri="{BB962C8B-B14F-4D97-AF65-F5344CB8AC3E}">
        <p14:creationId xmlns:p14="http://schemas.microsoft.com/office/powerpoint/2010/main" val="388228461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7612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08168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472264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4021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7824192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8256240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573266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76120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08168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47226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40216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7824192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8256240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85766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622681" y="3212976"/>
            <a:ext cx="15975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Comic Sans MS"/>
                <a:cs typeface="Comic Sans MS"/>
              </a:rPr>
              <a:t>ACADABRA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0126" y="3212976"/>
            <a:ext cx="533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AB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807969" y="1916832"/>
            <a:ext cx="329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098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44072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76120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04021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08168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7392144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7824192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17612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96009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7392144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560089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44072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76120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04021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08168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7392144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7824192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17612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96009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7392144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1" idx="3"/>
            <a:endCxn id="17" idx="1"/>
          </p:cNvCxnSpPr>
          <p:nvPr/>
        </p:nvCxnSpPr>
        <p:spPr>
          <a:xfrm>
            <a:off x="6744072" y="2564904"/>
            <a:ext cx="4320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4192541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79976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12024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76120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44072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6528048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6960096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17612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096000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652804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1936685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79976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12024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76120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44072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6528048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6960096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176120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096000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652804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4683075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79976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47928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79976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44072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12024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6096000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6528048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744072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663952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6096000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6096000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52804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6159930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51784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1973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51784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5880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83832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4367808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4799856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15880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3935760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367808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36780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479985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2460276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5178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1973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51784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5880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83832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4367808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4799856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15880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3935760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367808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312024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36780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479985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884106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197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63952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83832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5178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1973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51784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5880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83832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4367808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0"/>
          </p:cNvCxnSpPr>
          <p:nvPr/>
        </p:nvCxnSpPr>
        <p:spPr>
          <a:xfrm flipH="1" flipV="1">
            <a:off x="4799856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15880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3935760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367808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528048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36780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479985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5892562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6324610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6114321" y="2343785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6642558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558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19936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87888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55840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87888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07968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51993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303912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735960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95198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871864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303912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303912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735960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2343785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1594360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55840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19936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87888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55840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87888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07968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51993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303912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735960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95198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871864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303912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303912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735960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2343785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35527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810283" y="3212976"/>
            <a:ext cx="140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Comic Sans MS"/>
                <a:cs typeface="Comic Sans MS"/>
              </a:rPr>
              <a:t>CADABRA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0125" y="3212976"/>
            <a:ext cx="6951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ABR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807969" y="1916832"/>
            <a:ext cx="35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4868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15880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79976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47928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15880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47928" y="5517232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68008" y="5517232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879976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663952" y="5157192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6096000" y="5157192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312024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231904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663952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663952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096000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2343785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447928" y="235746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231904" y="2775833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663952" y="2775833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23155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07768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79976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1864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981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07768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9816" y="5517232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9896" y="5517232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1864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4655840" y="5157192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087888" y="5157192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303912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223792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655840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744072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655840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087888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610858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6540634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6330345" y="2343785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4439816" y="235746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4223792" y="2775833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4655840" y="2775833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28076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47928" y="2348880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07768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79976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186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981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07768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9816" y="5517232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9896" y="5517232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1864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4655840" y="5157192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087888" y="5157192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303912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223792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655840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744072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655840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087888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6108586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6540634" y="278092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6330345" y="2343785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4439816" y="235746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4223792" y="2775833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4655840" y="2775833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99380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807968" y="314096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07768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4001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1864" y="314096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9816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07768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9816" y="5517232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59896" y="5517232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1864" y="472514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4655840" y="5157192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087888" y="5157192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303912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223792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4655840" y="436510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104112" y="393305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655840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087888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6468626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6900674" y="357301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6690385" y="3135873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4439816" y="2357460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4223792" y="2775833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4655840" y="2775833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6023992" y="277073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6456040" y="277073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6240016" y="2325849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9084038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4906716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noFill/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9535887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6326426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6971881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51911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2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847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2" name="Picture 1" descr="kisi 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34" y="1700808"/>
            <a:ext cx="1466350" cy="1466350"/>
          </a:xfrm>
          <a:prstGeom prst="rect">
            <a:avLst/>
          </a:prstGeom>
        </p:spPr>
      </p:pic>
      <p:pic>
        <p:nvPicPr>
          <p:cNvPr id="3" name="Picture 2" descr="kisi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700808"/>
            <a:ext cx="1466350" cy="14663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3779118" y="2348880"/>
            <a:ext cx="4294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465654" y="3212976"/>
            <a:ext cx="21080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ABRACADABRA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90115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31777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39599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8736698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04645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40" y="5668860"/>
            <a:ext cx="2685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0 0 0 1 0 0 0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3365808" y="2157914"/>
            <a:ext cx="648072" cy="2339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145992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40" y="5668860"/>
            <a:ext cx="2685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</a:t>
            </a:r>
            <a:r>
              <a:rPr lang="tr-TR" sz="2800" dirty="0">
                <a:latin typeface="Comic Sans MS"/>
                <a:cs typeface="Comic Sans MS"/>
              </a:rPr>
              <a:t> 0 0 1 0 0 0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3910685" y="2958333"/>
            <a:ext cx="392563" cy="3642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0788197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40" y="5668860"/>
            <a:ext cx="2685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</a:t>
            </a:r>
            <a:r>
              <a:rPr lang="tr-TR" sz="2800" dirty="0">
                <a:latin typeface="Comic Sans MS"/>
                <a:cs typeface="Comic Sans MS"/>
              </a:rPr>
              <a:t>0 1 0 0 0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357035" y="3865632"/>
            <a:ext cx="392563" cy="3642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7349773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39" y="5668861"/>
            <a:ext cx="2577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</a:t>
            </a:r>
            <a:r>
              <a:rPr lang="tr-TR" sz="2800" dirty="0">
                <a:latin typeface="Comic Sans MS"/>
                <a:cs typeface="Comic Sans MS"/>
              </a:rPr>
              <a:t>0 1 0 0 0</a:t>
            </a:r>
          </a:p>
          <a:p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B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 flipH="1" flipV="1">
            <a:off x="4362409" y="5011154"/>
            <a:ext cx="95881" cy="4659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0604093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39" y="5668861"/>
            <a:ext cx="2577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0 0 0</a:t>
            </a:r>
            <a:r>
              <a:rPr lang="tr-TR" sz="2800" dirty="0">
                <a:latin typeface="Comic Sans MS"/>
                <a:cs typeface="Comic Sans MS"/>
              </a:rPr>
              <a:t> 1 0 0 0</a:t>
            </a:r>
          </a:p>
          <a:p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B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917386" y="2139503"/>
            <a:ext cx="593745" cy="26892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6513471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Huffman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Coding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640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99856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7688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3952" y="3429000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3190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99856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5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3190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2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1984" y="5805264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3952" y="5013176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</a:p>
        </p:txBody>
      </p:sp>
      <p:cxnSp>
        <p:nvCxnSpPr>
          <p:cNvPr id="18" name="Straight Connector 17"/>
          <p:cNvCxnSpPr>
            <a:stCxn id="16" idx="2"/>
            <a:endCxn id="13" idx="0"/>
          </p:cNvCxnSpPr>
          <p:nvPr/>
        </p:nvCxnSpPr>
        <p:spPr>
          <a:xfrm flipH="1">
            <a:off x="5447928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879976" y="5445224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96000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5015880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447928" y="4653136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151784" y="422108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10253F"/>
                </a:solidFill>
                <a:latin typeface="Comic Sans MS"/>
                <a:cs typeface="Comic Sans MS"/>
              </a:rPr>
              <a:t>10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44792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587997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79577" y="1065510"/>
            <a:ext cx="64690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ort all frequencies in decreasing order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s</a:t>
            </a:r>
            <a:r>
              <a:rPr lang="en-US" dirty="0">
                <a:latin typeface="Comic Sans MS"/>
                <a:cs typeface="Comic Sans MS"/>
              </a:rPr>
              <a:t>tart with lowest two frequencies</a:t>
            </a:r>
          </a:p>
          <a:p>
            <a:r>
              <a:rPr lang="en-US" sz="1600" dirty="0">
                <a:latin typeface="Comic Sans MS"/>
                <a:cs typeface="Comic Sans MS"/>
              </a:rPr>
              <a:t> </a:t>
            </a:r>
            <a:r>
              <a:rPr lang="en-US" sz="1600" dirty="0">
                <a:latin typeface="Comic Sans MS"/>
                <a:cs typeface="Comic Sans MS"/>
              </a:rPr>
              <a:t>           combine them in one one, rearrange to preserve the order </a:t>
            </a:r>
            <a:endParaRPr lang="en-US" sz="1600" dirty="0">
              <a:latin typeface="Comic Sans MS"/>
              <a:cs typeface="Comic Sans MS"/>
            </a:endParaRPr>
          </a:p>
        </p:txBody>
      </p:sp>
      <p:cxnSp>
        <p:nvCxnSpPr>
          <p:cNvPr id="26" name="Straight Connector 23"/>
          <p:cNvCxnSpPr/>
          <p:nvPr/>
        </p:nvCxnSpPr>
        <p:spPr>
          <a:xfrm flipH="1">
            <a:off x="3516298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4"/>
          <p:cNvCxnSpPr/>
          <p:nvPr/>
        </p:nvCxnSpPr>
        <p:spPr>
          <a:xfrm flipH="1" flipV="1">
            <a:off x="3948346" y="3861048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/>
          <p:nvPr/>
        </p:nvSpPr>
        <p:spPr>
          <a:xfrm>
            <a:off x="3738057" y="3423905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23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0" name="Rectangle 9"/>
          <p:cNvSpPr/>
          <p:nvPr/>
        </p:nvSpPr>
        <p:spPr>
          <a:xfrm>
            <a:off x="5213025" y="2614108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3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1" name="Straight Connector 23"/>
          <p:cNvCxnSpPr/>
          <p:nvPr/>
        </p:nvCxnSpPr>
        <p:spPr>
          <a:xfrm flipH="1">
            <a:off x="5015880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/>
          <p:cNvCxnSpPr/>
          <p:nvPr/>
        </p:nvCxnSpPr>
        <p:spPr>
          <a:xfrm flipH="1" flipV="1">
            <a:off x="5447928" y="3063865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3"/>
          <p:cNvCxnSpPr/>
          <p:nvPr/>
        </p:nvCxnSpPr>
        <p:spPr>
          <a:xfrm flipH="1">
            <a:off x="3071664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24"/>
          <p:cNvCxnSpPr/>
          <p:nvPr/>
        </p:nvCxnSpPr>
        <p:spPr>
          <a:xfrm flipH="1" flipV="1">
            <a:off x="3503712" y="3058770"/>
            <a:ext cx="432048" cy="36004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/>
          <p:nvPr/>
        </p:nvSpPr>
        <p:spPr>
          <a:xfrm>
            <a:off x="3287688" y="2625311"/>
            <a:ext cx="432048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48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cxnSp>
        <p:nvCxnSpPr>
          <p:cNvPr id="35" name="Straight Connector 23"/>
          <p:cNvCxnSpPr/>
          <p:nvPr/>
        </p:nvCxnSpPr>
        <p:spPr>
          <a:xfrm flipH="1">
            <a:off x="3719737" y="2375356"/>
            <a:ext cx="756085" cy="251366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4"/>
          <p:cNvCxnSpPr/>
          <p:nvPr/>
        </p:nvCxnSpPr>
        <p:spPr>
          <a:xfrm flipH="1" flipV="1">
            <a:off x="4475820" y="2375357"/>
            <a:ext cx="756084" cy="23365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/>
          <p:nvPr/>
        </p:nvSpPr>
        <p:spPr>
          <a:xfrm>
            <a:off x="4259796" y="1934728"/>
            <a:ext cx="432048" cy="432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10253F"/>
                </a:solidFill>
                <a:latin typeface="Comic Sans MS"/>
                <a:cs typeface="Comic Sans MS"/>
              </a:rPr>
              <a:t>81</a:t>
            </a:r>
            <a:endParaRPr lang="en-US" sz="1600" dirty="0">
              <a:solidFill>
                <a:srgbClr val="10253F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42084" y="30148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62313" y="30229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0" name="TextBox 37"/>
          <p:cNvSpPr txBox="1"/>
          <p:nvPr/>
        </p:nvSpPr>
        <p:spPr>
          <a:xfrm>
            <a:off x="6052383" y="382663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1" name="TextBox 38"/>
          <p:cNvSpPr txBox="1"/>
          <p:nvPr/>
        </p:nvSpPr>
        <p:spPr>
          <a:xfrm>
            <a:off x="5372612" y="383475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2" name="TextBox 37"/>
          <p:cNvSpPr txBox="1"/>
          <p:nvPr/>
        </p:nvSpPr>
        <p:spPr>
          <a:xfrm>
            <a:off x="5649651" y="460535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3" name="TextBox 38"/>
          <p:cNvSpPr txBox="1"/>
          <p:nvPr/>
        </p:nvSpPr>
        <p:spPr>
          <a:xfrm>
            <a:off x="4969880" y="461347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4" name="TextBox 37"/>
          <p:cNvSpPr txBox="1"/>
          <p:nvPr/>
        </p:nvSpPr>
        <p:spPr>
          <a:xfrm>
            <a:off x="6052383" y="5429211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5" name="TextBox 38"/>
          <p:cNvSpPr txBox="1"/>
          <p:nvPr/>
        </p:nvSpPr>
        <p:spPr>
          <a:xfrm>
            <a:off x="5372612" y="5437329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6" name="TextBox 37"/>
          <p:cNvSpPr txBox="1"/>
          <p:nvPr/>
        </p:nvSpPr>
        <p:spPr>
          <a:xfrm>
            <a:off x="4124955" y="3833023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7" name="TextBox 38"/>
          <p:cNvSpPr txBox="1"/>
          <p:nvPr/>
        </p:nvSpPr>
        <p:spPr>
          <a:xfrm>
            <a:off x="3445184" y="3841141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48" name="TextBox 37"/>
          <p:cNvSpPr txBox="1"/>
          <p:nvPr/>
        </p:nvSpPr>
        <p:spPr>
          <a:xfrm>
            <a:off x="3673615" y="3043958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49" name="TextBox 38"/>
          <p:cNvSpPr txBox="1"/>
          <p:nvPr/>
        </p:nvSpPr>
        <p:spPr>
          <a:xfrm>
            <a:off x="2993844" y="3052076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0" name="TextBox 37"/>
          <p:cNvSpPr txBox="1"/>
          <p:nvPr/>
        </p:nvSpPr>
        <p:spPr>
          <a:xfrm>
            <a:off x="4799857" y="2226350"/>
            <a:ext cx="309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0</a:t>
            </a:r>
          </a:p>
        </p:txBody>
      </p:sp>
      <p:sp>
        <p:nvSpPr>
          <p:cNvPr id="51" name="TextBox 38"/>
          <p:cNvSpPr txBox="1"/>
          <p:nvPr/>
        </p:nvSpPr>
        <p:spPr>
          <a:xfrm>
            <a:off x="3863753" y="2239154"/>
            <a:ext cx="277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1</a:t>
            </a:r>
            <a:endParaRPr lang="en-US" sz="1600" dirty="0">
              <a:latin typeface="Comic Sans MS"/>
              <a:cs typeface="Comic Sans MS"/>
            </a:endParaRPr>
          </a:p>
        </p:txBody>
      </p:sp>
      <p:sp>
        <p:nvSpPr>
          <p:cNvPr id="52" name="Rectangle 50"/>
          <p:cNvSpPr/>
          <p:nvPr/>
        </p:nvSpPr>
        <p:spPr>
          <a:xfrm>
            <a:off x="7680176" y="2790104"/>
            <a:ext cx="38844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A</a:t>
            </a:r>
          </a:p>
          <a:p>
            <a:r>
              <a:rPr lang="en-US" dirty="0">
                <a:latin typeface="Comic Sans MS"/>
                <a:cs typeface="Comic Sans MS"/>
              </a:rPr>
              <a:t>E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M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B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K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T</a:t>
            </a:r>
          </a:p>
          <a:p>
            <a:r>
              <a:rPr lang="en-US" dirty="0">
                <a:latin typeface="Comic Sans MS"/>
                <a:cs typeface="Comic Sans MS"/>
              </a:rPr>
              <a:t>U</a:t>
            </a:r>
          </a:p>
          <a:p>
            <a:r>
              <a:rPr lang="en-US" dirty="0">
                <a:latin typeface="Comic Sans MS"/>
                <a:cs typeface="Comic Sans MS"/>
              </a:rPr>
              <a:t>L</a:t>
            </a:r>
          </a:p>
        </p:txBody>
      </p:sp>
      <p:sp>
        <p:nvSpPr>
          <p:cNvPr id="53" name="Rectangle 51"/>
          <p:cNvSpPr/>
          <p:nvPr/>
        </p:nvSpPr>
        <p:spPr>
          <a:xfrm>
            <a:off x="8091404" y="2790104"/>
            <a:ext cx="46644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25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18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13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10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5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4" name="Straight Connector 52"/>
          <p:cNvCxnSpPr/>
          <p:nvPr/>
        </p:nvCxnSpPr>
        <p:spPr>
          <a:xfrm>
            <a:off x="8060536" y="2835276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975102" y="2450886"/>
            <a:ext cx="661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freq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6" name="Straight Connector 53"/>
          <p:cNvCxnSpPr/>
          <p:nvPr/>
        </p:nvCxnSpPr>
        <p:spPr>
          <a:xfrm>
            <a:off x="8544272" y="2839752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5"/>
          <p:cNvSpPr/>
          <p:nvPr/>
        </p:nvSpPr>
        <p:spPr>
          <a:xfrm>
            <a:off x="8524315" y="2790104"/>
            <a:ext cx="85311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11</a:t>
            </a:r>
          </a:p>
          <a:p>
            <a:r>
              <a:rPr lang="en-US" dirty="0">
                <a:latin typeface="Comic Sans MS"/>
                <a:cs typeface="Comic Sans MS"/>
              </a:rPr>
              <a:t>01</a:t>
            </a:r>
          </a:p>
          <a:p>
            <a:r>
              <a:rPr lang="tr-TR" dirty="0">
                <a:latin typeface="Comic Sans MS"/>
                <a:cs typeface="Comic Sans MS"/>
              </a:rPr>
              <a:t>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100</a:t>
            </a:r>
          </a:p>
          <a:p>
            <a:r>
              <a:rPr lang="tr-TR" dirty="0">
                <a:latin typeface="Comic Sans MS"/>
                <a:cs typeface="Comic Sans MS"/>
              </a:rPr>
              <a:t>000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  <a:cs typeface="Comic Sans MS"/>
              </a:rPr>
              <a:t>0</a:t>
            </a:r>
            <a:r>
              <a:rPr lang="en-US" dirty="0">
                <a:latin typeface="Comic Sans MS"/>
                <a:cs typeface="Comic Sans MS"/>
              </a:rPr>
              <a:t>011</a:t>
            </a:r>
          </a:p>
          <a:p>
            <a:r>
              <a:rPr lang="tr-TR" dirty="0">
                <a:latin typeface="Comic Sans MS"/>
                <a:cs typeface="Comic Sans MS"/>
              </a:rPr>
              <a:t>00101</a:t>
            </a:r>
            <a:endParaRPr lang="en-US" dirty="0">
              <a:latin typeface="Comic Sans MS"/>
              <a:cs typeface="Comic Sans MS"/>
            </a:endParaRPr>
          </a:p>
          <a:p>
            <a:r>
              <a:rPr lang="tr-TR" dirty="0">
                <a:latin typeface="Comic Sans MS"/>
              </a:rPr>
              <a:t>00100</a:t>
            </a:r>
            <a:endParaRPr lang="en-US" dirty="0"/>
          </a:p>
        </p:txBody>
      </p:sp>
      <p:cxnSp>
        <p:nvCxnSpPr>
          <p:cNvPr id="58" name="Straight Connector 56"/>
          <p:cNvCxnSpPr/>
          <p:nvPr/>
        </p:nvCxnSpPr>
        <p:spPr>
          <a:xfrm>
            <a:off x="9408368" y="2841290"/>
            <a:ext cx="0" cy="220342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7"/>
          <p:cNvSpPr/>
          <p:nvPr/>
        </p:nvSpPr>
        <p:spPr>
          <a:xfrm>
            <a:off x="9408368" y="2780929"/>
            <a:ext cx="46644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50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36</a:t>
            </a:r>
          </a:p>
          <a:p>
            <a:pPr algn="ctr"/>
            <a:r>
              <a:rPr lang="tr-TR" dirty="0">
                <a:latin typeface="Comic Sans MS"/>
                <a:cs typeface="Comic Sans MS"/>
              </a:rPr>
              <a:t>39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30</a:t>
            </a: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2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tr-TR" dirty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  <a:p>
            <a:pPr algn="ctr"/>
            <a:endParaRPr lang="en-US" dirty="0"/>
          </a:p>
        </p:txBody>
      </p:sp>
      <p:sp>
        <p:nvSpPr>
          <p:cNvPr id="60" name="Rectangle 58"/>
          <p:cNvSpPr/>
          <p:nvPr/>
        </p:nvSpPr>
        <p:spPr>
          <a:xfrm>
            <a:off x="9315806" y="2420888"/>
            <a:ext cx="64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cost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" name="TextBox 59"/>
          <p:cNvSpPr txBox="1"/>
          <p:nvPr/>
        </p:nvSpPr>
        <p:spPr>
          <a:xfrm>
            <a:off x="9336361" y="5085184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21</a:t>
            </a:r>
            <a:r>
              <a:rPr lang="tr-TR" dirty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2" name="Straight Connector 60"/>
          <p:cNvCxnSpPr/>
          <p:nvPr/>
        </p:nvCxnSpPr>
        <p:spPr>
          <a:xfrm>
            <a:off x="9400074" y="5106528"/>
            <a:ext cx="44034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4"/>
          <p:cNvSpPr/>
          <p:nvPr/>
        </p:nvSpPr>
        <p:spPr>
          <a:xfrm>
            <a:off x="7405939" y="5668861"/>
            <a:ext cx="25779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0 0 0</a:t>
            </a:r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r>
              <a:rPr lang="tr-TR" sz="2800" dirty="0">
                <a:latin typeface="Comic Sans MS"/>
                <a:cs typeface="Comic Sans MS"/>
              </a:rPr>
              <a:t> 0 0 0</a:t>
            </a:r>
          </a:p>
          <a:p>
            <a:r>
              <a:rPr lang="tr-TR" sz="2800" dirty="0">
                <a:latin typeface="Comic Sans MS"/>
                <a:cs typeface="Comic Sans MS"/>
              </a:rPr>
              <a:t> </a:t>
            </a:r>
            <a:r>
              <a:rPr lang="tr-TR" sz="2800" dirty="0">
                <a:latin typeface="Comic Sans MS"/>
                <a:cs typeface="Comic Sans MS"/>
              </a:rPr>
              <a:t>  B</a:t>
            </a:r>
            <a:r>
              <a:rPr lang="en-US" sz="2800" dirty="0">
                <a:latin typeface="Comic Sans MS"/>
                <a:cs typeface="Comic Sans MS"/>
              </a:rPr>
              <a:t> </a:t>
            </a:r>
            <a:endParaRPr lang="en-US" sz="2800" dirty="0"/>
          </a:p>
        </p:txBody>
      </p:sp>
      <p:sp>
        <p:nvSpPr>
          <p:cNvPr id="64" name="Rectangle 54"/>
          <p:cNvSpPr/>
          <p:nvPr/>
        </p:nvSpPr>
        <p:spPr>
          <a:xfrm>
            <a:off x="2181822" y="5147320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decoding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4583833" y="2929401"/>
            <a:ext cx="472073" cy="54738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1592990" y="5486215"/>
            <a:ext cx="27671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Comic Sans MS" panose="030F0702030302020204" pitchFamily="66" charset="0"/>
              </a:rPr>
              <a:t>s</a:t>
            </a:r>
            <a:r>
              <a:rPr lang="tr-TR" sz="1600" dirty="0">
                <a:latin typeface="Comic Sans MS" panose="030F0702030302020204" pitchFamily="66" charset="0"/>
              </a:rPr>
              <a:t>tart </a:t>
            </a:r>
            <a:r>
              <a:rPr lang="tr-TR" sz="1600" dirty="0" err="1">
                <a:latin typeface="Comic Sans MS" panose="030F0702030302020204" pitchFamily="66" charset="0"/>
              </a:rPr>
              <a:t>from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the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root</a:t>
            </a: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l</a:t>
            </a:r>
            <a:r>
              <a:rPr lang="tr-TR" sz="1600" dirty="0" err="1">
                <a:latin typeface="Comic Sans MS" panose="030F0702030302020204" pitchFamily="66" charset="0"/>
              </a:rPr>
              <a:t>eft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‘1’ – </a:t>
            </a:r>
            <a:r>
              <a:rPr lang="tr-TR" sz="1600" dirty="0" err="1">
                <a:latin typeface="Comic Sans MS" panose="030F0702030302020204" pitchFamily="66" charset="0"/>
              </a:rPr>
              <a:t>right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for</a:t>
            </a:r>
            <a:r>
              <a:rPr lang="tr-TR" sz="1600" dirty="0">
                <a:latin typeface="Comic Sans MS" panose="030F0702030302020204" pitchFamily="66" charset="0"/>
              </a:rPr>
              <a:t> ‘0’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Comic Sans MS" panose="030F0702030302020204" pitchFamily="66" charset="0"/>
              </a:rPr>
              <a:t>e</a:t>
            </a:r>
            <a:r>
              <a:rPr lang="tr-TR" sz="1600" dirty="0" err="1">
                <a:latin typeface="Comic Sans MS" panose="030F0702030302020204" pitchFamily="66" charset="0"/>
              </a:rPr>
              <a:t>nd</a:t>
            </a:r>
            <a:r>
              <a:rPr lang="tr-TR" sz="1600" dirty="0">
                <a:latin typeface="Comic Sans MS" panose="030F0702030302020204" pitchFamily="66" charset="0"/>
              </a:rPr>
              <a:t> of </a:t>
            </a:r>
            <a:r>
              <a:rPr lang="tr-TR" sz="1600" dirty="0" err="1">
                <a:latin typeface="Comic Sans MS" panose="030F0702030302020204" pitchFamily="66" charset="0"/>
              </a:rPr>
              <a:t>decoding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when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>
                <a:latin typeface="Comic Sans MS" panose="030F0702030302020204" pitchFamily="66" charset="0"/>
              </a:rPr>
              <a:t>    </a:t>
            </a:r>
            <a:r>
              <a:rPr lang="tr-TR" sz="1600" dirty="0" err="1">
                <a:latin typeface="Comic Sans MS" panose="030F0702030302020204" pitchFamily="66" charset="0"/>
              </a:rPr>
              <a:t>you</a:t>
            </a:r>
            <a:r>
              <a:rPr lang="tr-TR" sz="1600" dirty="0">
                <a:latin typeface="Comic Sans MS" panose="030F0702030302020204" pitchFamily="66" charset="0"/>
              </a:rPr>
              <a:t> </a:t>
            </a:r>
            <a:r>
              <a:rPr lang="tr-TR" sz="1600" dirty="0" err="1">
                <a:latin typeface="Comic Sans MS" panose="030F0702030302020204" pitchFamily="66" charset="0"/>
              </a:rPr>
              <a:t>reach</a:t>
            </a:r>
            <a:r>
              <a:rPr lang="tr-TR" sz="1600" dirty="0">
                <a:latin typeface="Comic Sans MS" panose="030F0702030302020204" pitchFamily="66" charset="0"/>
              </a:rPr>
              <a:t> a </a:t>
            </a:r>
            <a:r>
              <a:rPr lang="tr-TR" sz="1600" dirty="0" err="1">
                <a:latin typeface="Comic Sans MS" panose="030F0702030302020204" pitchFamily="66" charset="0"/>
              </a:rPr>
              <a:t>leaf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875887" y="3810363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/>
                <a:cs typeface="Comic Sans MS"/>
              </a:rPr>
              <a:t>A</a:t>
            </a:r>
          </a:p>
        </p:txBody>
      </p:sp>
      <p:sp>
        <p:nvSpPr>
          <p:cNvPr id="65" name="Dikdörtgen 64"/>
          <p:cNvSpPr/>
          <p:nvPr/>
        </p:nvSpPr>
        <p:spPr>
          <a:xfrm>
            <a:off x="4821503" y="3802245"/>
            <a:ext cx="344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6" name="Dikdörtgen 65"/>
          <p:cNvSpPr/>
          <p:nvPr/>
        </p:nvSpPr>
        <p:spPr>
          <a:xfrm>
            <a:off x="3313399" y="4592771"/>
            <a:ext cx="410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7" name="Dikdörtgen 66"/>
          <p:cNvSpPr/>
          <p:nvPr/>
        </p:nvSpPr>
        <p:spPr>
          <a:xfrm>
            <a:off x="4173710" y="4605353"/>
            <a:ext cx="34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B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8" name="Dikdörtgen 67"/>
          <p:cNvSpPr/>
          <p:nvPr/>
        </p:nvSpPr>
        <p:spPr>
          <a:xfrm>
            <a:off x="6129374" y="4605353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K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9" name="Dikdörtgen 68"/>
          <p:cNvSpPr/>
          <p:nvPr/>
        </p:nvSpPr>
        <p:spPr>
          <a:xfrm>
            <a:off x="4836679" y="5393692"/>
            <a:ext cx="359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T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5256954" y="6207931"/>
            <a:ext cx="3738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U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1" name="Dikdörtgen 70"/>
          <p:cNvSpPr/>
          <p:nvPr/>
        </p:nvSpPr>
        <p:spPr>
          <a:xfrm>
            <a:off x="5995525" y="6195685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Comic Sans MS"/>
                <a:cs typeface="Comic Sans MS"/>
              </a:rPr>
              <a:t>L</a:t>
            </a:r>
            <a:endParaRPr lang="en-US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08935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9176</Words>
  <Application>Microsoft Office PowerPoint</Application>
  <PresentationFormat>Geniş ekran</PresentationFormat>
  <Paragraphs>4070</Paragraphs>
  <Slides>126</Slides>
  <Notes>75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126</vt:i4>
      </vt:variant>
    </vt:vector>
  </HeadingPairs>
  <TitlesOfParts>
    <vt:vector size="133" baseType="lpstr">
      <vt:lpstr>ＭＳ Ｐゴシック</vt:lpstr>
      <vt:lpstr>Arial</vt:lpstr>
      <vt:lpstr>Calibri</vt:lpstr>
      <vt:lpstr>Calibri Light</vt:lpstr>
      <vt:lpstr>Comic Sans MS</vt:lpstr>
      <vt:lpstr>Lucida Grande</vt:lpstr>
      <vt:lpstr>Office Teması</vt:lpstr>
      <vt:lpstr>Greedy Algorithms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Greedy Algorithms II</dc:title>
  <dc:creator>Murat</dc:creator>
  <cp:lastModifiedBy>Murat</cp:lastModifiedBy>
  <cp:revision>1</cp:revision>
  <dcterms:created xsi:type="dcterms:W3CDTF">2018-09-10T06:26:21Z</dcterms:created>
  <dcterms:modified xsi:type="dcterms:W3CDTF">2018-09-10T06:26:30Z</dcterms:modified>
</cp:coreProperties>
</file>