
<file path=[Content_Types].xml><?xml version="1.0" encoding="utf-8"?>
<Types xmlns="http://schemas.openxmlformats.org/package/2006/content-types">
  <Default Extension="jpeg" ContentType="image/jpeg"/>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16"/>
  </p:handoutMasterIdLst>
  <p:sldIdLst>
    <p:sldId id="262" r:id="rId3"/>
    <p:sldId id="263" r:id="rId4"/>
    <p:sldId id="264" r:id="rId5"/>
    <p:sldId id="265" r:id="rId6"/>
    <p:sldId id="272" r:id="rId7"/>
    <p:sldId id="301" r:id="rId8"/>
    <p:sldId id="267" r:id="rId9"/>
    <p:sldId id="268" r:id="rId10"/>
    <p:sldId id="269" r:id="rId11"/>
    <p:sldId id="270" r:id="rId12"/>
    <p:sldId id="271" r:id="rId13"/>
    <p:sldId id="277" r:id="rId14"/>
    <p:sldId id="306" r:id="rId15"/>
  </p:sldIdLst>
  <p:sldSz cx="9144000" cy="6858000" type="screen4x3"/>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36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13E07F92-3480-4907-8F9E-839D24A6D30E}" type="datetimeFigureOut">
              <a:rPr lang="tr-TR" smtClean="0"/>
            </a:fld>
            <a:endParaRPr lang="tr-TR"/>
          </a:p>
        </p:txBody>
      </p:sp>
      <p:sp>
        <p:nvSpPr>
          <p:cNvPr id="4" name="Altbilgi Yer Tutucusu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DB4ED123-9636-4944-9859-D71899C186C3}" type="slidenum">
              <a:rPr lang="tr-TR" smtClean="0"/>
            </a:fld>
            <a:endParaRPr lang="tr-T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hasCustomPrompt="1"/>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hasCustomPrompt="1"/>
          </p:nvPr>
        </p:nvSpPr>
        <p:spPr/>
        <p:txBody>
          <a:bodyPr vert="eaVert"/>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lang="tr-TR" smtClean="0"/>
              <a:t>Asıl başlık stili için tıklatın</a:t>
            </a:r>
            <a:endParaRPr lang="tr-TR"/>
          </a:p>
        </p:txBody>
      </p:sp>
      <p:sp>
        <p:nvSpPr>
          <p:cNvPr id="3" name="2 İçerik Yer Tutucusu"/>
          <p:cNvSpPr>
            <a:spLocks noGrp="1"/>
          </p:cNvSpPr>
          <p:nvPr>
            <p:ph idx="1" hasCustomPrompt="1"/>
          </p:nvPr>
        </p:nvSpPr>
        <p:spPr/>
        <p:txBody>
          <a:body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endParaRPr lang="tr-TR" smtClean="0"/>
          </a:p>
        </p:txBody>
      </p:sp>
      <p:sp>
        <p:nvSpPr>
          <p:cNvPr id="4" name="3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lang="tr-TR" smtClean="0"/>
              <a:t>Asıl başlık stili için tıklatın</a:t>
            </a:r>
            <a:endParaRPr lang="tr-TR"/>
          </a:p>
        </p:txBody>
      </p:sp>
      <p:sp>
        <p:nvSpPr>
          <p:cNvPr id="3" name="2 İçerik Yer Tutucusu"/>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İçerik Yer Tutucusu"/>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4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endParaRPr lang="tr-TR" smtClean="0"/>
          </a:p>
        </p:txBody>
      </p:sp>
      <p:sp>
        <p:nvSpPr>
          <p:cNvPr id="4" name="3 İçerik Yer Tutucusu"/>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4 Metin Yer Tutucusu"/>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endParaRPr lang="tr-TR" smtClean="0"/>
          </a:p>
        </p:txBody>
      </p:sp>
      <p:sp>
        <p:nvSpPr>
          <p:cNvPr id="6" name="5 İçerik Yer Tutucusu"/>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6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Metin Yer Tutucusu"/>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endParaRPr lang="tr-TR" smtClean="0"/>
          </a:p>
        </p:txBody>
      </p:sp>
      <p:sp>
        <p:nvSpPr>
          <p:cNvPr id="5" name="4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endParaRPr lang="tr-TR" smtClean="0"/>
          </a:p>
        </p:txBody>
      </p:sp>
      <p:sp>
        <p:nvSpPr>
          <p:cNvPr id="5" name="4 Veri Yer Tutucusu"/>
          <p:cNvSpPr>
            <a:spLocks noGrp="1"/>
          </p:cNvSpPr>
          <p:nvPr>
            <p:ph type="dt" sz="half" idx="10"/>
          </p:nvPr>
        </p:nvSpPr>
        <p:spPr/>
        <p:txBody>
          <a:bodyPr/>
          <a:lstStyle/>
          <a:p>
            <a:fld id="{40C0EA67-9F55-49BE-A44E-AEDA2D09043D}"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642094B-3073-4969-B70C-8B8BA12E9581}"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0EA67-9F55-49BE-A44E-AEDA2D09043D}" type="datetimeFigureOut">
              <a:rPr lang="tr-TR" smtClean="0"/>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42094B-3073-4969-B70C-8B8BA12E9581}"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14.wmf"/></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image" Target="../media/image16.wmf"/><Relationship Id="rId1" Type="http://schemas.openxmlformats.org/officeDocument/2006/relationships/image" Target="../media/image15.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17.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8.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4.jpeg"/><Relationship Id="rId2" Type="http://schemas.openxmlformats.org/officeDocument/2006/relationships/image" Target="../media/image3.wmf"/><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6.wmf"/><Relationship Id="rId1"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image" Target="../media/image8.jpeg"/><Relationship Id="rId1" Type="http://schemas.openxmlformats.org/officeDocument/2006/relationships/image" Target="../media/image7.wmf"/></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0.png"/><Relationship Id="rId1"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image" Target="../media/image12.jpeg"/><Relationship Id="rId1" Type="http://schemas.openxmlformats.org/officeDocument/2006/relationships/image" Target="../media/image11.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1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Nesibe\AppData\Local\Microsoft\Windows\Temporary Internet Files\Content.IE5\PPF33F5W\MP900427641[1].jpg"/>
          <p:cNvPicPr>
            <a:picLocks noChangeAspect="1" noChangeArrowheads="1"/>
          </p:cNvPicPr>
          <p:nvPr/>
        </p:nvPicPr>
        <p:blipFill>
          <a:blip r:embed="rId1" cstate="print"/>
          <a:srcRect/>
          <a:stretch>
            <a:fillRect/>
          </a:stretch>
        </p:blipFill>
        <p:spPr bwMode="auto">
          <a:xfrm>
            <a:off x="7443192" y="0"/>
            <a:ext cx="1700808" cy="1700808"/>
          </a:xfrm>
          <a:prstGeom prst="rect">
            <a:avLst/>
          </a:prstGeom>
          <a:noFill/>
        </p:spPr>
      </p:pic>
      <p:sp>
        <p:nvSpPr>
          <p:cNvPr id="3" name="2 Dikdörtgen"/>
          <p:cNvSpPr/>
          <p:nvPr/>
        </p:nvSpPr>
        <p:spPr>
          <a:xfrm>
            <a:off x="467544" y="1124744"/>
            <a:ext cx="8352928" cy="5262979"/>
          </a:xfrm>
          <a:prstGeom prst="rect">
            <a:avLst/>
          </a:prstGeom>
        </p:spPr>
        <p:txBody>
          <a:bodyPr wrap="square">
            <a:spAutoFit/>
          </a:bodyPr>
          <a:lstStyle/>
          <a:p>
            <a:r>
              <a:rPr lang="tr-TR" sz="2400" b="1" dirty="0" smtClean="0"/>
              <a:t>Hijyenik faz : </a:t>
            </a:r>
            <a:endParaRPr lang="tr-TR" sz="2400" b="1" dirty="0" smtClean="0"/>
          </a:p>
          <a:p>
            <a:r>
              <a:rPr lang="tr-TR" sz="2400" dirty="0" smtClean="0"/>
              <a:t>Endüstri devrimiyle birlikte özellikle Avrupa’da insanların sağlıklarını tehdit eden etkenlerden korunma kavramının gelişmesi ile 19. yüzyılın başlarında hijyenik faz başlamıştır.</a:t>
            </a:r>
            <a:endParaRPr lang="tr-TR" sz="2400" dirty="0" smtClean="0"/>
          </a:p>
          <a:p>
            <a:endParaRPr lang="tr-TR" sz="2400" dirty="0" smtClean="0"/>
          </a:p>
          <a:p>
            <a:pPr>
              <a:buFont typeface="Wingdings" panose="05000000000000000000" pitchFamily="2" charset="2"/>
              <a:buChar char="Ø"/>
            </a:pPr>
            <a:r>
              <a:rPr lang="tr-TR" sz="2400" dirty="0" smtClean="0"/>
              <a:t>Bireylerin kötü konutlarda ve iş ortamlarında yaşaması, sık yaşanan salgınlar nedeniyle ölüm oranları yükseltmektedir.</a:t>
            </a:r>
            <a:endParaRPr lang="tr-TR" sz="2400" dirty="0" smtClean="0"/>
          </a:p>
          <a:p>
            <a:pPr>
              <a:buFont typeface="Wingdings" panose="05000000000000000000" pitchFamily="2" charset="2"/>
              <a:buChar char="Ø"/>
            </a:pPr>
            <a:r>
              <a:rPr lang="tr-TR" sz="2400" dirty="0" smtClean="0"/>
              <a:t>Hijyenik olmayan ortamla bulaşıcı hastalıklar arasında ilişki kuruldu. </a:t>
            </a:r>
            <a:endParaRPr lang="tr-TR" sz="2400" dirty="0" smtClean="0"/>
          </a:p>
          <a:p>
            <a:pPr>
              <a:buFont typeface="Wingdings" panose="05000000000000000000" pitchFamily="2" charset="2"/>
              <a:buChar char="Ø"/>
            </a:pPr>
            <a:r>
              <a:rPr lang="tr-TR" sz="2400" dirty="0" smtClean="0"/>
              <a:t>1846 yılında Liverpool </a:t>
            </a:r>
            <a:r>
              <a:rPr lang="tr-TR" sz="2400" dirty="0" err="1" smtClean="0"/>
              <a:t>Sanitary</a:t>
            </a:r>
            <a:r>
              <a:rPr lang="tr-TR" sz="2400" dirty="0" smtClean="0"/>
              <a:t> </a:t>
            </a:r>
            <a:r>
              <a:rPr lang="tr-TR" sz="2400" dirty="0" err="1" smtClean="0"/>
              <a:t>Act</a:t>
            </a:r>
            <a:r>
              <a:rPr lang="tr-TR" sz="2400" dirty="0" smtClean="0"/>
              <a:t> kurulmasıyla birlikte hijyenik çevreyle ilgili yasal düzenlemeler getirildi.</a:t>
            </a:r>
            <a:endParaRPr lang="tr-TR" sz="2400" dirty="0" smtClean="0"/>
          </a:p>
          <a:p>
            <a:r>
              <a:rPr lang="tr-TR" sz="2400" dirty="0"/>
              <a:t> </a:t>
            </a:r>
            <a:r>
              <a:rPr lang="tr-TR" sz="2400" dirty="0" smtClean="0"/>
              <a:t>       </a:t>
            </a:r>
            <a:endParaRPr lang="tr-TR" sz="2400" dirty="0" smtClean="0"/>
          </a:p>
          <a:p>
            <a:r>
              <a:rPr lang="tr-TR" sz="2400" dirty="0" smtClean="0"/>
              <a:t>Bu hareket tüm Avrupa’da yankı buldu ve halk sağlığı çalışmaları başlamış oldu. </a:t>
            </a:r>
            <a:endParaRPr lang="tr-TR" sz="2400" dirty="0"/>
          </a:p>
        </p:txBody>
      </p:sp>
      <p:sp>
        <p:nvSpPr>
          <p:cNvPr id="4" name="1 Başlık"/>
          <p:cNvSpPr txBox="1"/>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tr-TR" sz="4400" b="0" i="0" u="none" strike="noStrike" kern="1200" cap="none" spc="0" normalizeH="0" baseline="0" noProof="0" dirty="0" smtClean="0">
                <a:ln>
                  <a:noFill/>
                </a:ln>
                <a:solidFill>
                  <a:schemeClr val="tx1"/>
                </a:solidFill>
                <a:effectLst/>
                <a:uLnTx/>
                <a:uFillTx/>
                <a:latin typeface="+mj-lt"/>
                <a:ea typeface="+mj-ea"/>
                <a:cs typeface="+mj-cs"/>
              </a:rPr>
              <a:t>Halk Sağlığının Tarihsel Gelişimi</a:t>
            </a:r>
            <a:endParaRPr kumimoji="0" lang="tr-TR" sz="44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Endüstri</a:t>
            </a:r>
            <a:endParaRPr lang="tr-TR" dirty="0"/>
          </a:p>
        </p:txBody>
      </p:sp>
      <p:sp>
        <p:nvSpPr>
          <p:cNvPr id="3" name="2 Dikdörtgen"/>
          <p:cNvSpPr/>
          <p:nvPr/>
        </p:nvSpPr>
        <p:spPr>
          <a:xfrm>
            <a:off x="683568" y="2204864"/>
            <a:ext cx="7632848" cy="3416320"/>
          </a:xfrm>
          <a:prstGeom prst="rect">
            <a:avLst/>
          </a:prstGeom>
        </p:spPr>
        <p:txBody>
          <a:bodyPr wrap="square">
            <a:spAutoFit/>
          </a:bodyPr>
          <a:lstStyle/>
          <a:p>
            <a:pPr>
              <a:buFont typeface="Wingdings" panose="05000000000000000000" pitchFamily="2" charset="2"/>
              <a:buChar char="Ø"/>
            </a:pPr>
            <a:r>
              <a:rPr lang="tr-TR" sz="2400" dirty="0" smtClean="0"/>
              <a:t>Kullanılan yeni kimyasalların hastalık etkilerinin bilinememesi,</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Küreselleşmeyle emek yoğun ve riskli iş kollarının gelişmekte olan ülkelere kaydırılması,</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Endüstri atıklarının önemli halk sağlığı sorunu olduğunun bilincinin gelişmesi ve bu alanda çalışmalara gereksinim duyulması.</a:t>
            </a:r>
            <a:endParaRPr lang="tr-TR" sz="2400" dirty="0"/>
          </a:p>
        </p:txBody>
      </p:sp>
      <p:pic>
        <p:nvPicPr>
          <p:cNvPr id="36865" name="Picture 1" descr="C:\Program Files (x86)\Microsoft Office\MEDIA\CAGCAT10\j0285360.wmf"/>
          <p:cNvPicPr>
            <a:picLocks noChangeAspect="1" noChangeArrowheads="1"/>
          </p:cNvPicPr>
          <p:nvPr/>
        </p:nvPicPr>
        <p:blipFill>
          <a:blip r:embed="rId1" cstate="print"/>
          <a:srcRect/>
          <a:stretch>
            <a:fillRect/>
          </a:stretch>
        </p:blipFill>
        <p:spPr bwMode="auto">
          <a:xfrm>
            <a:off x="6300192" y="332656"/>
            <a:ext cx="2266101" cy="1817827"/>
          </a:xfrm>
          <a:prstGeom prst="rect">
            <a:avLst/>
          </a:prstGeom>
          <a:noFill/>
        </p:spPr>
      </p:pic>
      <p:grpSp>
        <p:nvGrpSpPr>
          <p:cNvPr id="36867" name="Group 3"/>
          <p:cNvGrpSpPr/>
          <p:nvPr/>
        </p:nvGrpSpPr>
        <p:grpSpPr bwMode="auto">
          <a:xfrm>
            <a:off x="755576" y="476672"/>
            <a:ext cx="1696789" cy="1526480"/>
            <a:chOff x="1632" y="1248"/>
            <a:chExt cx="2682" cy="2286"/>
          </a:xfrm>
        </p:grpSpPr>
        <p:sp>
          <p:nvSpPr>
            <p:cNvPr id="36868" name="Gear"/>
            <p:cNvSpPr>
              <a:spLocks noEditPoints="1" noChangeArrowheads="1"/>
            </p:cNvSpPr>
            <p:nvPr/>
          </p:nvSpPr>
          <p:spPr bwMode="auto">
            <a:xfrm>
              <a:off x="3119" y="1248"/>
              <a:ext cx="1195" cy="1048"/>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374 w 21600"/>
                <a:gd name="T9" fmla="*/ 3964 h 21600"/>
                <a:gd name="T10" fmla="*/ 17841 w 21600"/>
                <a:gd name="T11" fmla="*/ 17635 h 21600"/>
              </a:gdLst>
              <a:ahLst/>
              <a:cxnLst>
                <a:cxn ang="0">
                  <a:pos x="T0" y="T1"/>
                </a:cxn>
                <a:cxn ang="0">
                  <a:pos x="T2" y="T3"/>
                </a:cxn>
                <a:cxn ang="0">
                  <a:pos x="T4" y="T5"/>
                </a:cxn>
                <a:cxn ang="0">
                  <a:pos x="T6" y="T7"/>
                </a:cxn>
              </a:cxnLst>
              <a:rect l="T8" t="T9" r="T10" b="T11"/>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C0C0C0"/>
            </a:solidFill>
            <a:ln w="9525">
              <a:miter lim="800000"/>
            </a:ln>
            <a:effectLst/>
            <a:scene3d>
              <a:camera prst="legacyPerspectiveFront">
                <a:rot lat="20099999" lon="1500000" rev="0"/>
              </a:camera>
              <a:lightRig rig="legacyFlat4" dir="b"/>
            </a:scene3d>
            <a:sp3d extrusionH="430200" prstMaterial="legacyMatte">
              <a:bevelT w="13500" h="13500" prst="angle"/>
              <a:bevelB w="13500" h="13500" prst="angle"/>
              <a:extrusionClr>
                <a:srgbClr val="C0C0C0"/>
              </a:extrusionClr>
            </a:sp3d>
          </p:spPr>
          <p:txBody>
            <a:bodyPr vert="horz" wrap="square" lIns="91440" tIns="45720" rIns="91440" bIns="45720" numCol="1" anchor="t" anchorCtr="0" compatLnSpc="1">
              <a:flatTx/>
            </a:bodyPr>
            <a:lstStyle/>
            <a:p>
              <a:endParaRPr lang="tr-TR"/>
            </a:p>
          </p:txBody>
        </p:sp>
        <p:sp>
          <p:nvSpPr>
            <p:cNvPr id="36869" name="AutoShape 5"/>
            <p:cNvSpPr>
              <a:spLocks noEditPoints="1" noChangeArrowheads="1"/>
            </p:cNvSpPr>
            <p:nvPr/>
          </p:nvSpPr>
          <p:spPr bwMode="auto">
            <a:xfrm>
              <a:off x="1632" y="1680"/>
              <a:ext cx="1429" cy="1253"/>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374 w 21600"/>
                <a:gd name="T9" fmla="*/ 3964 h 21600"/>
                <a:gd name="T10" fmla="*/ 17841 w 21600"/>
                <a:gd name="T11" fmla="*/ 17635 h 21600"/>
              </a:gdLst>
              <a:ahLst/>
              <a:cxnLst>
                <a:cxn ang="0">
                  <a:pos x="T0" y="T1"/>
                </a:cxn>
                <a:cxn ang="0">
                  <a:pos x="T2" y="T3"/>
                </a:cxn>
                <a:cxn ang="0">
                  <a:pos x="T4" y="T5"/>
                </a:cxn>
                <a:cxn ang="0">
                  <a:pos x="T6" y="T7"/>
                </a:cxn>
              </a:cxnLst>
              <a:rect l="T8" t="T9" r="T10" b="T11"/>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C0C0C0"/>
            </a:solidFill>
            <a:ln w="9525">
              <a:miter lim="800000"/>
            </a:ln>
            <a:effectLst/>
            <a:scene3d>
              <a:camera prst="legacyPerspectiveFront">
                <a:rot lat="20099999" lon="1500000" rev="0"/>
              </a:camera>
              <a:lightRig rig="legacyFlat4" dir="b"/>
            </a:scene3d>
            <a:sp3d extrusionH="430200" prstMaterial="legacyMatte">
              <a:bevelT w="13500" h="13500" prst="angle"/>
              <a:bevelB w="13500" h="13500" prst="angle"/>
              <a:extrusionClr>
                <a:srgbClr val="C0C0C0"/>
              </a:extrusionClr>
            </a:sp3d>
          </p:spPr>
          <p:txBody>
            <a:bodyPr vert="horz" wrap="square" lIns="91440" tIns="45720" rIns="91440" bIns="45720" numCol="1" anchor="t" anchorCtr="0" compatLnSpc="1">
              <a:flatTx/>
            </a:bodyPr>
            <a:lstStyle/>
            <a:p>
              <a:endParaRPr lang="tr-TR"/>
            </a:p>
          </p:txBody>
        </p:sp>
        <p:sp>
          <p:nvSpPr>
            <p:cNvPr id="36870" name="AutoShape 6"/>
            <p:cNvSpPr>
              <a:spLocks noEditPoints="1" noChangeArrowheads="1"/>
            </p:cNvSpPr>
            <p:nvPr/>
          </p:nvSpPr>
          <p:spPr bwMode="auto">
            <a:xfrm>
              <a:off x="2559" y="2142"/>
              <a:ext cx="1588" cy="1392"/>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374 w 21600"/>
                <a:gd name="T9" fmla="*/ 3964 h 21600"/>
                <a:gd name="T10" fmla="*/ 17841 w 21600"/>
                <a:gd name="T11" fmla="*/ 17635 h 21600"/>
              </a:gdLst>
              <a:ahLst/>
              <a:cxnLst>
                <a:cxn ang="0">
                  <a:pos x="T0" y="T1"/>
                </a:cxn>
                <a:cxn ang="0">
                  <a:pos x="T2" y="T3"/>
                </a:cxn>
                <a:cxn ang="0">
                  <a:pos x="T4" y="T5"/>
                </a:cxn>
                <a:cxn ang="0">
                  <a:pos x="T6" y="T7"/>
                </a:cxn>
              </a:cxnLst>
              <a:rect l="T8" t="T9" r="T10" b="T11"/>
              <a:pathLst>
                <a:path w="21600" h="21600">
                  <a:moveTo>
                    <a:pt x="9689" y="1725"/>
                  </a:moveTo>
                  <a:lnTo>
                    <a:pt x="10304" y="85"/>
                  </a:lnTo>
                  <a:lnTo>
                    <a:pt x="11637" y="85"/>
                  </a:lnTo>
                  <a:lnTo>
                    <a:pt x="12303" y="1777"/>
                  </a:lnTo>
                  <a:lnTo>
                    <a:pt x="13072" y="1931"/>
                  </a:lnTo>
                  <a:lnTo>
                    <a:pt x="14303" y="598"/>
                  </a:lnTo>
                  <a:lnTo>
                    <a:pt x="15533" y="1110"/>
                  </a:lnTo>
                  <a:lnTo>
                    <a:pt x="15584" y="2905"/>
                  </a:lnTo>
                  <a:lnTo>
                    <a:pt x="16405" y="3520"/>
                  </a:lnTo>
                  <a:lnTo>
                    <a:pt x="17891" y="2751"/>
                  </a:lnTo>
                  <a:lnTo>
                    <a:pt x="18917" y="3674"/>
                  </a:lnTo>
                  <a:lnTo>
                    <a:pt x="18199" y="5314"/>
                  </a:lnTo>
                  <a:lnTo>
                    <a:pt x="18763" y="6083"/>
                  </a:lnTo>
                  <a:lnTo>
                    <a:pt x="20403" y="6032"/>
                  </a:lnTo>
                  <a:lnTo>
                    <a:pt x="20865" y="7211"/>
                  </a:lnTo>
                  <a:lnTo>
                    <a:pt x="19737" y="8185"/>
                  </a:lnTo>
                  <a:lnTo>
                    <a:pt x="20096" y="9723"/>
                  </a:lnTo>
                  <a:lnTo>
                    <a:pt x="21634" y="10287"/>
                  </a:lnTo>
                  <a:lnTo>
                    <a:pt x="21582" y="11620"/>
                  </a:lnTo>
                  <a:lnTo>
                    <a:pt x="20147" y="12184"/>
                  </a:lnTo>
                  <a:lnTo>
                    <a:pt x="19942" y="13158"/>
                  </a:lnTo>
                  <a:lnTo>
                    <a:pt x="21070" y="14234"/>
                  </a:lnTo>
                  <a:lnTo>
                    <a:pt x="20608" y="15362"/>
                  </a:lnTo>
                  <a:lnTo>
                    <a:pt x="19019" y="15465"/>
                  </a:lnTo>
                  <a:lnTo>
                    <a:pt x="18404" y="16439"/>
                  </a:lnTo>
                  <a:lnTo>
                    <a:pt x="19122" y="17925"/>
                  </a:lnTo>
                  <a:lnTo>
                    <a:pt x="18096" y="18797"/>
                  </a:lnTo>
                  <a:lnTo>
                    <a:pt x="16763" y="18284"/>
                  </a:lnTo>
                  <a:lnTo>
                    <a:pt x="15431" y="19002"/>
                  </a:lnTo>
                  <a:lnTo>
                    <a:pt x="15277" y="20848"/>
                  </a:lnTo>
                  <a:lnTo>
                    <a:pt x="14149" y="21155"/>
                  </a:lnTo>
                  <a:lnTo>
                    <a:pt x="13021" y="19925"/>
                  </a:lnTo>
                  <a:lnTo>
                    <a:pt x="12252" y="20181"/>
                  </a:lnTo>
                  <a:lnTo>
                    <a:pt x="11739" y="21668"/>
                  </a:lnTo>
                  <a:lnTo>
                    <a:pt x="10201" y="21668"/>
                  </a:lnTo>
                  <a:lnTo>
                    <a:pt x="9740" y="20130"/>
                  </a:lnTo>
                  <a:lnTo>
                    <a:pt x="8253" y="19771"/>
                  </a:lnTo>
                  <a:lnTo>
                    <a:pt x="7125" y="21001"/>
                  </a:lnTo>
                  <a:lnTo>
                    <a:pt x="5895" y="20489"/>
                  </a:lnTo>
                  <a:lnTo>
                    <a:pt x="5946" y="18592"/>
                  </a:lnTo>
                  <a:lnTo>
                    <a:pt x="5177" y="18131"/>
                  </a:lnTo>
                  <a:lnTo>
                    <a:pt x="3383" y="18848"/>
                  </a:lnTo>
                  <a:lnTo>
                    <a:pt x="2614" y="17874"/>
                  </a:lnTo>
                  <a:lnTo>
                    <a:pt x="3383" y="16182"/>
                  </a:lnTo>
                  <a:lnTo>
                    <a:pt x="2922" y="15465"/>
                  </a:lnTo>
                  <a:lnTo>
                    <a:pt x="922" y="15516"/>
                  </a:lnTo>
                  <a:lnTo>
                    <a:pt x="512" y="14234"/>
                  </a:lnTo>
                  <a:lnTo>
                    <a:pt x="1948" y="12901"/>
                  </a:lnTo>
                  <a:lnTo>
                    <a:pt x="1896" y="12184"/>
                  </a:lnTo>
                  <a:lnTo>
                    <a:pt x="0" y="11415"/>
                  </a:lnTo>
                  <a:lnTo>
                    <a:pt x="51" y="10031"/>
                  </a:lnTo>
                  <a:lnTo>
                    <a:pt x="1948" y="9313"/>
                  </a:lnTo>
                  <a:lnTo>
                    <a:pt x="2101" y="8595"/>
                  </a:lnTo>
                  <a:lnTo>
                    <a:pt x="615" y="7160"/>
                  </a:lnTo>
                  <a:lnTo>
                    <a:pt x="1127" y="5878"/>
                  </a:lnTo>
                  <a:lnTo>
                    <a:pt x="3178" y="5981"/>
                  </a:lnTo>
                  <a:lnTo>
                    <a:pt x="3588" y="5417"/>
                  </a:lnTo>
                  <a:lnTo>
                    <a:pt x="2819" y="3520"/>
                  </a:lnTo>
                  <a:lnTo>
                    <a:pt x="3742" y="2597"/>
                  </a:lnTo>
                  <a:lnTo>
                    <a:pt x="5536" y="3417"/>
                  </a:lnTo>
                  <a:lnTo>
                    <a:pt x="6049" y="3058"/>
                  </a:lnTo>
                  <a:lnTo>
                    <a:pt x="6100" y="1264"/>
                  </a:lnTo>
                  <a:lnTo>
                    <a:pt x="7228" y="700"/>
                  </a:lnTo>
                  <a:lnTo>
                    <a:pt x="8510" y="2033"/>
                  </a:lnTo>
                  <a:lnTo>
                    <a:pt x="9689" y="1725"/>
                  </a:lnTo>
                  <a:close/>
                  <a:moveTo>
                    <a:pt x="10817" y="14422"/>
                  </a:moveTo>
                  <a:lnTo>
                    <a:pt x="11175" y="14388"/>
                  </a:lnTo>
                  <a:lnTo>
                    <a:pt x="11534" y="14354"/>
                  </a:lnTo>
                  <a:lnTo>
                    <a:pt x="11893" y="14268"/>
                  </a:lnTo>
                  <a:lnTo>
                    <a:pt x="12218" y="14166"/>
                  </a:lnTo>
                  <a:lnTo>
                    <a:pt x="12508" y="13995"/>
                  </a:lnTo>
                  <a:lnTo>
                    <a:pt x="12816" y="13807"/>
                  </a:lnTo>
                  <a:lnTo>
                    <a:pt x="13106" y="13602"/>
                  </a:lnTo>
                  <a:lnTo>
                    <a:pt x="13329" y="13380"/>
                  </a:lnTo>
                  <a:lnTo>
                    <a:pt x="13568" y="13106"/>
                  </a:lnTo>
                  <a:lnTo>
                    <a:pt x="13790" y="12850"/>
                  </a:lnTo>
                  <a:lnTo>
                    <a:pt x="13961" y="12560"/>
                  </a:lnTo>
                  <a:lnTo>
                    <a:pt x="14115" y="12269"/>
                  </a:lnTo>
                  <a:lnTo>
                    <a:pt x="14217" y="11927"/>
                  </a:lnTo>
                  <a:lnTo>
                    <a:pt x="14320" y="11568"/>
                  </a:lnTo>
                  <a:lnTo>
                    <a:pt x="14388" y="11210"/>
                  </a:lnTo>
                  <a:lnTo>
                    <a:pt x="14388" y="10851"/>
                  </a:lnTo>
                  <a:lnTo>
                    <a:pt x="14388" y="10492"/>
                  </a:lnTo>
                  <a:lnTo>
                    <a:pt x="14320" y="10133"/>
                  </a:lnTo>
                  <a:lnTo>
                    <a:pt x="14217" y="9808"/>
                  </a:lnTo>
                  <a:lnTo>
                    <a:pt x="14115" y="9467"/>
                  </a:lnTo>
                  <a:lnTo>
                    <a:pt x="13961" y="9142"/>
                  </a:lnTo>
                  <a:lnTo>
                    <a:pt x="13790" y="8851"/>
                  </a:lnTo>
                  <a:lnTo>
                    <a:pt x="13568" y="8595"/>
                  </a:lnTo>
                  <a:lnTo>
                    <a:pt x="13329" y="8322"/>
                  </a:lnTo>
                  <a:lnTo>
                    <a:pt x="13106" y="8100"/>
                  </a:lnTo>
                  <a:lnTo>
                    <a:pt x="12816" y="7894"/>
                  </a:lnTo>
                  <a:lnTo>
                    <a:pt x="12508" y="7741"/>
                  </a:lnTo>
                  <a:lnTo>
                    <a:pt x="12218" y="7570"/>
                  </a:lnTo>
                  <a:lnTo>
                    <a:pt x="11893" y="7433"/>
                  </a:lnTo>
                  <a:lnTo>
                    <a:pt x="11534" y="7382"/>
                  </a:lnTo>
                  <a:lnTo>
                    <a:pt x="11175" y="7313"/>
                  </a:lnTo>
                  <a:lnTo>
                    <a:pt x="10817" y="7313"/>
                  </a:lnTo>
                  <a:lnTo>
                    <a:pt x="10441" y="7313"/>
                  </a:lnTo>
                  <a:lnTo>
                    <a:pt x="10082" y="7382"/>
                  </a:lnTo>
                  <a:lnTo>
                    <a:pt x="9757" y="7433"/>
                  </a:lnTo>
                  <a:lnTo>
                    <a:pt x="9432" y="7570"/>
                  </a:lnTo>
                  <a:lnTo>
                    <a:pt x="9142" y="7741"/>
                  </a:lnTo>
                  <a:lnTo>
                    <a:pt x="8834" y="7894"/>
                  </a:lnTo>
                  <a:lnTo>
                    <a:pt x="8544" y="8100"/>
                  </a:lnTo>
                  <a:lnTo>
                    <a:pt x="8287" y="8322"/>
                  </a:lnTo>
                  <a:lnTo>
                    <a:pt x="8048" y="8595"/>
                  </a:lnTo>
                  <a:lnTo>
                    <a:pt x="7860" y="8851"/>
                  </a:lnTo>
                  <a:lnTo>
                    <a:pt x="7689" y="9142"/>
                  </a:lnTo>
                  <a:lnTo>
                    <a:pt x="7536" y="9467"/>
                  </a:lnTo>
                  <a:lnTo>
                    <a:pt x="7399" y="9808"/>
                  </a:lnTo>
                  <a:lnTo>
                    <a:pt x="7331" y="10133"/>
                  </a:lnTo>
                  <a:lnTo>
                    <a:pt x="7262" y="10492"/>
                  </a:lnTo>
                  <a:lnTo>
                    <a:pt x="7262" y="10851"/>
                  </a:lnTo>
                  <a:lnTo>
                    <a:pt x="7262" y="11210"/>
                  </a:lnTo>
                  <a:lnTo>
                    <a:pt x="7331" y="11568"/>
                  </a:lnTo>
                  <a:lnTo>
                    <a:pt x="7399" y="11927"/>
                  </a:lnTo>
                  <a:lnTo>
                    <a:pt x="7536" y="12269"/>
                  </a:lnTo>
                  <a:lnTo>
                    <a:pt x="7689" y="12560"/>
                  </a:lnTo>
                  <a:lnTo>
                    <a:pt x="7860" y="12850"/>
                  </a:lnTo>
                  <a:lnTo>
                    <a:pt x="8048" y="13106"/>
                  </a:lnTo>
                  <a:lnTo>
                    <a:pt x="8287" y="13380"/>
                  </a:lnTo>
                  <a:lnTo>
                    <a:pt x="8544" y="13602"/>
                  </a:lnTo>
                  <a:lnTo>
                    <a:pt x="8834" y="13807"/>
                  </a:lnTo>
                  <a:lnTo>
                    <a:pt x="9142" y="13995"/>
                  </a:lnTo>
                  <a:lnTo>
                    <a:pt x="9432" y="14166"/>
                  </a:lnTo>
                  <a:lnTo>
                    <a:pt x="9757" y="14268"/>
                  </a:lnTo>
                  <a:lnTo>
                    <a:pt x="10082" y="14354"/>
                  </a:lnTo>
                  <a:lnTo>
                    <a:pt x="10441" y="14388"/>
                  </a:lnTo>
                  <a:lnTo>
                    <a:pt x="10817" y="14422"/>
                  </a:lnTo>
                  <a:close/>
                </a:path>
              </a:pathLst>
            </a:custGeom>
            <a:solidFill>
              <a:srgbClr val="C0C0C0"/>
            </a:solidFill>
            <a:ln w="9525">
              <a:miter lim="800000"/>
            </a:ln>
            <a:effectLst/>
            <a:scene3d>
              <a:camera prst="legacyPerspectiveFront">
                <a:rot lat="20099999" lon="1500000" rev="0"/>
              </a:camera>
              <a:lightRig rig="legacyFlat4" dir="b"/>
            </a:scene3d>
            <a:sp3d extrusionH="430200" prstMaterial="legacyMatte">
              <a:bevelT w="13500" h="13500" prst="angle"/>
              <a:bevelB w="13500" h="13500" prst="angle"/>
              <a:extrusionClr>
                <a:srgbClr val="C0C0C0"/>
              </a:extrusionClr>
            </a:sp3d>
          </p:spPr>
          <p:txBody>
            <a:bodyPr vert="horz" wrap="square" lIns="91440" tIns="45720" rIns="91440" bIns="45720" numCol="1" anchor="t" anchorCtr="0" compatLnSpc="1">
              <a:flatTx/>
            </a:bodyPr>
            <a:lstStyle/>
            <a:p>
              <a:endParaRPr lang="tr-T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Ekonomik dar boğaz ve kısıtlı kaynaklar</a:t>
            </a:r>
            <a:endParaRPr lang="tr-TR" dirty="0"/>
          </a:p>
        </p:txBody>
      </p:sp>
      <p:sp>
        <p:nvSpPr>
          <p:cNvPr id="3" name="2 Dikdörtgen"/>
          <p:cNvSpPr/>
          <p:nvPr/>
        </p:nvSpPr>
        <p:spPr>
          <a:xfrm>
            <a:off x="323528" y="1582341"/>
            <a:ext cx="8208912" cy="4154984"/>
          </a:xfrm>
          <a:prstGeom prst="rect">
            <a:avLst/>
          </a:prstGeom>
        </p:spPr>
        <p:txBody>
          <a:bodyPr wrap="square">
            <a:spAutoFit/>
          </a:bodyPr>
          <a:lstStyle/>
          <a:p>
            <a:pPr>
              <a:buFont typeface="Wingdings" panose="05000000000000000000" pitchFamily="2" charset="2"/>
              <a:buChar char="Ø"/>
            </a:pPr>
            <a:r>
              <a:rPr lang="tr-TR" sz="2400" dirty="0" smtClean="0"/>
              <a:t>Sağlık sisteminde yetersiz kaynak (insan gücü, para, araç, gereç, zaman) ve ekonomik dar boğaz nedeniyle sağlık sistemlerinde arayışların olması,</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Sağlık ekonomisi analizlerine olan gereksinimin artması,</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Sağlık politikalarının küreselleşmeden nasibini alması ve ulusal düzeyde sağlık politikalarının geliştirilmesi gerekliliği,</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Sağlık harcamalarındaki anormal artış ve bunun azaltılması için planlama, önceliklerin belirlenmesi gerekliliği.</a:t>
            </a:r>
            <a:endParaRPr lang="tr-TR" sz="2400" dirty="0"/>
          </a:p>
        </p:txBody>
      </p:sp>
      <p:pic>
        <p:nvPicPr>
          <p:cNvPr id="35841" name="Picture 1" descr="C:\Users\Nesibe\AppData\Local\Microsoft\Windows\Temporary Internet Files\Content.IE5\19YCGCBZ\MP900449076[1].jpg"/>
          <p:cNvPicPr>
            <a:picLocks noChangeAspect="1" noChangeArrowheads="1"/>
          </p:cNvPicPr>
          <p:nvPr/>
        </p:nvPicPr>
        <p:blipFill>
          <a:blip r:embed="rId1" cstate="print"/>
          <a:srcRect/>
          <a:stretch>
            <a:fillRect/>
          </a:stretch>
        </p:blipFill>
        <p:spPr bwMode="auto">
          <a:xfrm>
            <a:off x="6444208" y="5310336"/>
            <a:ext cx="2699792" cy="1547664"/>
          </a:xfrm>
          <a:prstGeom prst="rect">
            <a:avLst/>
          </a:prstGeom>
          <a:noFill/>
        </p:spPr>
      </p:pic>
      <p:pic>
        <p:nvPicPr>
          <p:cNvPr id="35842" name="Picture 2" descr="C:\Users\Nesibe\AppData\Local\Microsoft\Windows\Temporary Internet Files\Content.IE5\PY1V9CMC\MC900215185[1].wmf"/>
          <p:cNvPicPr>
            <a:picLocks noChangeAspect="1" noChangeArrowheads="1"/>
          </p:cNvPicPr>
          <p:nvPr/>
        </p:nvPicPr>
        <p:blipFill>
          <a:blip r:embed="rId2" cstate="print"/>
          <a:srcRect/>
          <a:stretch>
            <a:fillRect/>
          </a:stretch>
        </p:blipFill>
        <p:spPr bwMode="auto">
          <a:xfrm>
            <a:off x="395536" y="5733256"/>
            <a:ext cx="4104456" cy="1124744"/>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Halk Sağlığında Temel İlkeler </a:t>
            </a:r>
            <a:endParaRPr lang="tr-TR" dirty="0"/>
          </a:p>
        </p:txBody>
      </p:sp>
      <p:sp>
        <p:nvSpPr>
          <p:cNvPr id="3" name="2 Dikdörtgen"/>
          <p:cNvSpPr/>
          <p:nvPr/>
        </p:nvSpPr>
        <p:spPr>
          <a:xfrm>
            <a:off x="395536" y="1595021"/>
            <a:ext cx="9102941" cy="5262979"/>
          </a:xfrm>
          <a:prstGeom prst="rect">
            <a:avLst/>
          </a:prstGeom>
        </p:spPr>
        <p:txBody>
          <a:bodyPr wrap="none">
            <a:spAutoFit/>
          </a:bodyPr>
          <a:lstStyle/>
          <a:p>
            <a:pPr>
              <a:buFont typeface="Wingdings" panose="05000000000000000000" pitchFamily="2" charset="2"/>
              <a:buChar char="ü"/>
            </a:pPr>
            <a:r>
              <a:rPr lang="tr-TR" sz="2400" dirty="0" smtClean="0"/>
              <a:t>Sağlık hizmetlerinde </a:t>
            </a:r>
            <a:r>
              <a:rPr lang="tr-TR" sz="2400" dirty="0" err="1" smtClean="0"/>
              <a:t>hakçalık</a:t>
            </a:r>
            <a:r>
              <a:rPr lang="tr-TR" sz="2400" dirty="0" smtClean="0"/>
              <a:t> esastır,</a:t>
            </a:r>
            <a:endParaRPr lang="tr-TR" sz="2400" dirty="0" smtClean="0"/>
          </a:p>
          <a:p>
            <a:pPr>
              <a:buFont typeface="Wingdings" panose="05000000000000000000" pitchFamily="2" charset="2"/>
              <a:buChar char="ü"/>
            </a:pPr>
            <a:r>
              <a:rPr lang="tr-TR" sz="2400" dirty="0" smtClean="0"/>
              <a:t>Kişi çevresi ile bir bütündür, </a:t>
            </a:r>
            <a:endParaRPr lang="tr-TR" sz="2400" dirty="0" smtClean="0"/>
          </a:p>
          <a:p>
            <a:pPr>
              <a:buFont typeface="Wingdings" panose="05000000000000000000" pitchFamily="2" charset="2"/>
              <a:buChar char="ü"/>
            </a:pPr>
            <a:r>
              <a:rPr lang="tr-TR" sz="2400" dirty="0" smtClean="0"/>
              <a:t>Yaşam, doğum öncesinden ölüme kadar bir bütündür,</a:t>
            </a:r>
            <a:endParaRPr lang="tr-TR" sz="2400" dirty="0" smtClean="0"/>
          </a:p>
          <a:p>
            <a:pPr>
              <a:buFont typeface="Wingdings" panose="05000000000000000000" pitchFamily="2" charset="2"/>
              <a:buChar char="ü"/>
            </a:pPr>
            <a:r>
              <a:rPr lang="tr-TR" sz="2400" dirty="0" smtClean="0"/>
              <a:t>Koruma tedaviden üstündür, </a:t>
            </a:r>
            <a:endParaRPr lang="tr-TR" sz="2400" dirty="0" smtClean="0"/>
          </a:p>
          <a:p>
            <a:pPr>
              <a:buFont typeface="Wingdings" panose="05000000000000000000" pitchFamily="2" charset="2"/>
              <a:buChar char="ü"/>
            </a:pPr>
            <a:r>
              <a:rPr lang="tr-TR" sz="2400" dirty="0" smtClean="0"/>
              <a:t>En çok görülen, sakat bırakan ve öldüren </a:t>
            </a:r>
            <a:r>
              <a:rPr lang="tr-TR" sz="2400" dirty="0" smtClean="0"/>
              <a:t>hastalık ”</a:t>
            </a:r>
            <a:r>
              <a:rPr lang="tr-TR" sz="2400" dirty="0" smtClean="0"/>
              <a:t>önemli hastalık”tır</a:t>
            </a:r>
            <a:endParaRPr lang="tr-TR" sz="2400" dirty="0" smtClean="0"/>
          </a:p>
          <a:p>
            <a:pPr>
              <a:buFont typeface="Wingdings" panose="05000000000000000000" pitchFamily="2" charset="2"/>
              <a:buChar char="ü"/>
            </a:pPr>
            <a:r>
              <a:rPr lang="tr-TR" sz="2400" dirty="0" smtClean="0"/>
              <a:t>Hastalıkların nedenleri sosyal, biyolojik ve fizik nedenlerdir, </a:t>
            </a:r>
            <a:endParaRPr lang="tr-TR" sz="2400" dirty="0" smtClean="0"/>
          </a:p>
          <a:p>
            <a:pPr>
              <a:buFont typeface="Wingdings" panose="05000000000000000000" pitchFamily="2" charset="2"/>
              <a:buChar char="ü"/>
            </a:pPr>
            <a:r>
              <a:rPr lang="tr-TR" sz="2400" dirty="0" smtClean="0"/>
              <a:t>Kişinin hastalığı, aynı zamanda ailenin sorunudur, </a:t>
            </a:r>
            <a:endParaRPr lang="tr-TR" sz="2400" dirty="0" smtClean="0"/>
          </a:p>
          <a:p>
            <a:pPr>
              <a:buFont typeface="Wingdings" panose="05000000000000000000" pitchFamily="2" charset="2"/>
              <a:buChar char="ü"/>
            </a:pPr>
            <a:r>
              <a:rPr lang="tr-TR" sz="2400" dirty="0" smtClean="0"/>
              <a:t>Kişinin hastalığı aynı zamanda toplumun sorunudur,</a:t>
            </a:r>
            <a:endParaRPr lang="tr-TR" sz="2400" dirty="0" smtClean="0"/>
          </a:p>
          <a:p>
            <a:pPr>
              <a:buFont typeface="Wingdings" panose="05000000000000000000" pitchFamily="2" charset="2"/>
              <a:buChar char="ü"/>
            </a:pPr>
            <a:r>
              <a:rPr lang="tr-TR" sz="2400" dirty="0" smtClean="0"/>
              <a:t>Herkes kendi sağlığından sorumludur,</a:t>
            </a:r>
            <a:endParaRPr lang="tr-TR" sz="2400" dirty="0" smtClean="0"/>
          </a:p>
          <a:p>
            <a:pPr>
              <a:buFont typeface="Wingdings" panose="05000000000000000000" pitchFamily="2" charset="2"/>
              <a:buChar char="ü"/>
            </a:pPr>
            <a:r>
              <a:rPr lang="tr-TR" sz="2400" dirty="0" smtClean="0"/>
              <a:t>Sağlık hizmeti bir ekip işidir,</a:t>
            </a:r>
            <a:endParaRPr lang="tr-TR" sz="2400" dirty="0" smtClean="0"/>
          </a:p>
          <a:p>
            <a:pPr>
              <a:buFont typeface="Wingdings" panose="05000000000000000000" pitchFamily="2" charset="2"/>
              <a:buChar char="ü"/>
            </a:pPr>
            <a:r>
              <a:rPr lang="tr-TR" sz="2400" dirty="0" smtClean="0"/>
              <a:t>Sağlık hizmetleri </a:t>
            </a:r>
            <a:r>
              <a:rPr lang="tr-TR" sz="2400" dirty="0" err="1" smtClean="0"/>
              <a:t>multisektöryeldir</a:t>
            </a:r>
            <a:r>
              <a:rPr lang="tr-TR" sz="2400" dirty="0" smtClean="0"/>
              <a:t>,</a:t>
            </a:r>
            <a:endParaRPr lang="tr-TR" sz="2400" dirty="0" smtClean="0"/>
          </a:p>
          <a:p>
            <a:pPr>
              <a:buFont typeface="Wingdings" panose="05000000000000000000" pitchFamily="2" charset="2"/>
              <a:buChar char="ü"/>
            </a:pPr>
            <a:r>
              <a:rPr lang="tr-TR" sz="2400" dirty="0" smtClean="0"/>
              <a:t>Halkın sağlık hizmetlerine katılımı esastır,</a:t>
            </a:r>
            <a:endParaRPr lang="tr-TR" sz="2400" dirty="0" smtClean="0"/>
          </a:p>
          <a:p>
            <a:pPr>
              <a:buFont typeface="Wingdings" panose="05000000000000000000" pitchFamily="2" charset="2"/>
              <a:buChar char="ü"/>
            </a:pPr>
            <a:r>
              <a:rPr lang="tr-TR" sz="2400" dirty="0" smtClean="0"/>
              <a:t>Sağlık hizmetlerinde entegrasyon esastır, </a:t>
            </a:r>
            <a:endParaRPr lang="tr-TR" sz="2400" dirty="0" smtClean="0"/>
          </a:p>
          <a:p>
            <a:pPr>
              <a:buFont typeface="Wingdings" panose="05000000000000000000" pitchFamily="2" charset="2"/>
              <a:buChar char="ü"/>
            </a:pPr>
            <a:endParaRPr lang="tr-TR" sz="2400" dirty="0"/>
          </a:p>
        </p:txBody>
      </p:sp>
      <p:pic>
        <p:nvPicPr>
          <p:cNvPr id="33793" name="Picture 1" descr="C:\Program Files (x86)\Microsoft Office\MEDIA\CAGCAT10\j0284916.jpg"/>
          <p:cNvPicPr>
            <a:picLocks noChangeAspect="1" noChangeArrowheads="1"/>
          </p:cNvPicPr>
          <p:nvPr/>
        </p:nvPicPr>
        <p:blipFill>
          <a:blip r:embed="rId1" cstate="print"/>
          <a:srcRect/>
          <a:stretch>
            <a:fillRect/>
          </a:stretch>
        </p:blipFill>
        <p:spPr bwMode="auto">
          <a:xfrm>
            <a:off x="6300192" y="4869160"/>
            <a:ext cx="2155285" cy="142608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1"/>
          <a:stretch>
            <a:fillRect/>
          </a:stretch>
        </p:blipFill>
        <p:spPr>
          <a:xfrm>
            <a:off x="1835696" y="2204864"/>
            <a:ext cx="6585681" cy="4104456"/>
          </a:xfrm>
          <a:prstGeom prst="rect">
            <a:avLst/>
          </a:prstGeom>
        </p:spPr>
      </p:pic>
      <p:sp>
        <p:nvSpPr>
          <p:cNvPr id="3" name="TextBox 2"/>
          <p:cNvSpPr txBox="1"/>
          <p:nvPr/>
        </p:nvSpPr>
        <p:spPr>
          <a:xfrm>
            <a:off x="827584" y="692696"/>
            <a:ext cx="3915239" cy="830997"/>
          </a:xfrm>
          <a:prstGeom prst="rect">
            <a:avLst/>
          </a:prstGeom>
          <a:noFill/>
        </p:spPr>
        <p:txBody>
          <a:bodyPr wrap="none" rtlCol="0">
            <a:spAutoFit/>
          </a:bodyPr>
          <a:lstStyle/>
          <a:p>
            <a:r>
              <a:rPr lang="tr-TR" sz="4800" dirty="0" smtClean="0"/>
              <a:t>Teşekkürler......</a:t>
            </a:r>
            <a:endParaRPr lang="tr-TR" sz="4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95536" y="2132856"/>
            <a:ext cx="8208912" cy="3046988"/>
          </a:xfrm>
          <a:prstGeom prst="rect">
            <a:avLst/>
          </a:prstGeom>
        </p:spPr>
        <p:txBody>
          <a:bodyPr wrap="square">
            <a:spAutoFit/>
          </a:bodyPr>
          <a:lstStyle/>
          <a:p>
            <a:r>
              <a:rPr lang="tr-TR" sz="2400" b="1" dirty="0" smtClean="0"/>
              <a:t>Bireyci faz: </a:t>
            </a:r>
            <a:r>
              <a:rPr lang="tr-TR" sz="2400" dirty="0" smtClean="0"/>
              <a:t>Mikrobiyoloji ve immünolojideki gelişmeler özellikle Louis </a:t>
            </a:r>
            <a:r>
              <a:rPr lang="tr-TR" sz="2400" dirty="0" err="1" smtClean="0"/>
              <a:t>Pasteur’ün</a:t>
            </a:r>
            <a:r>
              <a:rPr lang="tr-TR" sz="2400" dirty="0" smtClean="0"/>
              <a:t> çalışmaları Halk Sağlığı Enstitüsünün işlevsel olmasına büyük katkı sağladı.</a:t>
            </a:r>
            <a:endParaRPr lang="tr-TR" sz="2400" dirty="0" smtClean="0"/>
          </a:p>
          <a:p>
            <a:endParaRPr lang="tr-TR" sz="2400" dirty="0" smtClean="0"/>
          </a:p>
          <a:p>
            <a:pPr>
              <a:buFont typeface="Wingdings" panose="05000000000000000000" pitchFamily="2" charset="2"/>
              <a:buChar char="Ø"/>
            </a:pPr>
            <a:r>
              <a:rPr lang="tr-TR" sz="2400" dirty="0" smtClean="0"/>
              <a:t>Çevresel faktörlerin düzenlenmesi, </a:t>
            </a:r>
            <a:endParaRPr lang="tr-TR" sz="2400" dirty="0" smtClean="0"/>
          </a:p>
          <a:p>
            <a:pPr>
              <a:buFont typeface="Wingdings" panose="05000000000000000000" pitchFamily="2" charset="2"/>
              <a:buChar char="Ø"/>
            </a:pPr>
            <a:r>
              <a:rPr lang="tr-TR" sz="2400" dirty="0"/>
              <a:t>K</a:t>
            </a:r>
            <a:r>
              <a:rPr lang="tr-TR" sz="2400" dirty="0" smtClean="0"/>
              <a:t>itlesel aşılamaların uygulanması, </a:t>
            </a:r>
            <a:endParaRPr lang="tr-TR" sz="2400" dirty="0" smtClean="0"/>
          </a:p>
          <a:p>
            <a:pPr>
              <a:buFont typeface="Wingdings" panose="05000000000000000000" pitchFamily="2" charset="2"/>
              <a:buChar char="Ø"/>
            </a:pPr>
            <a:r>
              <a:rPr lang="tr-TR" sz="2400" dirty="0"/>
              <a:t>S</a:t>
            </a:r>
            <a:r>
              <a:rPr lang="tr-TR" sz="2400" dirty="0" smtClean="0"/>
              <a:t>anitasyon hizmetlerinin etkinleşmesi pek çok bulaşıcı hastalığın engellenmesi ve eradikasyonunu gündeme getirmiştir. </a:t>
            </a:r>
            <a:endParaRPr lang="tr-TR" sz="2400" dirty="0"/>
          </a:p>
        </p:txBody>
      </p:sp>
      <p:sp>
        <p:nvSpPr>
          <p:cNvPr id="3" name="1 Başlık"/>
          <p:cNvSpPr txBox="1"/>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tr-TR" sz="4400" b="0" i="0" u="none" strike="noStrike" kern="1200" cap="none" spc="0" normalizeH="0" baseline="0" noProof="0" dirty="0" smtClean="0">
                <a:ln>
                  <a:noFill/>
                </a:ln>
                <a:solidFill>
                  <a:schemeClr val="tx1"/>
                </a:solidFill>
                <a:effectLst/>
                <a:uLnTx/>
                <a:uFillTx/>
                <a:latin typeface="+mj-lt"/>
                <a:ea typeface="+mj-ea"/>
                <a:cs typeface="+mj-cs"/>
              </a:rPr>
              <a:t>Halk Sağlığının Tarihsel Gelişimi</a:t>
            </a:r>
            <a:endParaRPr kumimoji="0" lang="tr-TR"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2050" name="Picture 2" descr="C:\Users\Nesibe\AppData\Local\Microsoft\Windows\Temporary Internet Files\Content.IE5\PY1V9CMC\MP900402274[1].jpg"/>
          <p:cNvPicPr>
            <a:picLocks noChangeAspect="1" noChangeArrowheads="1"/>
          </p:cNvPicPr>
          <p:nvPr/>
        </p:nvPicPr>
        <p:blipFill>
          <a:blip r:embed="rId1" cstate="print"/>
          <a:srcRect/>
          <a:stretch>
            <a:fillRect/>
          </a:stretch>
        </p:blipFill>
        <p:spPr bwMode="auto">
          <a:xfrm>
            <a:off x="7193280" y="5297424"/>
            <a:ext cx="1950720" cy="1560576"/>
          </a:xfrm>
          <a:prstGeom prst="rect">
            <a:avLst/>
          </a:prstGeom>
          <a:noFill/>
        </p:spPr>
      </p:pic>
      <p:pic>
        <p:nvPicPr>
          <p:cNvPr id="2051" name="Picture 3" descr="C:\Users\Nesibe\AppData\Local\Microsoft\Windows\Temporary Internet Files\Content.IE5\PY1V9CMC\MC900280512[1].wmf"/>
          <p:cNvPicPr>
            <a:picLocks noChangeAspect="1" noChangeArrowheads="1"/>
          </p:cNvPicPr>
          <p:nvPr/>
        </p:nvPicPr>
        <p:blipFill>
          <a:blip r:embed="rId2" cstate="print"/>
          <a:srcRect/>
          <a:stretch>
            <a:fillRect/>
          </a:stretch>
        </p:blipFill>
        <p:spPr bwMode="auto">
          <a:xfrm>
            <a:off x="395536" y="836712"/>
            <a:ext cx="1295821" cy="1380988"/>
          </a:xfrm>
          <a:prstGeom prst="rect">
            <a:avLst/>
          </a:prstGeom>
          <a:noFill/>
        </p:spPr>
      </p:pic>
      <p:pic>
        <p:nvPicPr>
          <p:cNvPr id="2052" name="Picture 4" descr="C:\Users\Nesibe\AppData\Local\Microsoft\Windows\Temporary Internet Files\Content.IE5\E8XMRYQN\MP900289292[1].jpg"/>
          <p:cNvPicPr>
            <a:picLocks noChangeAspect="1" noChangeArrowheads="1"/>
          </p:cNvPicPr>
          <p:nvPr/>
        </p:nvPicPr>
        <p:blipFill>
          <a:blip r:embed="rId3" cstate="print"/>
          <a:srcRect/>
          <a:stretch>
            <a:fillRect/>
          </a:stretch>
        </p:blipFill>
        <p:spPr bwMode="auto">
          <a:xfrm>
            <a:off x="0" y="5229200"/>
            <a:ext cx="1083151" cy="16288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467544" y="1052736"/>
            <a:ext cx="8280920" cy="4893647"/>
          </a:xfrm>
          <a:prstGeom prst="rect">
            <a:avLst/>
          </a:prstGeom>
        </p:spPr>
        <p:txBody>
          <a:bodyPr wrap="square">
            <a:spAutoFit/>
          </a:bodyPr>
          <a:lstStyle/>
          <a:p>
            <a:r>
              <a:rPr lang="tr-TR" sz="2400" b="1" dirty="0" err="1" smtClean="0"/>
              <a:t>Teröpotik</a:t>
            </a:r>
            <a:r>
              <a:rPr lang="tr-TR" sz="2400" b="1" dirty="0" smtClean="0"/>
              <a:t> faz: </a:t>
            </a:r>
            <a:r>
              <a:rPr lang="tr-TR" sz="2400" dirty="0" smtClean="0"/>
              <a:t>Özellikle </a:t>
            </a:r>
            <a:r>
              <a:rPr lang="tr-TR" sz="2400" dirty="0" err="1" smtClean="0"/>
              <a:t>sülfonamidlerin</a:t>
            </a:r>
            <a:r>
              <a:rPr lang="tr-TR" sz="2400" dirty="0" smtClean="0"/>
              <a:t> 1940’larda bulunması ve diyabet tedavisinde etkisinin gösterilmesi ile halk sağlığı alanında da tedavi fazını başlattı. </a:t>
            </a:r>
            <a:endParaRPr lang="tr-TR" sz="2400" dirty="0" smtClean="0"/>
          </a:p>
          <a:p>
            <a:pPr>
              <a:buFont typeface="Wingdings" panose="05000000000000000000" pitchFamily="2" charset="2"/>
              <a:buChar char="Ø"/>
            </a:pPr>
            <a:r>
              <a:rPr lang="tr-TR" sz="2400" dirty="0"/>
              <a:t> </a:t>
            </a:r>
            <a:r>
              <a:rPr lang="tr-TR" sz="2400" dirty="0" smtClean="0"/>
              <a:t>Bireylerin tedavisi ile ilgili müdahale çalışmaları öncelikli olmaya başladı. </a:t>
            </a:r>
            <a:endParaRPr lang="tr-TR" sz="2400" dirty="0" smtClean="0"/>
          </a:p>
          <a:p>
            <a:pPr>
              <a:buFont typeface="Wingdings" panose="05000000000000000000" pitchFamily="2" charset="2"/>
              <a:buChar char="Ø"/>
            </a:pPr>
            <a:r>
              <a:rPr lang="tr-TR" sz="2400" dirty="0" smtClean="0"/>
              <a:t>Tedavi ediciliğin ön plana çıkması ve sağlık hizmetleri harcamalarındaki artış varsıl ile yoksul, kırsal ile kentsel alan arasındaki farklılıkları doğurmuştur. </a:t>
            </a:r>
            <a:endParaRPr lang="tr-TR" sz="2400" dirty="0" smtClean="0"/>
          </a:p>
          <a:p>
            <a:pPr>
              <a:buFont typeface="Wingdings" panose="05000000000000000000" pitchFamily="2" charset="2"/>
              <a:buChar char="Ø"/>
            </a:pPr>
            <a:r>
              <a:rPr lang="tr-TR" sz="2400" dirty="0" err="1" smtClean="0"/>
              <a:t>Teröpotik</a:t>
            </a:r>
            <a:r>
              <a:rPr lang="tr-TR" sz="2400" dirty="0" smtClean="0"/>
              <a:t> fazın sonucunda yoksulların, çalışanların, risk altındaki diğer grupların sağlığı daha kötüye gitti. Halk sağlığı alanında değişim gerekliliği ortadaydı. </a:t>
            </a:r>
            <a:endParaRPr lang="tr-TR" sz="2400" dirty="0" smtClean="0"/>
          </a:p>
          <a:p>
            <a:pPr>
              <a:buFont typeface="Wingdings" panose="05000000000000000000" pitchFamily="2" charset="2"/>
              <a:buChar char="Ø"/>
            </a:pPr>
            <a:r>
              <a:rPr lang="tr-TR" sz="2400" dirty="0" smtClean="0"/>
              <a:t>Sosyal programların içinde halk sağlığı programları, halkın sağlık eğitimi yerini almalıydı. </a:t>
            </a:r>
            <a:endParaRPr lang="tr-TR" sz="2400" dirty="0"/>
          </a:p>
        </p:txBody>
      </p:sp>
      <p:sp>
        <p:nvSpPr>
          <p:cNvPr id="3" name="1 Başlık"/>
          <p:cNvSpPr txBox="1"/>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tr-TR" sz="4400" b="0" i="0" u="none" strike="noStrike" kern="1200" cap="none" spc="0" normalizeH="0" baseline="0" noProof="0" dirty="0" smtClean="0">
                <a:ln>
                  <a:noFill/>
                </a:ln>
                <a:solidFill>
                  <a:schemeClr val="tx1"/>
                </a:solidFill>
                <a:effectLst/>
                <a:uLnTx/>
                <a:uFillTx/>
                <a:latin typeface="+mj-lt"/>
                <a:ea typeface="+mj-ea"/>
                <a:cs typeface="+mj-cs"/>
              </a:rPr>
              <a:t>Halk Sağlığının Tarihsel Gelişimi</a:t>
            </a:r>
            <a:endParaRPr kumimoji="0" lang="tr-TR"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3074" name="Picture 2" descr="C:\Users\Nesibe\AppData\Local\Microsoft\Windows\Temporary Internet Files\Content.IE5\19YCGCBZ\MP900390526[1].jpg"/>
          <p:cNvPicPr>
            <a:picLocks noChangeAspect="1" noChangeArrowheads="1"/>
          </p:cNvPicPr>
          <p:nvPr/>
        </p:nvPicPr>
        <p:blipFill>
          <a:blip r:embed="rId1" cstate="print"/>
          <a:srcRect/>
          <a:stretch>
            <a:fillRect/>
          </a:stretch>
        </p:blipFill>
        <p:spPr bwMode="auto">
          <a:xfrm>
            <a:off x="7668344" y="5605264"/>
            <a:ext cx="1252736" cy="1252736"/>
          </a:xfrm>
          <a:prstGeom prst="rect">
            <a:avLst/>
          </a:prstGeom>
          <a:noFill/>
        </p:spPr>
      </p:pic>
      <p:pic>
        <p:nvPicPr>
          <p:cNvPr id="3075" name="Picture 3" descr="C:\Program Files (x86)\Microsoft Office\MEDIA\CAGCAT10\j0186002.wmf"/>
          <p:cNvPicPr>
            <a:picLocks noChangeAspect="1" noChangeArrowheads="1"/>
          </p:cNvPicPr>
          <p:nvPr/>
        </p:nvPicPr>
        <p:blipFill>
          <a:blip r:embed="rId2" cstate="print"/>
          <a:srcRect/>
          <a:stretch>
            <a:fillRect/>
          </a:stretch>
        </p:blipFill>
        <p:spPr bwMode="auto">
          <a:xfrm>
            <a:off x="0" y="0"/>
            <a:ext cx="1168122" cy="1200603"/>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39552" y="1196752"/>
            <a:ext cx="8280920" cy="4893647"/>
          </a:xfrm>
          <a:prstGeom prst="rect">
            <a:avLst/>
          </a:prstGeom>
        </p:spPr>
        <p:txBody>
          <a:bodyPr wrap="square">
            <a:spAutoFit/>
          </a:bodyPr>
          <a:lstStyle/>
          <a:p>
            <a:r>
              <a:rPr lang="tr-TR" sz="2400" b="1" dirty="0" smtClean="0"/>
              <a:t>Halk Sağlığı Fazı: </a:t>
            </a:r>
            <a:r>
              <a:rPr lang="tr-TR" sz="2400" dirty="0" smtClean="0"/>
              <a:t>20. yüzyılın ikinci yarısından itibaren yeni bir halk sağlığı yaklaşımı gelişmiştir.</a:t>
            </a:r>
            <a:endParaRPr lang="tr-TR" sz="2400" dirty="0" smtClean="0"/>
          </a:p>
          <a:p>
            <a:pPr>
              <a:buFont typeface="Wingdings" panose="05000000000000000000" pitchFamily="2" charset="2"/>
              <a:buChar char="Ø"/>
            </a:pPr>
            <a:r>
              <a:rPr lang="tr-TR" sz="2400" dirty="0" smtClean="0"/>
              <a:t> Sadece tedavi eden, hastanede çalışan, yüksek sağlık harcamalarına neden olan klasik tedavi hizmetlerinde  yetersizlikler olduğu fark edilerek yoksul olan ve en temel sağlık hizmetlerine ulaşamayan toplumun sağlığının yaşam koşullarından etkilendiğinden söz edilmektedir.</a:t>
            </a:r>
            <a:endParaRPr lang="tr-TR" sz="2400" dirty="0" smtClean="0"/>
          </a:p>
          <a:p>
            <a:pPr>
              <a:buFont typeface="Wingdings" panose="05000000000000000000" pitchFamily="2" charset="2"/>
              <a:buChar char="Ø"/>
            </a:pPr>
            <a:r>
              <a:rPr lang="tr-TR" sz="2400" dirty="0" smtClean="0"/>
              <a:t> Halk sağlığı döneminde hastalıkların nedenleri epidemiyolojik çalışmaların bulgularına göre karar verilmeye başlandı. </a:t>
            </a:r>
            <a:endParaRPr lang="tr-TR" sz="2400" dirty="0" smtClean="0"/>
          </a:p>
          <a:p>
            <a:pPr>
              <a:buFont typeface="Wingdings" panose="05000000000000000000" pitchFamily="2" charset="2"/>
              <a:buChar char="Ø"/>
            </a:pPr>
            <a:r>
              <a:rPr lang="tr-TR" sz="2400" dirty="0" smtClean="0"/>
              <a:t>Üç faktörün etkisi söz konusu olmuştur; </a:t>
            </a:r>
            <a:r>
              <a:rPr lang="tr-TR" sz="2400" b="1" u="sng" dirty="0" smtClean="0"/>
              <a:t>etken, kişi, ve çevre.</a:t>
            </a:r>
            <a:endParaRPr lang="tr-TR" sz="2400" b="1" u="sng" dirty="0" smtClean="0"/>
          </a:p>
          <a:p>
            <a:pPr>
              <a:buFont typeface="Wingdings" panose="05000000000000000000" pitchFamily="2" charset="2"/>
              <a:buChar char="Ø"/>
            </a:pPr>
            <a:r>
              <a:rPr lang="tr-TR" sz="2400" dirty="0" smtClean="0"/>
              <a:t> Hastalıkların oluşumunun ve yayılımının açıklanmasında, kontrolünde, müdahale yöntemlerinin geliştirilmesinde kişi, etken, ve çevre üçlemesi göz önüne alınmaya başlanmıştır.. </a:t>
            </a:r>
            <a:endParaRPr lang="tr-TR" sz="2400" dirty="0"/>
          </a:p>
        </p:txBody>
      </p:sp>
      <p:sp>
        <p:nvSpPr>
          <p:cNvPr id="3" name="1 Başlık"/>
          <p:cNvSpPr txBox="1"/>
          <p:nvPr/>
        </p:nvSpPr>
        <p:spPr>
          <a:xfrm>
            <a:off x="467544" y="26064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tr-TR" sz="4400" b="0" i="0" u="none" strike="noStrike" kern="1200" cap="none" spc="0" normalizeH="0" baseline="0" noProof="0" dirty="0" smtClean="0">
                <a:ln>
                  <a:noFill/>
                </a:ln>
                <a:solidFill>
                  <a:schemeClr val="tx1"/>
                </a:solidFill>
                <a:effectLst/>
                <a:uLnTx/>
                <a:uFillTx/>
                <a:latin typeface="+mj-lt"/>
                <a:ea typeface="+mj-ea"/>
                <a:cs typeface="+mj-cs"/>
              </a:rPr>
              <a:t>Halk Sağlığının Tarihsel Gelişimi</a:t>
            </a:r>
            <a:endParaRPr kumimoji="0" lang="tr-TR" sz="44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Halk Sağlığı Tarihsel Gelişiminde Kilometre Taşları</a:t>
            </a:r>
            <a:endParaRPr lang="tr-TR" dirty="0"/>
          </a:p>
        </p:txBody>
      </p:sp>
      <p:sp>
        <p:nvSpPr>
          <p:cNvPr id="3" name="2 Dikdörtgen"/>
          <p:cNvSpPr/>
          <p:nvPr/>
        </p:nvSpPr>
        <p:spPr>
          <a:xfrm>
            <a:off x="323528" y="1595021"/>
            <a:ext cx="8568952" cy="5262979"/>
          </a:xfrm>
          <a:prstGeom prst="rect">
            <a:avLst/>
          </a:prstGeom>
        </p:spPr>
        <p:txBody>
          <a:bodyPr wrap="square">
            <a:spAutoFit/>
          </a:bodyPr>
          <a:lstStyle/>
          <a:p>
            <a:r>
              <a:rPr lang="tr-TR" sz="2400" b="1" dirty="0" smtClean="0"/>
              <a:t>MÖ 2000-1000</a:t>
            </a:r>
            <a:endParaRPr lang="tr-TR" sz="2400" b="1" dirty="0" smtClean="0"/>
          </a:p>
          <a:p>
            <a:endParaRPr lang="tr-TR" sz="2400" b="1" dirty="0" smtClean="0"/>
          </a:p>
          <a:p>
            <a:pPr>
              <a:buFont typeface="Wingdings" panose="05000000000000000000" pitchFamily="2" charset="2"/>
              <a:buChar char="Ø"/>
            </a:pPr>
            <a:r>
              <a:rPr lang="tr-TR" sz="2400" dirty="0" smtClean="0"/>
              <a:t> Kanalizasyon / su sistemleri (MÖ 2000)</a:t>
            </a:r>
            <a:endParaRPr lang="tr-TR" sz="2400" dirty="0" smtClean="0"/>
          </a:p>
          <a:p>
            <a:r>
              <a:rPr lang="tr-TR" sz="2400" dirty="0" smtClean="0"/>
              <a:t>Bir çok Kızılderili tarihi şehirlerinde su drenaj sistemleri ortaya çıkmıştır. </a:t>
            </a:r>
            <a:endParaRPr lang="tr-TR" sz="2400" dirty="0" smtClean="0"/>
          </a:p>
          <a:p>
            <a:r>
              <a:rPr lang="tr-TR" sz="2400" dirty="0" smtClean="0"/>
              <a:t>Mısır’da eski </a:t>
            </a:r>
            <a:r>
              <a:rPr lang="tr-TR" sz="2400" dirty="0" err="1" smtClean="0"/>
              <a:t>Kahun</a:t>
            </a:r>
            <a:r>
              <a:rPr lang="tr-TR" sz="2400" dirty="0" smtClean="0"/>
              <a:t> kenti sokaklarında kanalizasyon drenaj sistemleri bulunmuştur.</a:t>
            </a:r>
            <a:endParaRPr lang="tr-TR" sz="2400" dirty="0" smtClean="0"/>
          </a:p>
          <a:p>
            <a:endParaRPr lang="tr-TR" sz="2400" dirty="0"/>
          </a:p>
          <a:p>
            <a:pPr>
              <a:buFont typeface="Wingdings" panose="05000000000000000000" pitchFamily="2" charset="2"/>
              <a:buChar char="Ø"/>
            </a:pPr>
            <a:r>
              <a:rPr lang="tr-TR" sz="2400" dirty="0" smtClean="0"/>
              <a:t> Hastalık (</a:t>
            </a:r>
            <a:r>
              <a:rPr lang="tr-TR" sz="2400" dirty="0" err="1" smtClean="0"/>
              <a:t>Mö</a:t>
            </a:r>
            <a:r>
              <a:rPr lang="tr-TR" sz="2400" dirty="0" smtClean="0"/>
              <a:t> 1000)</a:t>
            </a:r>
            <a:endParaRPr lang="tr-TR" sz="2400" dirty="0" smtClean="0"/>
          </a:p>
          <a:p>
            <a:r>
              <a:rPr lang="tr-TR" sz="2400" dirty="0" smtClean="0"/>
              <a:t>Eski Amerikan yerlilerinde askerlerin yüksek yerlerle alçak yerler arasında rotasyon yaptıkları böylelikle bataklık nedenli hastalıklardan korundukları bilinmektedir.</a:t>
            </a:r>
            <a:endParaRPr lang="tr-TR" sz="2400" dirty="0" smtClean="0"/>
          </a:p>
          <a:p>
            <a:endParaRPr lang="tr-TR" sz="2400" dirty="0" smtClean="0"/>
          </a:p>
          <a:p>
            <a:endParaRPr lang="tr-TR" sz="2400" dirty="0"/>
          </a:p>
        </p:txBody>
      </p:sp>
      <p:pic>
        <p:nvPicPr>
          <p:cNvPr id="4098" name="Picture 2" descr="C:\Users\Nesibe\AppData\Local\Microsoft\Windows\Temporary Internet Files\Content.IE5\PPF33F5W\MC900280920[1].wmf"/>
          <p:cNvPicPr>
            <a:picLocks noChangeAspect="1" noChangeArrowheads="1"/>
          </p:cNvPicPr>
          <p:nvPr/>
        </p:nvPicPr>
        <p:blipFill>
          <a:blip r:embed="rId1" cstate="print"/>
          <a:srcRect/>
          <a:stretch>
            <a:fillRect/>
          </a:stretch>
        </p:blipFill>
        <p:spPr bwMode="auto">
          <a:xfrm>
            <a:off x="7596336" y="4808899"/>
            <a:ext cx="1872558" cy="2049101"/>
          </a:xfrm>
          <a:prstGeom prst="rect">
            <a:avLst/>
          </a:prstGeom>
          <a:noFill/>
        </p:spPr>
      </p:pic>
      <p:pic>
        <p:nvPicPr>
          <p:cNvPr id="4099" name="Picture 3" descr="C:\Users\Nesibe\AppData\Local\Microsoft\Windows\Temporary Internet Files\Content.IE5\19YCGCBZ\MP900400795[1].jpg"/>
          <p:cNvPicPr>
            <a:picLocks noChangeAspect="1" noChangeArrowheads="1"/>
          </p:cNvPicPr>
          <p:nvPr/>
        </p:nvPicPr>
        <p:blipFill>
          <a:blip r:embed="rId2" cstate="print"/>
          <a:srcRect/>
          <a:stretch>
            <a:fillRect/>
          </a:stretch>
        </p:blipFill>
        <p:spPr bwMode="auto">
          <a:xfrm>
            <a:off x="6588224" y="1052736"/>
            <a:ext cx="2040730" cy="163258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539552" y="692696"/>
            <a:ext cx="7920880" cy="5262979"/>
          </a:xfrm>
          <a:prstGeom prst="rect">
            <a:avLst/>
          </a:prstGeom>
        </p:spPr>
        <p:txBody>
          <a:bodyPr wrap="square">
            <a:spAutoFit/>
          </a:bodyPr>
          <a:lstStyle/>
          <a:p>
            <a:r>
              <a:rPr lang="tr-TR" sz="2400" dirty="0" smtClean="0"/>
              <a:t>Nüfus artışı önemli sağlık sorunlarını da beraberinde getirmektedir.</a:t>
            </a:r>
            <a:endParaRPr lang="tr-TR" sz="2400" dirty="0" smtClean="0"/>
          </a:p>
          <a:p>
            <a:endParaRPr lang="tr-TR" sz="2400" dirty="0" smtClean="0"/>
          </a:p>
          <a:p>
            <a:r>
              <a:rPr lang="tr-TR" sz="2400" dirty="0" smtClean="0"/>
              <a:t>Bulaşıcı hastalıkların bazılarında azalma eğilimi olmasına karşın yeni tanımlanmış hastalıklar ortaya çıkmakta bazıları da tekrar gündeme gelmektedir. </a:t>
            </a:r>
            <a:endParaRPr lang="tr-TR" sz="2400" dirty="0" smtClean="0"/>
          </a:p>
          <a:p>
            <a:endParaRPr lang="tr-TR" sz="2400" dirty="0" smtClean="0"/>
          </a:p>
          <a:p>
            <a:pPr>
              <a:buFont typeface="Wingdings" panose="05000000000000000000" pitchFamily="2" charset="2"/>
              <a:buChar char="Ø"/>
            </a:pPr>
            <a:r>
              <a:rPr lang="tr-TR" sz="2400" dirty="0" smtClean="0"/>
              <a:t>Yüksek kalorili beslenme,</a:t>
            </a:r>
            <a:endParaRPr lang="tr-TR" sz="2400" dirty="0" smtClean="0"/>
          </a:p>
          <a:p>
            <a:pPr>
              <a:buFont typeface="Wingdings" panose="05000000000000000000" pitchFamily="2" charset="2"/>
              <a:buChar char="Ø"/>
            </a:pPr>
            <a:r>
              <a:rPr lang="tr-TR" sz="2400" dirty="0" smtClean="0"/>
              <a:t>Fizik egzersiz yapmama, </a:t>
            </a:r>
            <a:endParaRPr lang="tr-TR" sz="2400" dirty="0" smtClean="0"/>
          </a:p>
          <a:p>
            <a:pPr>
              <a:buFont typeface="Wingdings" panose="05000000000000000000" pitchFamily="2" charset="2"/>
              <a:buChar char="Ø"/>
            </a:pPr>
            <a:r>
              <a:rPr lang="tr-TR" sz="2400" dirty="0" smtClean="0"/>
              <a:t>Sigara ve alkol kullanımı, </a:t>
            </a:r>
            <a:endParaRPr lang="tr-TR" sz="2400" dirty="0" smtClean="0"/>
          </a:p>
          <a:p>
            <a:pPr>
              <a:buFont typeface="Wingdings" panose="05000000000000000000" pitchFamily="2" charset="2"/>
              <a:buChar char="Ø"/>
            </a:pPr>
            <a:r>
              <a:rPr lang="tr-TR" sz="2400" dirty="0"/>
              <a:t>D</a:t>
            </a:r>
            <a:r>
              <a:rPr lang="tr-TR" sz="2400" dirty="0" smtClean="0"/>
              <a:t>engeli beslenmeme</a:t>
            </a:r>
            <a:endParaRPr lang="tr-TR" sz="2400" dirty="0" smtClean="0"/>
          </a:p>
          <a:p>
            <a:pPr>
              <a:buFont typeface="Wingdings" panose="05000000000000000000" pitchFamily="2" charset="2"/>
              <a:buChar char="Ø"/>
            </a:pPr>
            <a:r>
              <a:rPr lang="tr-TR" sz="2400" dirty="0" smtClean="0"/>
              <a:t>Stresli yaşam tarzı kalp damar hastalıkları gibi kronik hastalıkların eğiliminde artışlara neden olmuştur. </a:t>
            </a:r>
            <a:endParaRPr lang="tr-TR" sz="2400" dirty="0" smtClean="0"/>
          </a:p>
          <a:p>
            <a:endParaRPr lang="tr-TR" sz="2400" dirty="0"/>
          </a:p>
        </p:txBody>
      </p:sp>
      <p:pic>
        <p:nvPicPr>
          <p:cNvPr id="8194" name="Picture 2" descr="C:\Users\Nesibe\AppData\Local\Microsoft\Windows\Temporary Internet Files\Content.IE5\E8XMRYQN\MP900430792[1].jpg"/>
          <p:cNvPicPr>
            <a:picLocks noChangeAspect="1" noChangeArrowheads="1"/>
          </p:cNvPicPr>
          <p:nvPr/>
        </p:nvPicPr>
        <p:blipFill>
          <a:blip r:embed="rId1" cstate="print"/>
          <a:srcRect/>
          <a:stretch>
            <a:fillRect/>
          </a:stretch>
        </p:blipFill>
        <p:spPr bwMode="auto">
          <a:xfrm>
            <a:off x="5796136" y="2636912"/>
            <a:ext cx="2699792" cy="2014298"/>
          </a:xfrm>
          <a:prstGeom prst="rect">
            <a:avLst/>
          </a:prstGeom>
          <a:noFill/>
        </p:spPr>
      </p:pic>
      <p:pic>
        <p:nvPicPr>
          <p:cNvPr id="8196" name="Picture 4" descr="C:\Users\Nesibe\AppData\Local\Microsoft\Windows\Temporary Internet Files\Content.IE5\PPF33F5W\MC900434748[1].png"/>
          <p:cNvPicPr>
            <a:picLocks noChangeAspect="1" noChangeArrowheads="1"/>
          </p:cNvPicPr>
          <p:nvPr/>
        </p:nvPicPr>
        <p:blipFill>
          <a:blip r:embed="rId2" cstate="print"/>
          <a:srcRect/>
          <a:stretch>
            <a:fillRect/>
          </a:stretch>
        </p:blipFill>
        <p:spPr bwMode="auto">
          <a:xfrm>
            <a:off x="7236296" y="188640"/>
            <a:ext cx="1584176" cy="158417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Kronik hastalıklar</a:t>
            </a:r>
            <a:endParaRPr lang="tr-TR" dirty="0"/>
          </a:p>
        </p:txBody>
      </p:sp>
      <p:sp>
        <p:nvSpPr>
          <p:cNvPr id="3" name="2 Dikdörtgen"/>
          <p:cNvSpPr/>
          <p:nvPr/>
        </p:nvSpPr>
        <p:spPr>
          <a:xfrm>
            <a:off x="467544" y="1484784"/>
            <a:ext cx="7992888" cy="3785652"/>
          </a:xfrm>
          <a:prstGeom prst="rect">
            <a:avLst/>
          </a:prstGeom>
        </p:spPr>
        <p:txBody>
          <a:bodyPr wrap="square">
            <a:spAutoFit/>
          </a:bodyPr>
          <a:lstStyle/>
          <a:p>
            <a:pPr>
              <a:buFont typeface="Wingdings" panose="05000000000000000000" pitchFamily="2" charset="2"/>
              <a:buChar char="Ø"/>
            </a:pPr>
            <a:r>
              <a:rPr lang="tr-TR" sz="2400" dirty="0" err="1" smtClean="0"/>
              <a:t>Sedanter</a:t>
            </a:r>
            <a:r>
              <a:rPr lang="tr-TR" sz="2400" dirty="0" smtClean="0"/>
              <a:t> yaşam tarzının yaygınlığı,</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Yüksek kalorili beslenme şekli,</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Sigara, alkol ve diğer bağımlılık yapıcı maddelerin kullanımı,</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err="1" smtClean="0"/>
              <a:t>Obesite</a:t>
            </a:r>
            <a:r>
              <a:rPr lang="tr-TR" sz="2400" dirty="0" smtClean="0"/>
              <a:t>, diyabet, kalp hastalıklarının hastalık yükü içinde önemli paya sahip olması,</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Yaşlı nüfusun giderek artması.</a:t>
            </a:r>
            <a:endParaRPr lang="tr-TR" sz="2400" dirty="0"/>
          </a:p>
        </p:txBody>
      </p:sp>
      <p:pic>
        <p:nvPicPr>
          <p:cNvPr id="9219" name="Picture 3" descr="C:\Users\Nesibe\AppData\Local\Microsoft\Windows\Temporary Internet Files\Content.IE5\PY1V9CMC\MP900407501[1].jpg"/>
          <p:cNvPicPr>
            <a:picLocks noChangeAspect="1" noChangeArrowheads="1"/>
          </p:cNvPicPr>
          <p:nvPr/>
        </p:nvPicPr>
        <p:blipFill>
          <a:blip r:embed="rId1" cstate="print"/>
          <a:srcRect/>
          <a:stretch>
            <a:fillRect/>
          </a:stretch>
        </p:blipFill>
        <p:spPr bwMode="auto">
          <a:xfrm>
            <a:off x="6156176" y="1052736"/>
            <a:ext cx="2555776" cy="1703185"/>
          </a:xfrm>
          <a:prstGeom prst="rect">
            <a:avLst/>
          </a:prstGeom>
          <a:noFill/>
        </p:spPr>
      </p:pic>
      <p:pic>
        <p:nvPicPr>
          <p:cNvPr id="9222" name="Picture 6" descr="C:\Users\Nesibe\AppData\Local\Microsoft\Windows\Temporary Internet Files\Content.IE5\PPF33F5W\MP900422366[1].jpg"/>
          <p:cNvPicPr>
            <a:picLocks noChangeAspect="1" noChangeArrowheads="1"/>
          </p:cNvPicPr>
          <p:nvPr/>
        </p:nvPicPr>
        <p:blipFill>
          <a:blip r:embed="rId2" cstate="print"/>
          <a:srcRect/>
          <a:stretch>
            <a:fillRect/>
          </a:stretch>
        </p:blipFill>
        <p:spPr bwMode="auto">
          <a:xfrm>
            <a:off x="6804248" y="4221088"/>
            <a:ext cx="1758800" cy="263691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Olağan dışı durumlar</a:t>
            </a:r>
            <a:endParaRPr lang="tr-TR" dirty="0"/>
          </a:p>
        </p:txBody>
      </p:sp>
      <p:sp>
        <p:nvSpPr>
          <p:cNvPr id="3" name="2 Dikdörtgen"/>
          <p:cNvSpPr/>
          <p:nvPr/>
        </p:nvSpPr>
        <p:spPr>
          <a:xfrm>
            <a:off x="683568" y="1628800"/>
            <a:ext cx="8136904" cy="3785652"/>
          </a:xfrm>
          <a:prstGeom prst="rect">
            <a:avLst/>
          </a:prstGeom>
        </p:spPr>
        <p:txBody>
          <a:bodyPr wrap="square">
            <a:spAutoFit/>
          </a:bodyPr>
          <a:lstStyle/>
          <a:p>
            <a:pPr>
              <a:buFont typeface="Wingdings" panose="05000000000000000000" pitchFamily="2" charset="2"/>
              <a:buChar char="Ø"/>
            </a:pPr>
            <a:r>
              <a:rPr lang="tr-TR" sz="2400" dirty="0" smtClean="0"/>
              <a:t>Olağan dışı durumlarda sağlık hizmetlerine olan gereksinimin artması,</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Olağan dışı durumların bulaşıcı hastalıklara zemin hazırlaması</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Mülteci kampları ve getirdiği sorunlar,</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Olağan dışı durumların beslenme, barınma, çevre sağlığı gibi hizmetlere gereksinimi arttırması,</a:t>
            </a:r>
            <a:endParaRPr lang="tr-TR" sz="2400" dirty="0" smtClean="0"/>
          </a:p>
          <a:p>
            <a:pPr>
              <a:buFont typeface="Wingdings" panose="05000000000000000000" pitchFamily="2" charset="2"/>
              <a:buChar char="Ø"/>
            </a:pPr>
            <a:endParaRPr lang="tr-TR" sz="2400" dirty="0"/>
          </a:p>
        </p:txBody>
      </p:sp>
      <p:pic>
        <p:nvPicPr>
          <p:cNvPr id="38914" name="Picture 2" descr="http://www.vahdet.info.tr/filistin/foto/foto1/foto876.jpg"/>
          <p:cNvPicPr>
            <a:picLocks noChangeAspect="1" noChangeArrowheads="1"/>
          </p:cNvPicPr>
          <p:nvPr/>
        </p:nvPicPr>
        <p:blipFill>
          <a:blip r:embed="rId1" cstate="print"/>
          <a:srcRect/>
          <a:stretch>
            <a:fillRect/>
          </a:stretch>
        </p:blipFill>
        <p:spPr bwMode="auto">
          <a:xfrm>
            <a:off x="5796136" y="4653136"/>
            <a:ext cx="3347864" cy="2204863"/>
          </a:xfrm>
          <a:prstGeom prst="rect">
            <a:avLst/>
          </a:prstGeom>
          <a:noFill/>
        </p:spPr>
      </p:pic>
      <p:sp>
        <p:nvSpPr>
          <p:cNvPr id="38916" name="AutoShape 4" descr="data:image/jpeg;base64,/9j/4AAQSkZJRgABAQAAAQABAAD/2wCEAAkGBhQSERUUEhQVFBUUFxgYFRcXFBQXFRcYFBcVFBUVFhQXHCYeFxkjGhcUHy8gIycpLCwsFR4xNTAqNSYrLCkBCQoKDgwOFw8PFykcHBwpKSksLCksKSkpKSksLCkpKSksKSwpKSkpKSwpKSwpKSkpKSksKSwpKSkpLCwsKSwpKf/AABEIAOQA3QMBIgACEQEDEQH/xAAcAAABBQEBAQAAAAAAAAAAAAAEAAIDBQYHAQj/xAA9EAABAwIEAwYCCQQBBAMAAAABAAIRAyEEEjFBBVFhBhMicYGRMqEHFEJSscHR8PEjM2LhchVDU4IWY5L/xAAZAQADAQEBAAAAAAAAAAAAAAAAAQIDBAX/xAAiEQEBAAICAgICAwAAAAAAAAAAAQIRAyExQRJRImETMnH/2gAMAwEAAhEDEQA/AOr1MQykPEYJ0AuXeQ3QlQPrwbNZ9zc9Xfogi5ubNDi7mZ/NWuHrNdYSD1/VUZ1LCBuggqYUv3ySLsg8T9tChK3GR9gerrD2RuQDns9OqZTqCfjBjZUFXiLnakn1GvooKmIa0ZqjmsA1JMfil8j00mNYHgeHMR1j8lX/AFmzmuaWCLuJFgNSLKmp9saNWWUnve5snwi1v8iRKx30ldvaopNoU2lnfN/un4g1pAe0RIk2B5ApfKDVcw4rxA169Wt/5HucJn4Zhmv+IarbszjSGFgPwaDodPbRZ8t+SK4Xie7qAnQ+E+p191nVx0TAYshzZ0dvyWlpmDdY2hVkBs6fCVqMFiw5g5ix80BbYTFupuDmGHc/1G4W/wCF4zvKYdadDHMLmtF1xy3Wn7L8UDHGm+0xfaRYe4hOdFl21wXq8C9VsySSSQCSXkr1AJJJJAJeEptR8Id9WUA+pUQZF1K66a1iRn0wpGrwBStYmGYbiQB4fERzsEvrb4J8PQR+aErYhgGbMGnQiRPsgK/GC61IafadYe2p+Sdujk2sK+LOWSfOUG/iDD8Mk+ZVYKT3GXvnpoPQfrKkayLBZXJpMUVc1HT4i0To23pOqCx3Bm1WmRfUEkkn3V6ymCPNQOblIM2NjP5LOqY7hWHNCu0SfHoeSuO1vZ4YmgWN+P8AuUelVojL5PEt845IbjGFiqSDyLYFxOvzVxwrFd7TjcXbzkapy6pXtw5pn93UdaplHVa76QeCijiBWYIp4mXdG1R/db0mQ8f8ncliRVzOnqtZGdHDiNd4/uuaANGmPchSYbjeJpGW4hw/5HMPmmYbxS0a/irbhfZQ1dfD5qbnjj5XOPLLwu+D/SKfCMQwHTx09R1LD+RXUeE46jiGtIcL/C8Gx6HquN43sI5oJa4EjzR/ZDGYjDYhlKo091VOXoHEEtI5afNLHPHLweWGWP8AaPo7hr3FkPHiFvMbFFrJcF468DKYdGkmD5ZtPdXnCeOUsQHd27xMOV7DZzHCxDht5rWMb0sV4ko61SEE9a6T5J5KHoNg+aJQEfeJd4m1GbpkpGe5kqHKpA5elqAiypMYpQF6AmEblMzReOavWoJx2kbSdfdWWBpaoQUrAI3BCPZYR0VPknRLIpKbE2oYaegTJFicVkZoSZGgJiTF+iEq4eq57TDQLzJmZ5BWODZIGaxIRL2WQFNxOG0s8SWe8Exqq7BVu7qEaTDh6/uFo6lMEEagiCNll8dw4jOQTLTLb7AbeimmO7V8EGJoPoCB3ozUXGwbWbOW+wddp6OXBsTg3UnljhDmmCOvL3t6LveFxPe0IJJIvrcEdfYrnfb3hAFZmJA8NYnONAKrID46OEPjq5XMuk/HdUXDeHlpDibD2WrwmIH2XtnlIn2QGE4b31PwmHbKsOArSW1GtcQbWvHMHaLLlv5+a75P49ajbUcYSisPXD6jG7h7SPQgrKHPQoB7nRJAGbmdpVn2P48xtdj8QWimJhzJccxs3M2NNb+SjDC/LcVyck+Nl+nRX1fCQNSNVF2a7LVqHEGYqk4up1hlrNk28JlxEwZLaccjm5q+wD6T7tLSDu0ggq9wfhAiD5fovTknp5NWDnQEHnzFPxVZQ4eoJUkLY0qdQF/JPY9MJFG6mpEkBBlhetUsJQgG5E6F6kgGwlCckgOUBtkXhGzohqZsjMEFhHRRWRDYinI8/wBUbWZOiGqtiPNOlDqYKKDbKKiBoiMPB6pACMMQ4zofeVX4+nBDosLHyOkq+q0tUFUpTM7ooZXDv7mobW2HT+FH2h4WKzKlEXzjvqB/+2mC7KD/AJNzttsQiuJYQwRuDa+vT2XlIuqYfwH+rQOenzlpmEodc54P2g7ohwEiN+q0J4454zup+C0kRnjmAbKi43g2NxbwyO6rtFekNstWSWjycHj2QtLDuZZjnDWAZiepuCFjlxzbuw5crGsrY/DYyiKTgWkO+02xOgsqXjmCbRqtY2JyhzyNy7Q+0IetVqAZHZBBDpbr5e6hrVy92Zxk2B8hYJ4Y2f4z5s5Z+1lhsZUpEOpPcw/4uI9xoVr+FfSpUp5e/ZnboXsMOHm3QrE0tI9khoQVrLY5bJX0NwXjlLFU89N7Xj/E3B5EbFG/U263Xzl2b45UwWIFRhOWRnbsRzI3X0RwnHNxFJtVhlrxI/RbTtlehQEDX3UH1gowUAQoauGTSfTxgRDXSqypTXtPERujYWZK8a6VHSxAO6kCZHJJJIBJJJIDlbEThtUPTN0VSp79NFhHQs2XCGrtuimaKGuL+idKIWMPMqajUE66prU9lMC4sgJ6xBH7CEeNjPtKMi1yhhr5oCuxeHkZhqqMk0awePgfY+e61FRlr+/JVXEcICCDAGs8j5KacZHtD2YfiQ3uC0PoVHFp+FopVZJbP+NQSByqLPvxdWk91OqGOLbHQ3iRcW0IWpqViyt3Xic8N/ttd4XTcF5sA2Ovqpe0PCm4nC94O5ZWotsynq5o1adpGoidwsbyTLLVdc4sscN43tg6lQk5jqDfy3Ht+C9eyD+/3/KY0p9LSOVvQ6fp6LVyiKRgKR7wYPNR0W2UwZoUBE5k+nzC2/0Zdsfq1YYeq7+jU+Ak/A7l5LFZY1TKrJEc9DyKrG6LKbfUnehLOFzv6Me2f1ml3FYxWpWv9puxWyr4yNFvtz6G1i2LqvNIEoSpWO5VTxHtQyjabpbh6rWUAxounvxzPvCyxJ4s6oJGhQ1RxOpKi5xUwdEw+IDxIMqZc67OdqO6qmm8+EmxW/p4trhIIIVS7TZpMo3VgNSh8Ri7WMLO43jIa6JRaJGaAB6Iuk3aSg5Nr6fu6MoGbrKOhZMNgo8R0TqR0XlcBOpiKm66naLRuoKfvZOYeWs6dEodTYWuHFwGo1smV2W8lJRN7JVBcpkgqNzCyBrAub4gJ0PLkjarZbvZDP1y6TvPJIMVxfhFRr2hjRTpf9xzD/Uf1JdvFtYsgDxHE0Rkp0O7GpdN3gT8RkyYGi2uNEA2Lhra5jcRuhMK5rxlFy27dj1bB3/MBZ3jl8t5z5yajl73SSdiT5JuhnbQ+R0PoY+atu1fCe4rnL/bqeNnK58TR5H8VVtEiDur8MRFEn21UrXX5gqHCm19RY+m/qLqQ2QD3tkeSilTUXT5rw0wHXMBJSPDcSfQqsrUyQ9huB9obgrr/DO1oxFJr2bi/MHcH1C5hwzgL8S5woeMsGZ0iAB1PW/spuH1X4GsQ8Qxx8QP2HWE/vYqpU3H26VVx7nboV/D2PMkSVFRrhwBGhCPohIPadEAQEyqETCjZTzOhGhtQ8Lwodi8rvhW2xnDHUSHMcSw6iVVUeAHvsy21ClNMNdey0xnpGVZDG410WNlVU25pKuu0eC7sZm6boHh2EzNkKKrHWlcx3P+UXRCDYwXRFKsYvoN0opaAQNE2qbqRnwqJxuqTEbBeR/pEsaD0QoMSUSytLZb7pQ69Lxmi08ucbwpam5QdQEua5tyLG9gN/NGaja/4IILUAJH7sq/EVusFrovP47hHEBzjAcIETf+CvadMGxuDzi+xQAfdS64uNORQmNwhBzDUfhvdG1GFsGTYjbXb81HUOadbbJGz3afAfW8I40xL6RL2jQ2H9RoG8tkjqFzzDPEc5Ht1XV8N4XZTo6IPUGxWG7acD7ir3rP7dVxkfcqauZ63cPMpGpHWcDs6x8/s/p6hS5pUdMB4IK9BloOhFj/AMhYpkcTAn3RmFaSQQQZN+g10P7uqbH43LDRzBVjw3FgPEH4rzyKL1Nqk3dL1vFqlKWNkTy8O9rjW4/FA/8AVBVe7vwSahGd0mdAM0b2GnJajA4JlWOmlvXVBcY7O5CHgZspEfkpx5JeqvLjyncTcDmiRRe6YksOzmcgd4HynktngKBeQGrBuwDxQJnK+m4PYSPl5fqtB2d7V/0e8aPEAQW/dcNW+W46K5+TG9NFWZlJadQlw8APBK5Q3tlWfiXudmib8gtR2e7ROq1g1pkG5Ts0j5bdbpMaYIRVMQqDD4ktIhXFDHtcOq0l2izQXGUQ9paVS0sAachuiunP8fmmVBdTVxgpuB/CIoOH7/RQF2ifh9Ss2q4o6W0TXBLCnZJ5sq9F7eBs2hekBgMzB0tKjqNJba0p2HBAvPlspM9tUCSNEQx8wgi0EZT/ACpqLYEJpSlxGsR81FnCVUAxvCipgTPp7pG9r059faECWxIM67KxfMW0QeIpjMJIE+8/pZAV2J0OpI0sZ8gAmVsMzEUS2oDleA13NrvsPtuDCtns2jTkPaVWVYa4z8LrHYGUjctxmAqUKrqVSzmG8aHk4dCIQ2JxJbMfaEnzFvmPwXRe1nBTXpGowTVoDxQL1KesxuRc+4XPMTTBbfWUxFQ6ZYDe/qJ28loMLhi2CgHYE9807aq8q4Z3d52XI2/2s88t6joww1bV3w7jIpgc1enjILb6Lm+H4vUIGZhAOmYXsYsVZ0+JRDXHL5rHLCxvjnK2PFcQHUj0YSsVwvi3cVS8yab7VWjUfdqAfeHzBKs6lZ3dOcCHCIN7wZ0BWccYNt/wW3FuRycurl02+B4VSAquEOD7j/20y9FoOynZGnSPeAXK5xwbjRw72sef6RMtJ+wdwf8AE/Jds4TiGuptc3Qja/zW97c/gU5sBCtx2VydisTAVdhqGd0pBpadQOgpVTdQ4CoBYorKCqKOfNNvJS03X9FGxl3DYiUmAWjRZtVrg6oIt7p5d4fVCYKpd3SY/hFH4fVP0SRjlMBIgobTrZS4IkjMTAOyBSFG5Sykfqp2i0lRVCgkUm8gdEMdwLEi3LkjswO4hDO/f8pGczQk9JhNeyQRsQpGyATA9Ch8S0uYWh3duIgOGoQaZlIwOce6DxOALmkFE8Lwr2NIfUdUMyHHWOUIt4jXdIlJTLmhr92CHjmzf218pWR7RfR7iqlR1TAhr6ThmDS8Ne0n4mNBsRNxJ3W6rHI7MRbdQ8B4p3GJNI3aRmpCdWEiW9S0mPZXNb7Ld9OQUcC6nVdTqBwe0CQ6Z62PX8Ff4F4Agrpnbvsg3E0xXogCswS133huxx+6fkb7LlJqzMAh7TDmn4mnkR+5WfLxWOvh5JR+HFEVMrgxokam994QON7OMfiHPJJYZmCbAcuWmvVRDFGR3jG1AN7tPlBBn3UtXjjWTlAM2ym4ErLWU8Ncrjr8gnEqpaHN5kH0FvwhVeeQjsbiRVExB3VcDdbRw09pzjxWmy2P0edp3Yep9Vqnwu/tk7H7v6LHNINiiDSzty3Dh8JGvunvRWbdrxD8xsrPh9GAuf8AYntV3/8ASq2rMgf8x97z5rotCwVIS0mS5WQpEaKpLlKzibgqlKsW43aedl486gKNxOWRsU9zpPos2sG4Noz63RUWPmoMHz+aKYLu9E4DQ68FGUD4dYVZiavisbqxpaJQU57osmkiL6qB9dMIzjVNKbIBpab2SeQUxr4bbZenDiZGp1Spk0WjkoCdvmiWsKCx1MjxAG370SMVTfl012UlYA/FNuqrvrEwQihVLtI5nnG6A8xzMzbAmeSznEMI7L4RFSmc9LYTuwnk4W84WtY72Pwn9UFj8K4gka9EyWPYztIyvSbJs4aHUO0LSEB2k+j6nUrNrs8LpF9nNmcrgNRr5LJ067sDig/WhiHeI/8AjqnfoHa+YXWuEY1tamNyBf8AI+q2xylmqi7xu4+fO1nC6mGxDqTyS2c1Mn7TCfCbbjQ9QqOoOS7h9K3AW1MAakDPhjmDt8hIbUE8ogx/iFw+Fnnj8aqZbeB6WIZuExwUlN82UqMZSzCxuNk6i4jdQwQYSzGUiWlCu5r21qf9ymZ8xuD5iy652X7UsxDWifEWy2dSNCPMGy4xQrlpkfz0Vrw7GGk4Oa7KJkGfgd+h3VS+isdxc5eNCqOB8aFZnis5tnD0Vp9ZA3TSylJ1iOaa11hPkmUHwvSBJB8wpaLTh7reSJpYkZ3TyCrMLVh0BT1RD5/xTgp1QFzyQUfTreC+2vRVmGLg8zEfivOJk2YLF+vkN1MFUfFcdmfma45TEQSFYcAc+bzlOgOqqMVwmqeUN06ons7xB0uY4WbvyOkK0tJjsQ5jCWtzEbDdFYZ5c0HS2nLohKFcOMaHkrEUDHQqTR1S7UD5xPl1UDnEj8kQxvhgukqOqyLn35JCK+iW5nAESDB6Tsi6JDgY5Rr8kNiMI0kVCIImeo6jopBSgAtsmYwiWgAaXPOylBlthA56/wAIIYqCA4gTYeaMoE5Tt6pBU8Y4W2rTfSd8NTQ8nAy1w8ihOw3aB1MmjUnvKRhw+80Wmd1c47Dl7CBYx5+qx/HeFvpltZhl7bOgRMCL+aqVOnWuN4JuIwtanYtq0nt//bCP0Xy8xxFnC4s4ciLEe6+g+wXaEVmZTpq2djo5q4n9JnB2NqVKtNjaJFZ7HBpPjOZ0VMu29wrysuixl7/SrMFP7gi8KqbwQxPen0leUuEVT/3XC/M/qo1Ps/lfpaVacidwmU4IvqqqpgqoeG96bgmSSAI2KiqUqjSAKuaeRNkfH9iW3xF0RdF4SqAYNweaytavWa/IXHMCBHU6fitphuzGKLbtZMA/F/pGWOhMpR3CO1D8LUAqeKjoHD4mDk77zfwXScPim1Gh7HAtcJBC5TicG9jT31MtabZhds6a7IrgOMFGmabqjhB8Ouhkol+xZ9NdQqhzMzTIOic9+cS0wTLZ5EdEJw6lkYGzYW/MompV8BcInX2QYbhLn0SRWdJ1zdFoKVRtRwcw2IVViA0ta93wmPmjaVIUw3LoTPuEGHx3EO5JLudgncIrmo91R0mbNB5c0FxDDmvXDRoPicdo5K2w+VvhafhgETdE8FRtZllWVaGV+YepVy4gNO6rnUpmUqcE0qQEOnRWNTFDLoT0GqAotgAFG4d0X5JQU7Dkm+UtkaO19lJSZmBzCIPOfIpV3AgwZIQNSu4xoGxrJzA7SNCmSVmBMkEyCbHppfqpPq9ok2Gu68GJHhki6lfiIjfZIwJw/iE33Hpun4bFZSWkEQbTv1Clq1QDI15KUYQviGOJ5Zbe6ATR6KHiOGzCwkOEO8kYOA1TYMy9S5Wp4O8sjO3NzylPVTbHL6DnYTEDUDPJOwI+0OhH4Kl+kSmQcwb4MS/vmPicwvmEnQhx0C6pxTshUqfD3dxBcZ0PSEzjfYNmKwTMK98VKABpVB9l2UtuBq0zcJ6tvY+epdPnvvnCFPhaj2tJgETeTuhO0OAxeGruw9ZrWPadrggzDg7dpgwVSvxNTNlc4mDpstfix2vca5z9B6DRVlfD1aRa51JwDjLZEZgDspeH8TyZg6SWXYBFztmPIK1p8Uc6nRD3tc7MZzNBJGVwDemotZR+mmOdx8VQ43GOrYs1HNyF1RpLRo24ELvOGwRc0RyHpouCVqZbXIdBIqCYMjUWldwZxklgDRAgfgjkvgsZvZnEuHBzHU3QQ7X3VGzslTIEPIN80iR0gbK1qYgnVKg0mSs1n0GdVJWojK68WKGo1tk+uDBjlvzVKB4XHd7TfTIgAWjXVWmGxH9PI43ZueQFlU8GrDxADxGx87o9+FzUgQfFofW10eyG4Q/dvvPnqjH4fxNMa6wg+FUocQdRaytmOM3FglBRRpw2OajLGi5gRzT+8khRVaJqHI0Zi7bklabP8TxValifBNSm8SG6wdIB2Wv4bgq76bT3RaTsSBHU7q14N2XbRcHvIe4C1rDyVzVrhq0mP2zuf0z/AP8AD5kuqlp5sAHuSo8R2VpRla+pIEC415mytquKLrBT4XDRc6p9ei3fahw/YwGM9R5A2EA+6tGdmKA+yT5uJVmV60ImMTcqhw2AYz4Ggel/dEQvUlfhLyFG+nuLFSAr1HkIWv52Kd3Y2XrmSmiR5JaNy/6duzAq4RuMYJqYU+KB8VJ5AcD/AMTB91884irmdmiP9L7Q4hgmVqL6bwHMqNc1zToQ4QQvkbtpwV2ExVTDOH9kww/eY7xMcCdZBHqCieSoE1Mha8Dz9dQiqZEl4iwkfohGO8Hl6z6JlSwGwJUZ4bpHOdnqyY8T2zlEC5Gy7EMH3IBZLmQJbN29R0XGsMzNVYOb2iOckfNdkPAqQFm5SBqHPB95S5PTbBOKYcAQZBU1NsLPPFbDPBk1Kbj6g8jH4q5wuOa8SD5g6g8lltppDTf78kWXZh1VYwwntxEm2o1WgR1cNkfnbs4E/wDt/tWWEqw1/R0qKlTGhghwv+SJ4bgalWo9lFuaWyTMAEbSl5AzhtR3eloaS46ACTHOFa/9PxJJaGOE2uAOuqveynAzQzOqEGo4eLkANACryiZkqpEXJmeHdkKhdNV8DkDJ91pcLgKdEWEcydSlWxobYXKr3Vy43KJqJttH1cbyQpJcVGFPSKZCKFABEAoYVDKnpoB7WXmVIvAkVcS9BXqaEpQT0L1NCUp7BEqCtUdoFMSvGhI3q5v9Kv0bjibWVKDmsxFKQMwOWo03yEjQzob7rotYpUmAJew+N8Vw2pQc+jWY6nUYSHNcIIj8RyIsULUdMfsCF9B/TZ2E7+l9dotmrQYRVAF30heY+825HQlfPocAQZsLgRPlqq89k3X0fYGk2karmhzy4wXCS0DTLy81uG4gOFjdcr4Fxh5LrwB5T8lq8DxYH4j6rmzxu91vjemgqO1B9VVVeH0y4yS3S4MSDpPldePxcjVAYx5MR1Wci9rCm8yDvorfgXC2VXw+YOsGPyXiS3hVu+H9kMM0nwT5mVe0sIym0BjQ0TsISSV6ZpGC58gvMQ7KIFgkkl6JWVnlPppJIgqWmpaRSSTpJ6WoRbV6kiCkSnhJJUkl4V4kkHhK9C8SQZbr2UkkyRVCkxySSlR8SCDcL5J+krhdPDcUxVGkMtNtQFo5Z2NeQOkuNl4kqxTVbwV0Zle4euUklOSsR7cU46koTH8UezLEGRuJSSUSN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tr-TR"/>
          </a:p>
        </p:txBody>
      </p:sp>
      <p:sp>
        <p:nvSpPr>
          <p:cNvPr id="38918" name="AutoShape 6" descr="data:image/jpeg;base64,/9j/4AAQSkZJRgABAQAAAQABAAD/2wCEAAkGBhQSERUUEhQVFBUUFxgYFRcXFBQXFRcYFBcVFBUVFhQXHCYeFxkjGhcUHy8gIycpLCwsFR4xNTAqNSYrLCkBCQoKDgwOFw8PFykcHBwpKSksLCksKSkpKSksLCkpKSksKSwpKSkpKSwpKSwpKSkpKSksKSwpKSkpLCwsKSwpKf/AABEIAOQA3QMBIgACEQEDEQH/xAAcAAABBQEBAQAAAAAAAAAAAAAEAAIDBQYHAQj/xAA9EAABAwIEAwYCCQQBBAMAAAABAAIRAyEEEjFBBVFhBhMicYGRMqEHFEJSscHR8PEjM2LhchVDU4IWY5L/xAAZAQADAQEBAAAAAAAAAAAAAAAAAQIDBAX/xAAiEQEBAAICAgICAwAAAAAAAAAAAQIRAyExQRJRImETMnH/2gAMAwEAAhEDEQA/AOr1MQykPEYJ0AuXeQ3QlQPrwbNZ9zc9Xfogi5ubNDi7mZ/NWuHrNdYSD1/VUZ1LCBuggqYUv3ySLsg8T9tChK3GR9gerrD2RuQDns9OqZTqCfjBjZUFXiLnakn1GvooKmIa0ZqjmsA1JMfil8j00mNYHgeHMR1j8lX/AFmzmuaWCLuJFgNSLKmp9saNWWUnve5snwi1v8iRKx30ldvaopNoU2lnfN/un4g1pAe0RIk2B5ApfKDVcw4rxA169Wt/5HucJn4Zhmv+IarbszjSGFgPwaDodPbRZ8t+SK4Xie7qAnQ+E+p191nVx0TAYshzZ0dvyWlpmDdY2hVkBs6fCVqMFiw5g5ix80BbYTFupuDmGHc/1G4W/wCF4zvKYdadDHMLmtF1xy3Wn7L8UDHGm+0xfaRYe4hOdFl21wXq8C9VsySSSQCSXkr1AJJJJAJeEptR8Id9WUA+pUQZF1K66a1iRn0wpGrwBStYmGYbiQB4fERzsEvrb4J8PQR+aErYhgGbMGnQiRPsgK/GC61IafadYe2p+Sdujk2sK+LOWSfOUG/iDD8Mk+ZVYKT3GXvnpoPQfrKkayLBZXJpMUVc1HT4i0To23pOqCx3Bm1WmRfUEkkn3V6ymCPNQOblIM2NjP5LOqY7hWHNCu0SfHoeSuO1vZ4YmgWN+P8AuUelVojL5PEt845IbjGFiqSDyLYFxOvzVxwrFd7TjcXbzkapy6pXtw5pn93UdaplHVa76QeCijiBWYIp4mXdG1R/db0mQ8f8ncliRVzOnqtZGdHDiNd4/uuaANGmPchSYbjeJpGW4hw/5HMPmmYbxS0a/irbhfZQ1dfD5qbnjj5XOPLLwu+D/SKfCMQwHTx09R1LD+RXUeE46jiGtIcL/C8Gx6HquN43sI5oJa4EjzR/ZDGYjDYhlKo091VOXoHEEtI5afNLHPHLweWGWP8AaPo7hr3FkPHiFvMbFFrJcF468DKYdGkmD5ZtPdXnCeOUsQHd27xMOV7DZzHCxDht5rWMb0sV4ko61SEE9a6T5J5KHoNg+aJQEfeJd4m1GbpkpGe5kqHKpA5elqAiypMYpQF6AmEblMzReOavWoJx2kbSdfdWWBpaoQUrAI3BCPZYR0VPknRLIpKbE2oYaegTJFicVkZoSZGgJiTF+iEq4eq57TDQLzJmZ5BWODZIGaxIRL2WQFNxOG0s8SWe8Exqq7BVu7qEaTDh6/uFo6lMEEagiCNll8dw4jOQTLTLb7AbeimmO7V8EGJoPoCB3ozUXGwbWbOW+wddp6OXBsTg3UnljhDmmCOvL3t6LveFxPe0IJJIvrcEdfYrnfb3hAFZmJA8NYnONAKrID46OEPjq5XMuk/HdUXDeHlpDibD2WrwmIH2XtnlIn2QGE4b31PwmHbKsOArSW1GtcQbWvHMHaLLlv5+a75P49ajbUcYSisPXD6jG7h7SPQgrKHPQoB7nRJAGbmdpVn2P48xtdj8QWimJhzJccxs3M2NNb+SjDC/LcVyck+Nl+nRX1fCQNSNVF2a7LVqHEGYqk4up1hlrNk28JlxEwZLaccjm5q+wD6T7tLSDu0ggq9wfhAiD5fovTknp5NWDnQEHnzFPxVZQ4eoJUkLY0qdQF/JPY9MJFG6mpEkBBlhetUsJQgG5E6F6kgGwlCckgOUBtkXhGzohqZsjMEFhHRRWRDYinI8/wBUbWZOiGqtiPNOlDqYKKDbKKiBoiMPB6pACMMQ4zofeVX4+nBDosLHyOkq+q0tUFUpTM7ooZXDv7mobW2HT+FH2h4WKzKlEXzjvqB/+2mC7KD/AJNzttsQiuJYQwRuDa+vT2XlIuqYfwH+rQOenzlpmEodc54P2g7ohwEiN+q0J4454zup+C0kRnjmAbKi43g2NxbwyO6rtFekNstWSWjycHj2QtLDuZZjnDWAZiepuCFjlxzbuw5crGsrY/DYyiKTgWkO+02xOgsqXjmCbRqtY2JyhzyNy7Q+0IetVqAZHZBBDpbr5e6hrVy92Zxk2B8hYJ4Y2f4z5s5Z+1lhsZUpEOpPcw/4uI9xoVr+FfSpUp5e/ZnboXsMOHm3QrE0tI9khoQVrLY5bJX0NwXjlLFU89N7Xj/E3B5EbFG/U263Xzl2b45UwWIFRhOWRnbsRzI3X0RwnHNxFJtVhlrxI/RbTtlehQEDX3UH1gowUAQoauGTSfTxgRDXSqypTXtPERujYWZK8a6VHSxAO6kCZHJJJIBJJJIDlbEThtUPTN0VSp79NFhHQs2XCGrtuimaKGuL+idKIWMPMqajUE66prU9lMC4sgJ6xBH7CEeNjPtKMi1yhhr5oCuxeHkZhqqMk0awePgfY+e61FRlr+/JVXEcICCDAGs8j5KacZHtD2YfiQ3uC0PoVHFp+FopVZJbP+NQSByqLPvxdWk91OqGOLbHQ3iRcW0IWpqViyt3Xic8N/ttd4XTcF5sA2Ovqpe0PCm4nC94O5ZWotsynq5o1adpGoidwsbyTLLVdc4sscN43tg6lQk5jqDfy3Ht+C9eyD+/3/KY0p9LSOVvQ6fp6LVyiKRgKR7wYPNR0W2UwZoUBE5k+nzC2/0Zdsfq1YYeq7+jU+Ak/A7l5LFZY1TKrJEc9DyKrG6LKbfUnehLOFzv6Me2f1ml3FYxWpWv9puxWyr4yNFvtz6G1i2LqvNIEoSpWO5VTxHtQyjabpbh6rWUAxounvxzPvCyxJ4s6oJGhQ1RxOpKi5xUwdEw+IDxIMqZc67OdqO6qmm8+EmxW/p4trhIIIVS7TZpMo3VgNSh8Ri7WMLO43jIa6JRaJGaAB6Iuk3aSg5Nr6fu6MoGbrKOhZMNgo8R0TqR0XlcBOpiKm66naLRuoKfvZOYeWs6dEodTYWuHFwGo1smV2W8lJRN7JVBcpkgqNzCyBrAub4gJ0PLkjarZbvZDP1y6TvPJIMVxfhFRr2hjRTpf9xzD/Uf1JdvFtYsgDxHE0Rkp0O7GpdN3gT8RkyYGi2uNEA2Lhra5jcRuhMK5rxlFy27dj1bB3/MBZ3jl8t5z5yajl73SSdiT5JuhnbQ+R0PoY+atu1fCe4rnL/bqeNnK58TR5H8VVtEiDur8MRFEn21UrXX5gqHCm19RY+m/qLqQ2QD3tkeSilTUXT5rw0wHXMBJSPDcSfQqsrUyQ9huB9obgrr/DO1oxFJr2bi/MHcH1C5hwzgL8S5woeMsGZ0iAB1PW/spuH1X4GsQ8Qxx8QP2HWE/vYqpU3H26VVx7nboV/D2PMkSVFRrhwBGhCPohIPadEAQEyqETCjZTzOhGhtQ8Lwodi8rvhW2xnDHUSHMcSw6iVVUeAHvsy21ClNMNdey0xnpGVZDG410WNlVU25pKuu0eC7sZm6boHh2EzNkKKrHWlcx3P+UXRCDYwXRFKsYvoN0opaAQNE2qbqRnwqJxuqTEbBeR/pEsaD0QoMSUSytLZb7pQ69Lxmi08ucbwpam5QdQEua5tyLG9gN/NGaja/4IILUAJH7sq/EVusFrovP47hHEBzjAcIETf+CvadMGxuDzi+xQAfdS64uNORQmNwhBzDUfhvdG1GFsGTYjbXb81HUOadbbJGz3afAfW8I40xL6RL2jQ2H9RoG8tkjqFzzDPEc5Ht1XV8N4XZTo6IPUGxWG7acD7ir3rP7dVxkfcqauZ63cPMpGpHWcDs6x8/s/p6hS5pUdMB4IK9BloOhFj/AMhYpkcTAn3RmFaSQQQZN+g10P7uqbH43LDRzBVjw3FgPEH4rzyKL1Nqk3dL1vFqlKWNkTy8O9rjW4/FA/8AVBVe7vwSahGd0mdAM0b2GnJajA4JlWOmlvXVBcY7O5CHgZspEfkpx5JeqvLjyncTcDmiRRe6YksOzmcgd4HynktngKBeQGrBuwDxQJnK+m4PYSPl5fqtB2d7V/0e8aPEAQW/dcNW+W46K5+TG9NFWZlJadQlw8APBK5Q3tlWfiXudmib8gtR2e7ROq1g1pkG5Ts0j5bdbpMaYIRVMQqDD4ktIhXFDHtcOq0l2izQXGUQ9paVS0sAachuiunP8fmmVBdTVxgpuB/CIoOH7/RQF2ifh9Ss2q4o6W0TXBLCnZJ5sq9F7eBs2hekBgMzB0tKjqNJba0p2HBAvPlspM9tUCSNEQx8wgi0EZT/ACpqLYEJpSlxGsR81FnCVUAxvCipgTPp7pG9r059faECWxIM67KxfMW0QeIpjMJIE+8/pZAV2J0OpI0sZ8gAmVsMzEUS2oDleA13NrvsPtuDCtns2jTkPaVWVYa4z8LrHYGUjctxmAqUKrqVSzmG8aHk4dCIQ2JxJbMfaEnzFvmPwXRe1nBTXpGowTVoDxQL1KesxuRc+4XPMTTBbfWUxFQ6ZYDe/qJ28loMLhi2CgHYE9807aq8q4Z3d52XI2/2s88t6joww1bV3w7jIpgc1enjILb6Lm+H4vUIGZhAOmYXsYsVZ0+JRDXHL5rHLCxvjnK2PFcQHUj0YSsVwvi3cVS8yab7VWjUfdqAfeHzBKs6lZ3dOcCHCIN7wZ0BWccYNt/wW3FuRycurl02+B4VSAquEOD7j/20y9FoOynZGnSPeAXK5xwbjRw72sef6RMtJ+wdwf8AE/Jds4TiGuptc3Qja/zW97c/gU5sBCtx2VydisTAVdhqGd0pBpadQOgpVTdQ4CoBYorKCqKOfNNvJS03X9FGxl3DYiUmAWjRZtVrg6oIt7p5d4fVCYKpd3SY/hFH4fVP0SRjlMBIgobTrZS4IkjMTAOyBSFG5Sykfqp2i0lRVCgkUm8gdEMdwLEi3LkjswO4hDO/f8pGczQk9JhNeyQRsQpGyATA9Ch8S0uYWh3duIgOGoQaZlIwOce6DxOALmkFE8Lwr2NIfUdUMyHHWOUIt4jXdIlJTLmhr92CHjmzf218pWR7RfR7iqlR1TAhr6ThmDS8Ne0n4mNBsRNxJ3W6rHI7MRbdQ8B4p3GJNI3aRmpCdWEiW9S0mPZXNb7Ld9OQUcC6nVdTqBwe0CQ6Z62PX8Ff4F4Agrpnbvsg3E0xXogCswS133huxx+6fkb7LlJqzMAh7TDmn4mnkR+5WfLxWOvh5JR+HFEVMrgxokam994QON7OMfiHPJJYZmCbAcuWmvVRDFGR3jG1AN7tPlBBn3UtXjjWTlAM2ym4ErLWU8Ncrjr8gnEqpaHN5kH0FvwhVeeQjsbiRVExB3VcDdbRw09pzjxWmy2P0edp3Yep9Vqnwu/tk7H7v6LHNINiiDSzty3Dh8JGvunvRWbdrxD8xsrPh9GAuf8AYntV3/8ASq2rMgf8x97z5rotCwVIS0mS5WQpEaKpLlKzibgqlKsW43aedl486gKNxOWRsU9zpPos2sG4Noz63RUWPmoMHz+aKYLu9E4DQ68FGUD4dYVZiavisbqxpaJQU57osmkiL6qB9dMIzjVNKbIBpab2SeQUxr4bbZenDiZGp1Spk0WjkoCdvmiWsKCx1MjxAG370SMVTfl012UlYA/FNuqrvrEwQihVLtI5nnG6A8xzMzbAmeSznEMI7L4RFSmc9LYTuwnk4W84WtY72Pwn9UFj8K4gka9EyWPYztIyvSbJs4aHUO0LSEB2k+j6nUrNrs8LpF9nNmcrgNRr5LJ067sDig/WhiHeI/8AjqnfoHa+YXWuEY1tamNyBf8AI+q2xylmqi7xu4+fO1nC6mGxDqTyS2c1Mn7TCfCbbjQ9QqOoOS7h9K3AW1MAakDPhjmDt8hIbUE8ogx/iFw+Fnnj8aqZbeB6WIZuExwUlN82UqMZSzCxuNk6i4jdQwQYSzGUiWlCu5r21qf9ymZ8xuD5iy652X7UsxDWifEWy2dSNCPMGy4xQrlpkfz0Vrw7GGk4Oa7KJkGfgd+h3VS+isdxc5eNCqOB8aFZnis5tnD0Vp9ZA3TSylJ1iOaa11hPkmUHwvSBJB8wpaLTh7reSJpYkZ3TyCrMLVh0BT1RD5/xTgp1QFzyQUfTreC+2vRVmGLg8zEfivOJk2YLF+vkN1MFUfFcdmfma45TEQSFYcAc+bzlOgOqqMVwmqeUN06ons7xB0uY4WbvyOkK0tJjsQ5jCWtzEbDdFYZ5c0HS2nLohKFcOMaHkrEUDHQqTR1S7UD5xPl1UDnEj8kQxvhgukqOqyLn35JCK+iW5nAESDB6Tsi6JDgY5Rr8kNiMI0kVCIImeo6jopBSgAtsmYwiWgAaXPOylBlthA56/wAIIYqCA4gTYeaMoE5Tt6pBU8Y4W2rTfSd8NTQ8nAy1w8ihOw3aB1MmjUnvKRhw+80Wmd1c47Dl7CBYx5+qx/HeFvpltZhl7bOgRMCL+aqVOnWuN4JuIwtanYtq0nt//bCP0Xy8xxFnC4s4ciLEe6+g+wXaEVmZTpq2djo5q4n9JnB2NqVKtNjaJFZ7HBpPjOZ0VMu29wrysuixl7/SrMFP7gi8KqbwQxPen0leUuEVT/3XC/M/qo1Ps/lfpaVacidwmU4IvqqqpgqoeG96bgmSSAI2KiqUqjSAKuaeRNkfH9iW3xF0RdF4SqAYNweaytavWa/IXHMCBHU6fitphuzGKLbtZMA/F/pGWOhMpR3CO1D8LUAqeKjoHD4mDk77zfwXScPim1Gh7HAtcJBC5TicG9jT31MtabZhds6a7IrgOMFGmabqjhB8Ouhkol+xZ9NdQqhzMzTIOic9+cS0wTLZ5EdEJw6lkYGzYW/MompV8BcInX2QYbhLn0SRWdJ1zdFoKVRtRwcw2IVViA0ta93wmPmjaVIUw3LoTPuEGHx3EO5JLudgncIrmo91R0mbNB5c0FxDDmvXDRoPicdo5K2w+VvhafhgETdE8FRtZllWVaGV+YepVy4gNO6rnUpmUqcE0qQEOnRWNTFDLoT0GqAotgAFG4d0X5JQU7Dkm+UtkaO19lJSZmBzCIPOfIpV3AgwZIQNSu4xoGxrJzA7SNCmSVmBMkEyCbHppfqpPq9ok2Gu68GJHhki6lfiIjfZIwJw/iE33Hpun4bFZSWkEQbTv1Clq1QDI15KUYQviGOJ5Zbe6ATR6KHiOGzCwkOEO8kYOA1TYMy9S5Wp4O8sjO3NzylPVTbHL6DnYTEDUDPJOwI+0OhH4Kl+kSmQcwb4MS/vmPicwvmEnQhx0C6pxTshUqfD3dxBcZ0PSEzjfYNmKwTMK98VKABpVB9l2UtuBq0zcJ6tvY+epdPnvvnCFPhaj2tJgETeTuhO0OAxeGruw9ZrWPadrggzDg7dpgwVSvxNTNlc4mDpstfix2vca5z9B6DRVlfD1aRa51JwDjLZEZgDspeH8TyZg6SWXYBFztmPIK1p8Uc6nRD3tc7MZzNBJGVwDemotZR+mmOdx8VQ43GOrYs1HNyF1RpLRo24ELvOGwRc0RyHpouCVqZbXIdBIqCYMjUWldwZxklgDRAgfgjkvgsZvZnEuHBzHU3QQ7X3VGzslTIEPIN80iR0gbK1qYgnVKg0mSs1n0GdVJWojK68WKGo1tk+uDBjlvzVKB4XHd7TfTIgAWjXVWmGxH9PI43ZueQFlU8GrDxADxGx87o9+FzUgQfFofW10eyG4Q/dvvPnqjH4fxNMa6wg+FUocQdRaytmOM3FglBRRpw2OajLGi5gRzT+8khRVaJqHI0Zi7bklabP8TxValifBNSm8SG6wdIB2Wv4bgq76bT3RaTsSBHU7q14N2XbRcHvIe4C1rDyVzVrhq0mP2zuf0z/AP8AD5kuqlp5sAHuSo8R2VpRla+pIEC415mytquKLrBT4XDRc6p9ei3fahw/YwGM9R5A2EA+6tGdmKA+yT5uJVmV60ImMTcqhw2AYz4Ggel/dEQvUlfhLyFG+nuLFSAr1HkIWv52Kd3Y2XrmSmiR5JaNy/6duzAq4RuMYJqYU+KB8VJ5AcD/AMTB91884irmdmiP9L7Q4hgmVqL6bwHMqNc1zToQ4QQvkbtpwV2ExVTDOH9kww/eY7xMcCdZBHqCieSoE1Mha8Dz9dQiqZEl4iwkfohGO8Hl6z6JlSwGwJUZ4bpHOdnqyY8T2zlEC5Gy7EMH3IBZLmQJbN29R0XGsMzNVYOb2iOckfNdkPAqQFm5SBqHPB95S5PTbBOKYcAQZBU1NsLPPFbDPBk1Kbj6g8jH4q5wuOa8SD5g6g8lltppDTf78kWXZh1VYwwntxEm2o1WgR1cNkfnbs4E/wDt/tWWEqw1/R0qKlTGhghwv+SJ4bgalWo9lFuaWyTMAEbSl5AzhtR3eloaS46ACTHOFa/9PxJJaGOE2uAOuqveynAzQzOqEGo4eLkANACryiZkqpEXJmeHdkKhdNV8DkDJ91pcLgKdEWEcydSlWxobYXKr3Vy43KJqJttH1cbyQpJcVGFPSKZCKFABEAoYVDKnpoB7WXmVIvAkVcS9BXqaEpQT0L1NCUp7BEqCtUdoFMSvGhI3q5v9Kv0bjibWVKDmsxFKQMwOWo03yEjQzob7rotYpUmAJew+N8Vw2pQc+jWY6nUYSHNcIIj8RyIsULUdMfsCF9B/TZ2E7+l9dotmrQYRVAF30heY+825HQlfPocAQZsLgRPlqq89k3X0fYGk2karmhzy4wXCS0DTLy81uG4gOFjdcr4Fxh5LrwB5T8lq8DxYH4j6rmzxu91vjemgqO1B9VVVeH0y4yS3S4MSDpPldePxcjVAYx5MR1Wci9rCm8yDvorfgXC2VXw+YOsGPyXiS3hVu+H9kMM0nwT5mVe0sIym0BjQ0TsISSV6ZpGC58gvMQ7KIFgkkl6JWVnlPppJIgqWmpaRSSTpJ6WoRbV6kiCkSnhJJUkl4V4kkHhK9C8SQZbr2UkkyRVCkxySSlR8SCDcL5J+krhdPDcUxVGkMtNtQFo5Z2NeQOkuNl4kqxTVbwV0Zle4euUklOSsR7cU46koTH8UezLEGRuJSSUSN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Yaşlı nüfusun artması</a:t>
            </a:r>
            <a:endParaRPr lang="tr-TR" dirty="0"/>
          </a:p>
        </p:txBody>
      </p:sp>
      <p:sp>
        <p:nvSpPr>
          <p:cNvPr id="3" name="2 Dikdörtgen"/>
          <p:cNvSpPr/>
          <p:nvPr/>
        </p:nvSpPr>
        <p:spPr>
          <a:xfrm>
            <a:off x="611560" y="2413338"/>
            <a:ext cx="7848872" cy="2677656"/>
          </a:xfrm>
          <a:prstGeom prst="rect">
            <a:avLst/>
          </a:prstGeom>
        </p:spPr>
        <p:txBody>
          <a:bodyPr wrap="square">
            <a:spAutoFit/>
          </a:bodyPr>
          <a:lstStyle/>
          <a:p>
            <a:pPr>
              <a:buFont typeface="Wingdings" panose="05000000000000000000" pitchFamily="2" charset="2"/>
              <a:buChar char="Ø"/>
            </a:pPr>
            <a:r>
              <a:rPr lang="tr-TR" sz="2400" dirty="0" smtClean="0"/>
              <a:t>Kronik kalp damar hastalıkları, kanserler, ruh sağlığı sorunlarının artması,</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Yaşlı bakım evleri, evde hasta bakımı yaşlılara sosyal rehabilitasyon gibi hizmetlere gereksinim,</a:t>
            </a:r>
            <a:endParaRPr lang="tr-TR" sz="2400" dirty="0" smtClean="0"/>
          </a:p>
          <a:p>
            <a:pPr>
              <a:buFont typeface="Wingdings" panose="05000000000000000000" pitchFamily="2" charset="2"/>
              <a:buChar char="Ø"/>
            </a:pPr>
            <a:endParaRPr lang="tr-TR" sz="2400" dirty="0" smtClean="0"/>
          </a:p>
          <a:p>
            <a:pPr>
              <a:buFont typeface="Wingdings" panose="05000000000000000000" pitchFamily="2" charset="2"/>
              <a:buChar char="Ø"/>
            </a:pPr>
            <a:r>
              <a:rPr lang="tr-TR" sz="2400" dirty="0" smtClean="0"/>
              <a:t>Aktif yaşlanma </a:t>
            </a:r>
            <a:r>
              <a:rPr lang="tr-TR" sz="2400" dirty="0" smtClean="0"/>
              <a:t>ile </a:t>
            </a:r>
            <a:r>
              <a:rPr lang="tr-TR" sz="2400" dirty="0" smtClean="0"/>
              <a:t>yaşlıların sağlığının geliştirilmesi süreçleri. </a:t>
            </a:r>
            <a:endParaRPr lang="tr-TR" sz="24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5503</Words>
  <Application>WPS Presentation</Application>
  <PresentationFormat>On-screen Show (4:3)</PresentationFormat>
  <Paragraphs>127</Paragraphs>
  <Slides>13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13</vt:i4>
      </vt:variant>
    </vt:vector>
  </HeadingPairs>
  <TitlesOfParts>
    <vt:vector size="22" baseType="lpstr">
      <vt:lpstr>Arial</vt:lpstr>
      <vt:lpstr>SimSun</vt:lpstr>
      <vt:lpstr>Wingdings</vt:lpstr>
      <vt:lpstr>Calibri</vt:lpstr>
      <vt:lpstr>Microsoft YaHei</vt:lpstr>
      <vt:lpstr/>
      <vt:lpstr>Arial Unicode MS</vt:lpstr>
      <vt:lpstr>Segoe Print</vt:lpstr>
      <vt:lpstr>Ofis Teması</vt:lpstr>
      <vt:lpstr>PowerPoint 演示文稿</vt:lpstr>
      <vt:lpstr>PowerPoint 演示文稿</vt:lpstr>
      <vt:lpstr>PowerPoint 演示文稿</vt:lpstr>
      <vt:lpstr>PowerPoint 演示文稿</vt:lpstr>
      <vt:lpstr>Halk Sağlığı Tarihsel Gelişiminde Kilometre Taşları</vt:lpstr>
      <vt:lpstr>PowerPoint 演示文稿</vt:lpstr>
      <vt:lpstr>Kronik hastalıklar</vt:lpstr>
      <vt:lpstr>Olağan dışı durumlar</vt:lpstr>
      <vt:lpstr>Yaşlı nüfusun artması</vt:lpstr>
      <vt:lpstr>Endüstri</vt:lpstr>
      <vt:lpstr>Ekonomik dar boğaz ve kısıtlı kaynaklar</vt:lpstr>
      <vt:lpstr>Halk Sağlığında Temel İlkeler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Nesibe</dc:creator>
  <cp:lastModifiedBy>Nesibe Uzel Yar</cp:lastModifiedBy>
  <cp:revision>33</cp:revision>
  <cp:lastPrinted>2015-03-12T09:28:00Z</cp:lastPrinted>
  <dcterms:created xsi:type="dcterms:W3CDTF">2013-02-19T23:52:00Z</dcterms:created>
  <dcterms:modified xsi:type="dcterms:W3CDTF">2020-02-06T14:34:52Z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1033-11.2.0.8341</vt:lpwstr>
  </property>
</Properties>
</file>