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6" r:id="rId2"/>
    <p:sldId id="436" r:id="rId3"/>
    <p:sldId id="385" r:id="rId4"/>
    <p:sldId id="440" r:id="rId5"/>
    <p:sldId id="442" r:id="rId6"/>
    <p:sldId id="460" r:id="rId7"/>
    <p:sldId id="448" r:id="rId8"/>
    <p:sldId id="444" r:id="rId9"/>
    <p:sldId id="54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628800"/>
            <a:ext cx="8229600" cy="995536"/>
          </a:xfrm>
        </p:spPr>
        <p:txBody>
          <a:bodyPr>
            <a:normAutofit fontScale="90000"/>
          </a:bodyPr>
          <a:lstStyle/>
          <a:p>
            <a:r>
              <a:rPr lang="tr-TR" sz="4400" dirty="0" smtClean="0">
                <a:solidFill>
                  <a:srgbClr val="FFC000"/>
                </a:solidFill>
                <a:latin typeface="+mn-lt"/>
              </a:rPr>
              <a:t>BİY 440</a:t>
            </a:r>
            <a:r>
              <a:rPr lang="tr-TR" sz="5400" dirty="0" smtClean="0">
                <a:latin typeface="+mn-lt"/>
              </a:rPr>
              <a:t/>
            </a:r>
            <a:br>
              <a:rPr lang="tr-TR" sz="5400" dirty="0" smtClean="0">
                <a:latin typeface="+mn-lt"/>
              </a:rPr>
            </a:br>
            <a:r>
              <a:rPr lang="tr-TR" sz="5400" dirty="0" smtClean="0">
                <a:latin typeface="+mn-lt"/>
              </a:rPr>
              <a:t> Mİkrobİyal bİyoteknolojİ</a:t>
            </a:r>
            <a:endParaRPr lang="tr-TR" sz="5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068960"/>
            <a:ext cx="6400800" cy="201622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tr-TR" sz="32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Doç.Dr. ARZU ÇÖLERİ CİHAN</a:t>
            </a:r>
          </a:p>
          <a:p>
            <a:pPr>
              <a:lnSpc>
                <a:spcPct val="80000"/>
              </a:lnSpc>
              <a:defRPr/>
            </a:pPr>
            <a:endParaRPr lang="tr-TR" sz="2400" dirty="0" smtClean="0"/>
          </a:p>
          <a:p>
            <a:pPr>
              <a:lnSpc>
                <a:spcPct val="80000"/>
              </a:lnSpc>
              <a:defRPr/>
            </a:pPr>
            <a:r>
              <a:rPr lang="tr-TR" sz="2400" dirty="0" smtClean="0"/>
              <a:t>Ankara Üniversitesi Fen Fakültesi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 smtClean="0"/>
              <a:t>Biyoloji Bölümü Moleküler Biyoloji ABD</a:t>
            </a:r>
          </a:p>
          <a:p>
            <a:pPr>
              <a:lnSpc>
                <a:spcPct val="80000"/>
              </a:lnSpc>
              <a:defRPr/>
            </a:pPr>
            <a:r>
              <a:rPr lang="tr-TR" sz="2400" dirty="0" smtClean="0"/>
              <a:t>Bahar Yarıyılı Seçmeli Dersi</a:t>
            </a:r>
          </a:p>
          <a:p>
            <a:pPr>
              <a:lnSpc>
                <a:spcPct val="80000"/>
              </a:lnSpc>
              <a:defRPr/>
            </a:pPr>
            <a:endParaRPr lang="tr-TR" sz="2400" dirty="0" smtClean="0"/>
          </a:p>
          <a:p>
            <a:pPr>
              <a:lnSpc>
                <a:spcPct val="80000"/>
              </a:lnSpc>
              <a:defRPr/>
            </a:pPr>
            <a:r>
              <a:rPr lang="tr-TR" sz="2400" u="sng" dirty="0" smtClean="0"/>
              <a:t>E-posta</a:t>
            </a:r>
            <a:r>
              <a:rPr lang="tr-TR" sz="2400" dirty="0" smtClean="0">
                <a:solidFill>
                  <a:srgbClr val="FFFFFF"/>
                </a:solidFill>
              </a:rPr>
              <a:t>: </a:t>
            </a:r>
            <a:r>
              <a:rPr lang="tr-TR" sz="2400" dirty="0" smtClean="0"/>
              <a:t>arzucoleri@gmail.com</a:t>
            </a:r>
          </a:p>
          <a:p>
            <a:pPr>
              <a:lnSpc>
                <a:spcPct val="80000"/>
              </a:lnSpc>
              <a:defRPr/>
            </a:pPr>
            <a:r>
              <a:rPr lang="tr-TR" sz="2400" u="sng" dirty="0" smtClean="0"/>
              <a:t>Telefon</a:t>
            </a:r>
            <a:r>
              <a:rPr lang="tr-TR" sz="2400" dirty="0" smtClean="0"/>
              <a:t>: 0(312) 2126720 / 1095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Yardımcı Kaynaklar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i="1" dirty="0" smtClean="0"/>
              <a:t>Endüstriyel Mikrobiyolojiye Giriş</a:t>
            </a:r>
            <a:r>
              <a:rPr lang="tr-TR" dirty="0" smtClean="0"/>
              <a:t>, Ed. İ. Turhan, (Industrial Microbiology: An Introduction, Waites, M.J. Morgan N.L., Rockey, J.S., Higton G. (2015). John Wiley and Sons Limited, UK) Palme Yayıncılık, Ankara, 2015. </a:t>
            </a:r>
            <a:r>
              <a:rPr lang="tr-TR" sz="2100" dirty="0" smtClean="0"/>
              <a:t>(Bölüm 4: Endüstriyel Mikroorganizmalar)</a:t>
            </a:r>
          </a:p>
          <a:p>
            <a:endParaRPr lang="tr-TR" dirty="0" smtClean="0"/>
          </a:p>
          <a:p>
            <a:r>
              <a:rPr lang="tr-TR" i="1" dirty="0" smtClean="0"/>
              <a:t>Brock Mikroorganizmaların Biyolojisi</a:t>
            </a:r>
            <a:r>
              <a:rPr lang="tr-TR" dirty="0" smtClean="0"/>
              <a:t>, Ed. C. Çökmüş, (Brock Biology of Microorganisms, Madigan, M.T., Martinko, J.M. (2006) 11</a:t>
            </a:r>
            <a:r>
              <a:rPr lang="tr-TR" baseline="30000" dirty="0" smtClean="0"/>
              <a:t>th</a:t>
            </a:r>
            <a:r>
              <a:rPr lang="tr-TR" dirty="0" smtClean="0"/>
              <a:t> edition. Prentice Hall, USA) , Palme Yayıncılık, Ankara, 2010.</a:t>
            </a:r>
          </a:p>
          <a:p>
            <a:endParaRPr lang="tr-TR" dirty="0" smtClean="0"/>
          </a:p>
          <a:p>
            <a:r>
              <a:rPr lang="tr-TR" i="1" dirty="0" smtClean="0"/>
              <a:t>Brock Biology of Microorganisms</a:t>
            </a:r>
            <a:r>
              <a:rPr lang="tr-TR" dirty="0" smtClean="0"/>
              <a:t>, Madigan, M.T., Martinko, J.M. (2012) 13</a:t>
            </a:r>
            <a:r>
              <a:rPr lang="tr-TR" baseline="30000" dirty="0" smtClean="0"/>
              <a:t>th</a:t>
            </a:r>
            <a:r>
              <a:rPr lang="tr-TR" dirty="0" smtClean="0"/>
              <a:t> edition. Prentice Hall, USA.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4942"/>
          </a:xfrm>
        </p:spPr>
        <p:txBody>
          <a:bodyPr/>
          <a:lstStyle/>
          <a:p>
            <a:r>
              <a:rPr lang="tr-TR" sz="4000" dirty="0" smtClean="0"/>
              <a:t>DERS İÇERİĞİ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86000"/>
            <a:ext cx="8640960" cy="5572000"/>
          </a:xfrm>
        </p:spPr>
        <p:txBody>
          <a:bodyPr>
            <a:normAutofit fontScale="55000" lnSpcReduction="20000"/>
          </a:bodyPr>
          <a:lstStyle/>
          <a:p>
            <a:r>
              <a:rPr lang="tr-TR" sz="3500" dirty="0" smtClean="0"/>
              <a:t>Atık su arıtımı ve arıtım tesisleri</a:t>
            </a:r>
          </a:p>
          <a:p>
            <a:r>
              <a:rPr lang="tr-TR" sz="3500" dirty="0" smtClean="0"/>
              <a:t>Atık suların mikrobiyal yolla arıtımı</a:t>
            </a:r>
          </a:p>
          <a:p>
            <a:r>
              <a:rPr lang="tr-TR" sz="3500" dirty="0" smtClean="0"/>
              <a:t>Endüstriyel mikroorganizmaların özellikleri ve onların primer ve sekonder metabolitleri</a:t>
            </a:r>
          </a:p>
          <a:p>
            <a:r>
              <a:rPr lang="tr-TR" sz="3500" dirty="0" smtClean="0"/>
              <a:t>Endüstriyel boyutta fermentasyon ve scale-up </a:t>
            </a:r>
          </a:p>
          <a:p>
            <a:r>
              <a:rPr lang="tr-TR" sz="3500" dirty="0" smtClean="0"/>
              <a:t>Antibiyotiklerin izolasyon ve karakterizasyonları (Penisilin ve Tetrasiklin)</a:t>
            </a:r>
          </a:p>
          <a:p>
            <a:r>
              <a:rPr lang="tr-TR" sz="3500" dirty="0" smtClean="0"/>
              <a:t>Vitamin, amino asit ve enzimlerin endüstriyel boyutta üretimi ile biyodönüşüm</a:t>
            </a:r>
          </a:p>
          <a:p>
            <a:r>
              <a:rPr lang="tr-TR" sz="3500" dirty="0" smtClean="0"/>
              <a:t>Vinegar (Sirke), Sitrik Asit ve diğer organik asitlerin endüstriyel boyutta üretimi</a:t>
            </a:r>
          </a:p>
          <a:p>
            <a:r>
              <a:rPr lang="tr-TR" sz="3500" dirty="0" smtClean="0"/>
              <a:t>Mayalar ve endüstriyel yönden önemleri</a:t>
            </a:r>
          </a:p>
          <a:p>
            <a:r>
              <a:rPr lang="tr-TR" sz="3500" dirty="0" smtClean="0"/>
              <a:t>Alkolve alkollü içeceklerin üretimi: Şarap, bira ve distillenmiş içecekler</a:t>
            </a:r>
          </a:p>
          <a:p>
            <a:r>
              <a:rPr lang="tr-TR" sz="3500" dirty="0" smtClean="0"/>
              <a:t>Şapkalı mantar üretimi</a:t>
            </a:r>
          </a:p>
          <a:p>
            <a:r>
              <a:rPr lang="tr-TR" sz="3500" dirty="0" smtClean="0"/>
              <a:t>Genetik mühendisliğinde kullanılan rekombinant DNA temelli yöntemler</a:t>
            </a:r>
          </a:p>
          <a:p>
            <a:r>
              <a:rPr lang="tr-TR" sz="3500" dirty="0" smtClean="0"/>
              <a:t>Vektör sistemleri ve konaklar</a:t>
            </a:r>
          </a:p>
          <a:p>
            <a:r>
              <a:rPr lang="tr-TR" sz="3500" dirty="0" smtClean="0"/>
              <a:t>Gen klonlama basamaklar</a:t>
            </a:r>
          </a:p>
          <a:p>
            <a:r>
              <a:rPr lang="tr-TR" sz="3500" dirty="0" smtClean="0"/>
              <a:t>Genetik mühendisliğinin pratik uygulamaları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smtClean="0"/>
              <a:t>Terimler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87727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tr-TR" sz="5600" b="1" u="sng" dirty="0" smtClean="0">
                <a:solidFill>
                  <a:srgbClr val="FFFF00"/>
                </a:solidFill>
              </a:rPr>
              <a:t>Biyoteknoloji</a:t>
            </a:r>
            <a:r>
              <a:rPr lang="tr-TR" sz="5600" dirty="0" smtClean="0">
                <a:solidFill>
                  <a:srgbClr val="FFFF00"/>
                </a:solidFill>
              </a:rPr>
              <a:t>: Endüstriyel uygulamalarda kullanmak amacıyla GDO’lu organizmaların belrli kimyasal işlemleri yürütmek için kullanılmasıdır.</a:t>
            </a:r>
          </a:p>
          <a:p>
            <a:pPr>
              <a:lnSpc>
                <a:spcPct val="170000"/>
              </a:lnSpc>
            </a:pPr>
            <a:endParaRPr lang="tr-TR" sz="5600" dirty="0" smtClean="0">
              <a:solidFill>
                <a:srgbClr val="FFFF00"/>
              </a:solidFill>
            </a:endParaRPr>
          </a:p>
          <a:p>
            <a:pPr lvl="0">
              <a:lnSpc>
                <a:spcPct val="170000"/>
              </a:lnSpc>
            </a:pPr>
            <a:r>
              <a:rPr lang="tr-TR" sz="5600" b="1" u="sng" dirty="0" smtClean="0">
                <a:solidFill>
                  <a:srgbClr val="FFFF00"/>
                </a:solidFill>
              </a:rPr>
              <a:t>Moleküler Biyoloji:</a:t>
            </a:r>
            <a:r>
              <a:rPr lang="tr-TR" sz="5600" b="1" dirty="0" smtClean="0">
                <a:solidFill>
                  <a:srgbClr val="FFFF00"/>
                </a:solidFill>
              </a:rPr>
              <a:t> </a:t>
            </a:r>
            <a:r>
              <a:rPr lang="tr-TR" sz="5600" dirty="0" smtClean="0">
                <a:solidFill>
                  <a:srgbClr val="FFFF00"/>
                </a:solidFill>
              </a:rPr>
              <a:t>Prokaryotik ve Ökaryotik canlı hücrelerindeki olayları, hücre yapısı ile işlevini ve hücreler arasındaki etkileşimi moleküler seviyede laboratuvar ortamında inceleyerek ortaya çıkaran bir bilim dalıdır. </a:t>
            </a:r>
          </a:p>
          <a:p>
            <a:pPr lvl="0">
              <a:lnSpc>
                <a:spcPct val="170000"/>
              </a:lnSpc>
            </a:pPr>
            <a:endParaRPr lang="tr-TR" sz="5600" b="1" u="sng" dirty="0" smtClean="0">
              <a:solidFill>
                <a:srgbClr val="FFFF00"/>
              </a:solidFill>
            </a:endParaRPr>
          </a:p>
          <a:p>
            <a:pPr lvl="0">
              <a:lnSpc>
                <a:spcPct val="170000"/>
              </a:lnSpc>
            </a:pPr>
            <a:r>
              <a:rPr lang="tr-TR" sz="5600" b="1" u="sng" dirty="0" smtClean="0">
                <a:solidFill>
                  <a:srgbClr val="FFFF00"/>
                </a:solidFill>
              </a:rPr>
              <a:t>Genetik Mühendisliği</a:t>
            </a:r>
            <a:r>
              <a:rPr lang="tr-TR" sz="5600" b="1" dirty="0" smtClean="0">
                <a:solidFill>
                  <a:srgbClr val="FFFF00"/>
                </a:solidFill>
              </a:rPr>
              <a:t>: </a:t>
            </a:r>
            <a:r>
              <a:rPr lang="tr-TR" sz="5600" dirty="0" smtClean="0">
                <a:solidFill>
                  <a:srgbClr val="FFFF00"/>
                </a:solidFill>
              </a:rPr>
              <a:t>Gen gruplarının veya tek tek genlerin, seçici olarak genomdan çıkarılması, genoma dahil edilmesi veya özelliklerinin değiştirilmesi yoluyla, bireylerin ya da hücrelerin genetik yapılanmalarının değiştirildiği tekniklerdir.</a:t>
            </a:r>
          </a:p>
          <a:p>
            <a:pPr>
              <a:lnSpc>
                <a:spcPct val="170000"/>
              </a:lnSpc>
            </a:pPr>
            <a:endParaRPr lang="tr-TR" sz="5600" dirty="0" smtClean="0">
              <a:solidFill>
                <a:srgbClr val="FFFF00"/>
              </a:solidFill>
            </a:endParaRPr>
          </a:p>
          <a:p>
            <a:pPr>
              <a:lnSpc>
                <a:spcPct val="170000"/>
              </a:lnSpc>
            </a:pPr>
            <a:r>
              <a:rPr lang="tr-TR" sz="5600" b="1" u="sng" dirty="0" smtClean="0">
                <a:solidFill>
                  <a:srgbClr val="FFFF00"/>
                </a:solidFill>
              </a:rPr>
              <a:t>Endüstriyel Mikrobiyoloji</a:t>
            </a:r>
            <a:r>
              <a:rPr lang="tr-TR" sz="5600" b="1" dirty="0" smtClean="0">
                <a:solidFill>
                  <a:srgbClr val="FFFF00"/>
                </a:solidFill>
              </a:rPr>
              <a:t>: </a:t>
            </a:r>
            <a:r>
              <a:rPr lang="tr-TR" sz="5600" dirty="0" smtClean="0">
                <a:solidFill>
                  <a:srgbClr val="FFFF00"/>
                </a:solidFill>
              </a:rPr>
              <a:t>Ticari önemi olan ürünleri üretmek için mikroorganizmaların büyük ölçekli kullanımıdır.</a:t>
            </a:r>
          </a:p>
          <a:p>
            <a:pPr>
              <a:lnSpc>
                <a:spcPct val="170000"/>
              </a:lnSpc>
            </a:pPr>
            <a:endParaRPr lang="tr-TR" sz="5600" dirty="0" smtClean="0">
              <a:solidFill>
                <a:srgbClr val="FFFF00"/>
              </a:solidFill>
            </a:endParaRPr>
          </a:p>
          <a:p>
            <a:pPr>
              <a:lnSpc>
                <a:spcPct val="170000"/>
              </a:lnSpc>
            </a:pPr>
            <a:r>
              <a:rPr lang="tr-TR" sz="5600" b="1" u="sng" dirty="0" smtClean="0">
                <a:solidFill>
                  <a:srgbClr val="FFFF00"/>
                </a:solidFill>
              </a:rPr>
              <a:t>Mikrobiyal Biyoteknoloji</a:t>
            </a:r>
            <a:r>
              <a:rPr lang="tr-TR" sz="5600" b="1" dirty="0" smtClean="0">
                <a:solidFill>
                  <a:srgbClr val="FFFF00"/>
                </a:solidFill>
              </a:rPr>
              <a:t>: </a:t>
            </a:r>
            <a:r>
              <a:rPr lang="tr-TR" sz="5600" dirty="0" smtClean="0">
                <a:solidFill>
                  <a:srgbClr val="FFFF00"/>
                </a:solidFill>
              </a:rPr>
              <a:t>Mikroorganizmalar tarafından pek çoğu doğal olarak üretilmeyen yeni mikrobiyal ürünlerin üretimi için gen manipülasyon yöntemlerini kullanır.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8062664" cy="6364560"/>
          </a:xfrm>
        </p:spPr>
        <p:txBody>
          <a:bodyPr/>
          <a:lstStyle/>
          <a:p>
            <a:pPr algn="just">
              <a:buNone/>
            </a:pPr>
            <a:r>
              <a:rPr lang="tr-TR" sz="2200" b="1" i="1" u="sng" dirty="0" smtClean="0">
                <a:solidFill>
                  <a:srgbClr val="FFFF00"/>
                </a:solidFill>
              </a:rPr>
              <a:t>Biyoteknoloji: </a:t>
            </a:r>
            <a:r>
              <a:rPr lang="tr-TR" sz="2200" u="sng" dirty="0" smtClean="0">
                <a:solidFill>
                  <a:srgbClr val="FFFF00"/>
                </a:solidFill>
              </a:rPr>
              <a:t>Bitki</a:t>
            </a:r>
            <a:r>
              <a:rPr lang="tr-TR" sz="2200" dirty="0" smtClean="0">
                <a:solidFill>
                  <a:srgbClr val="FFFF00"/>
                </a:solidFill>
              </a:rPr>
              <a:t>, </a:t>
            </a:r>
            <a:r>
              <a:rPr lang="tr-TR" sz="2200" u="sng" dirty="0" smtClean="0">
                <a:solidFill>
                  <a:srgbClr val="FFFF00"/>
                </a:solidFill>
              </a:rPr>
              <a:t>hayvan</a:t>
            </a:r>
            <a:r>
              <a:rPr lang="tr-TR" sz="2200" dirty="0" smtClean="0">
                <a:solidFill>
                  <a:srgbClr val="FFFF00"/>
                </a:solidFill>
              </a:rPr>
              <a:t> ve </a:t>
            </a:r>
            <a:r>
              <a:rPr lang="tr-TR" sz="2200" u="sng" dirty="0" smtClean="0">
                <a:solidFill>
                  <a:srgbClr val="FFFF00"/>
                </a:solidFill>
              </a:rPr>
              <a:t>mikroorganizmaların</a:t>
            </a:r>
            <a:r>
              <a:rPr lang="tr-TR" sz="2200" dirty="0" smtClean="0">
                <a:solidFill>
                  <a:srgbClr val="FFFF00"/>
                </a:solidFill>
              </a:rPr>
              <a:t> yani canlıların, ya da </a:t>
            </a:r>
            <a:r>
              <a:rPr lang="tr-TR" sz="2200" u="sng" dirty="0" smtClean="0">
                <a:solidFill>
                  <a:srgbClr val="FFFF00"/>
                </a:solidFill>
              </a:rPr>
              <a:t>onların hücre yapılarının </a:t>
            </a:r>
            <a:r>
              <a:rPr lang="tr-TR" sz="2200" dirty="0" smtClean="0">
                <a:solidFill>
                  <a:srgbClr val="FFFF00"/>
                </a:solidFill>
              </a:rPr>
              <a:t>veya </a:t>
            </a:r>
            <a:r>
              <a:rPr lang="tr-TR" sz="2200" u="sng" dirty="0" smtClean="0">
                <a:solidFill>
                  <a:srgbClr val="FFFF00"/>
                </a:solidFill>
              </a:rPr>
              <a:t>ürünlerini</a:t>
            </a:r>
            <a:r>
              <a:rPr lang="tr-TR" sz="2200" dirty="0" smtClean="0">
                <a:solidFill>
                  <a:srgbClr val="FFFF00"/>
                </a:solidFill>
              </a:rPr>
              <a:t>n; </a:t>
            </a:r>
            <a:r>
              <a:rPr lang="tr-TR" sz="2200" i="1" dirty="0" smtClean="0">
                <a:solidFill>
                  <a:srgbClr val="FFFF00"/>
                </a:solidFill>
              </a:rPr>
              <a:t>üretim</a:t>
            </a:r>
            <a:r>
              <a:rPr lang="tr-TR" sz="2200" dirty="0" smtClean="0">
                <a:solidFill>
                  <a:srgbClr val="FFFF00"/>
                </a:solidFill>
              </a:rPr>
              <a:t>, </a:t>
            </a:r>
            <a:r>
              <a:rPr lang="tr-TR" sz="2200" i="1" dirty="0" smtClean="0">
                <a:solidFill>
                  <a:srgbClr val="FFFF00"/>
                </a:solidFill>
              </a:rPr>
              <a:t>dönüşüm</a:t>
            </a:r>
            <a:r>
              <a:rPr lang="tr-TR" sz="2200" dirty="0" smtClean="0">
                <a:solidFill>
                  <a:srgbClr val="FFFF00"/>
                </a:solidFill>
              </a:rPr>
              <a:t> veya</a:t>
            </a:r>
            <a:r>
              <a:rPr lang="tr-TR" sz="2200" i="1" dirty="0" smtClean="0">
                <a:solidFill>
                  <a:srgbClr val="FFFF00"/>
                </a:solidFill>
              </a:rPr>
              <a:t> hizmet </a:t>
            </a:r>
            <a:r>
              <a:rPr lang="tr-TR" sz="2200" dirty="0" smtClean="0">
                <a:solidFill>
                  <a:srgbClr val="FFFF00"/>
                </a:solidFill>
              </a:rPr>
              <a:t>amacıyla</a:t>
            </a:r>
            <a:r>
              <a:rPr lang="tr-TR" sz="2200" i="1" dirty="0" smtClean="0">
                <a:solidFill>
                  <a:srgbClr val="FFFF00"/>
                </a:solidFill>
              </a:rPr>
              <a:t> </a:t>
            </a:r>
            <a:r>
              <a:rPr lang="tr-TR" sz="2200" dirty="0" smtClean="0">
                <a:solidFill>
                  <a:srgbClr val="FFFF00"/>
                </a:solidFill>
              </a:rPr>
              <a:t>(sağlık, gıda, tarım sektörleri vs.) kullanılmasıdır.</a:t>
            </a:r>
          </a:p>
          <a:p>
            <a:pPr>
              <a:buNone/>
            </a:pPr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819400" y="3124200"/>
            <a:ext cx="2514600" cy="152400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900" dirty="0" smtClean="0">
                <a:ln w="18415" cmpd="sng">
                  <a:solidFill>
                    <a:srgbClr val="FFFF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Biyoteknoloji</a:t>
            </a:r>
            <a:endParaRPr lang="tr-TR" sz="1900" dirty="0">
              <a:ln w="18415" cmpd="sng">
                <a:solidFill>
                  <a:srgbClr val="FFFF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181600" y="4267200"/>
            <a:ext cx="1143000" cy="2286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200400" y="4648200"/>
            <a:ext cx="381000" cy="6858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2590800" y="2743200"/>
            <a:ext cx="609600" cy="5334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0"/>
          </p:cNvCxnSpPr>
          <p:nvPr/>
        </p:nvCxnSpPr>
        <p:spPr>
          <a:xfrm flipH="1" flipV="1">
            <a:off x="4067944" y="2222376"/>
            <a:ext cx="8756" cy="901824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00600" y="2743200"/>
            <a:ext cx="990600" cy="4572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24600" y="4343400"/>
            <a:ext cx="9144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Tarım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46376" y="1835532"/>
            <a:ext cx="6096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Tıp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09800" y="5410200"/>
            <a:ext cx="15240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Hayvancılık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4400" y="5410200"/>
            <a:ext cx="762000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Gıda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7400" y="2438400"/>
            <a:ext cx="18288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Enerji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FFFF00"/>
                </a:solidFill>
              </a:rPr>
              <a:t>ve çevre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0" y="2362200"/>
            <a:ext cx="12192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Eczacılık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19600" y="4724400"/>
            <a:ext cx="533400" cy="6096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" y="3962400"/>
            <a:ext cx="12192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Kozmetik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905000" y="4114800"/>
            <a:ext cx="9144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0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4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A- ATIKSU ARITIMI VE SU SAFLAŞTIRMASI</a:t>
            </a:r>
            <a:endParaRPr lang="tr-TR" sz="4400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Content Placeholder 3"/>
          <p:cNvSpPr txBox="1">
            <a:spLocks noGrp="1" noChangeArrowheads="1"/>
          </p:cNvSpPr>
          <p:nvPr>
            <p:ph idx="1"/>
          </p:nvPr>
        </p:nvSpPr>
        <p:spPr bwMode="auto">
          <a:xfrm>
            <a:off x="467544" y="476673"/>
            <a:ext cx="8424936" cy="5853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sz="2400" b="1" u="sng" dirty="0">
                <a:solidFill>
                  <a:srgbClr val="FFFF00"/>
                </a:solidFill>
              </a:rPr>
              <a:t>Atık su</a:t>
            </a:r>
            <a:r>
              <a:rPr lang="tr-TR" sz="2400" b="1" dirty="0">
                <a:solidFill>
                  <a:srgbClr val="FFFF00"/>
                </a:solidFill>
              </a:rPr>
              <a:t>: </a:t>
            </a:r>
            <a:r>
              <a:rPr lang="tr-TR" sz="2400" dirty="0">
                <a:solidFill>
                  <a:srgbClr val="FFFF00"/>
                </a:solidFill>
              </a:rPr>
              <a:t>Arıtılmamış halde göllere veya nehirlere deşarj edilemeyen evsel kanalizasyon suyundan veya endüstriyel kaynaklardan gelen sudur.</a:t>
            </a:r>
          </a:p>
          <a:p>
            <a:endParaRPr lang="tr-TR" sz="2400" dirty="0">
              <a:solidFill>
                <a:srgbClr val="FFFF00"/>
              </a:solidFill>
            </a:endParaRPr>
          </a:p>
          <a:p>
            <a:r>
              <a:rPr lang="tr-TR" sz="2400" b="1" u="sng" dirty="0">
                <a:solidFill>
                  <a:srgbClr val="FFFF00"/>
                </a:solidFill>
              </a:rPr>
              <a:t>Arıtılmamış </a:t>
            </a:r>
            <a:r>
              <a:rPr lang="tr-TR" sz="2400" b="1" u="sng" dirty="0" smtClean="0">
                <a:solidFill>
                  <a:srgbClr val="FFFF00"/>
                </a:solidFill>
              </a:rPr>
              <a:t>(ham) su</a:t>
            </a:r>
            <a:r>
              <a:rPr lang="tr-TR" sz="2400" b="1" dirty="0">
                <a:solidFill>
                  <a:srgbClr val="FFFF00"/>
                </a:solidFill>
              </a:rPr>
              <a:t>: </a:t>
            </a:r>
            <a:r>
              <a:rPr lang="tr-TR" sz="2400" dirty="0" smtClean="0">
                <a:solidFill>
                  <a:srgbClr val="FFFF00"/>
                </a:solidFill>
              </a:rPr>
              <a:t>Hiçbir arıtım işlemine tabi tutulmamış yüzey </a:t>
            </a:r>
            <a:r>
              <a:rPr lang="tr-TR" sz="2400" dirty="0">
                <a:solidFill>
                  <a:srgbClr val="FFFF00"/>
                </a:solidFill>
              </a:rPr>
              <a:t>veya yer altı </a:t>
            </a:r>
            <a:r>
              <a:rPr lang="tr-TR" sz="2400" dirty="0" smtClean="0">
                <a:solidFill>
                  <a:srgbClr val="FFFF00"/>
                </a:solidFill>
              </a:rPr>
              <a:t>suları</a:t>
            </a:r>
          </a:p>
          <a:p>
            <a:endParaRPr lang="tr-TR" sz="2400" dirty="0" smtClean="0">
              <a:solidFill>
                <a:srgbClr val="FFFF00"/>
              </a:solidFill>
            </a:endParaRPr>
          </a:p>
          <a:p>
            <a:r>
              <a:rPr lang="tr-TR" sz="2400" b="1" u="sng" dirty="0" smtClean="0">
                <a:solidFill>
                  <a:srgbClr val="FFFF00"/>
                </a:solidFill>
              </a:rPr>
              <a:t>Arıtılmış su: </a:t>
            </a:r>
            <a:r>
              <a:rPr lang="tr-TR" sz="2400" dirty="0" smtClean="0">
                <a:solidFill>
                  <a:srgbClr val="FFFF00"/>
                </a:solidFill>
              </a:rPr>
              <a:t>Bir atıksu arıtım tesisinde işlenerek mumamele görmüş su</a:t>
            </a:r>
            <a:endParaRPr lang="tr-TR" sz="2400" dirty="0">
              <a:solidFill>
                <a:srgbClr val="FFFF00"/>
              </a:solidFill>
            </a:endParaRPr>
          </a:p>
          <a:p>
            <a:endParaRPr lang="tr-TR" sz="2400" dirty="0">
              <a:solidFill>
                <a:srgbClr val="FFFF00"/>
              </a:solidFill>
            </a:endParaRPr>
          </a:p>
          <a:p>
            <a:r>
              <a:rPr lang="tr-TR" sz="2400" b="1" u="sng" dirty="0">
                <a:solidFill>
                  <a:srgbClr val="FFFF00"/>
                </a:solidFill>
              </a:rPr>
              <a:t>İçilebilir su</a:t>
            </a:r>
            <a:r>
              <a:rPr lang="tr-TR" sz="2400" b="1" dirty="0">
                <a:solidFill>
                  <a:srgbClr val="FFFF00"/>
                </a:solidFill>
              </a:rPr>
              <a:t>: </a:t>
            </a:r>
            <a:r>
              <a:rPr lang="tr-TR" sz="2400" dirty="0">
                <a:solidFill>
                  <a:srgbClr val="FFFF00"/>
                </a:solidFill>
              </a:rPr>
              <a:t>İnsan tüketimi için güvenli içilebilen su</a:t>
            </a:r>
          </a:p>
          <a:p>
            <a:endParaRPr lang="tr-TR" sz="2400" dirty="0">
              <a:solidFill>
                <a:srgbClr val="FFFF00"/>
              </a:solidFill>
            </a:endParaRPr>
          </a:p>
          <a:p>
            <a:r>
              <a:rPr lang="tr-TR" sz="2400" b="1" dirty="0">
                <a:solidFill>
                  <a:srgbClr val="FFFF00"/>
                </a:solidFill>
              </a:rPr>
              <a:t>İçme suyu: </a:t>
            </a:r>
            <a:r>
              <a:rPr lang="tr-TR" sz="2400" dirty="0">
                <a:solidFill>
                  <a:srgbClr val="FFFF00"/>
                </a:solidFill>
              </a:rPr>
              <a:t>Arıtıldıktan sonra dağıtım sistemine verilen içilebilir su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C000"/>
                </a:solidFill>
              </a:rPr>
              <a:t>Biyokimyasal Oksijen İhiyacı (BOI)</a:t>
            </a:r>
            <a:endParaRPr lang="tr-TR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BOİ</a:t>
            </a:r>
            <a:r>
              <a:rPr lang="tr-TR" dirty="0" smtClean="0">
                <a:solidFill>
                  <a:srgbClr val="FFFF00"/>
                </a:solidFill>
              </a:rPr>
              <a:t> = </a:t>
            </a:r>
            <a:r>
              <a:rPr lang="tr-TR" b="1" dirty="0" smtClean="0">
                <a:solidFill>
                  <a:srgbClr val="FFFF00"/>
                </a:solidFill>
              </a:rPr>
              <a:t>Biyokimyasal Oksijen İhiyac</a:t>
            </a:r>
            <a:r>
              <a:rPr lang="tr-TR" dirty="0" smtClean="0">
                <a:solidFill>
                  <a:srgbClr val="FFFF00"/>
                </a:solidFill>
              </a:rPr>
              <a:t>ı’nın azalması, arıtımda etkinliğin belirtecidir. </a:t>
            </a:r>
          </a:p>
          <a:p>
            <a:endParaRPr lang="tr-TR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Atıksuda mikroorganizmalarca okside edilebilen daha yüksek organik ve inorganik materyaller bulunduğundan, BOİ’si yani çözünmüş oksijen miktarı yüksektir.</a:t>
            </a:r>
          </a:p>
          <a:p>
            <a:pPr>
              <a:buFont typeface="Wingdings" pitchFamily="2" charset="2"/>
              <a:buChar char="ü"/>
            </a:pPr>
            <a:endParaRPr lang="tr-TR" dirty="0" smtClean="0">
              <a:solidFill>
                <a:srgbClr val="FFFF00"/>
              </a:solidFill>
            </a:endParaRPr>
          </a:p>
          <a:p>
            <a:r>
              <a:rPr lang="tr-TR" b="1" u="sng" dirty="0" smtClean="0">
                <a:solidFill>
                  <a:srgbClr val="FFFF00"/>
                </a:solidFill>
              </a:rPr>
              <a:t>Örn</a:t>
            </a:r>
            <a:r>
              <a:rPr lang="tr-TR" dirty="0" smtClean="0">
                <a:solidFill>
                  <a:srgbClr val="FFFF00"/>
                </a:solidFill>
              </a:rPr>
              <a:t>: Kanalizasyon ve evsel atık sular 200 BOİ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       Fabrikalar gibi endüstriyel atık sular 15000 BOİ</a:t>
            </a:r>
          </a:p>
          <a:p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Koliform grubu bakteriler</a:t>
            </a:r>
            <a:endParaRPr lang="tr-TR" dirty="0"/>
          </a:p>
        </p:txBody>
      </p:sp>
      <p:pic>
        <p:nvPicPr>
          <p:cNvPr id="7" name="Picture 2" descr="C:\Users\ARZU\Desktop\Picture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44824"/>
            <a:ext cx="3400023" cy="3245476"/>
          </a:xfrm>
          <a:prstGeom prst="rect">
            <a:avLst/>
          </a:prstGeom>
          <a:noFill/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23528" y="1916832"/>
            <a:ext cx="41764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b="1" dirty="0">
                <a:solidFill>
                  <a:srgbClr val="FFFF00"/>
                </a:solidFill>
              </a:rPr>
              <a:t>Koliformlar EMS testi ile belirlenir</a:t>
            </a:r>
            <a:r>
              <a:rPr lang="tr-TR" sz="2400" b="1" dirty="0" smtClean="0">
                <a:solidFill>
                  <a:srgbClr val="FFFF00"/>
                </a:solidFill>
              </a:rPr>
              <a:t>. </a:t>
            </a:r>
          </a:p>
          <a:p>
            <a:pPr>
              <a:buFont typeface="Arial" pitchFamily="34" charset="0"/>
              <a:buChar char="•"/>
            </a:pPr>
            <a:endParaRPr lang="tr-TR" sz="2400" b="1" dirty="0" smtClean="0">
              <a:solidFill>
                <a:srgbClr val="FFFF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r-TR" sz="2400" b="1" dirty="0" smtClean="0">
                <a:solidFill>
                  <a:srgbClr val="FFFF00"/>
                </a:solidFill>
              </a:rPr>
              <a:t>Su kaynaklı hastalıklar ve su saflaştırma süreci ile ilişkisi</a:t>
            </a:r>
            <a:endParaRPr lang="tr-TR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1059</TotalTime>
  <Words>469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BİY 440  Mİkrobİyal bİyoteknolojİ</vt:lpstr>
      <vt:lpstr>Yardımcı Kaynaklar</vt:lpstr>
      <vt:lpstr>DERS İÇERİĞİ</vt:lpstr>
      <vt:lpstr>Terimler</vt:lpstr>
      <vt:lpstr>Slide 5</vt:lpstr>
      <vt:lpstr>Slide 6</vt:lpstr>
      <vt:lpstr>Slide 7</vt:lpstr>
      <vt:lpstr>Biyokimyasal Oksijen İhiyacı (BOI)</vt:lpstr>
      <vt:lpstr>Koliform grubu bakteriler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2017-01-31T20:49:17Z</dcterms:modified>
</cp:coreProperties>
</file>