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3"/>
  </p:notesMasterIdLst>
  <p:sldIdLst>
    <p:sldId id="280" r:id="rId3"/>
    <p:sldId id="257" r:id="rId4"/>
    <p:sldId id="258" r:id="rId5"/>
    <p:sldId id="259" r:id="rId6"/>
    <p:sldId id="260" r:id="rId7"/>
    <p:sldId id="269" r:id="rId8"/>
    <p:sldId id="268" r:id="rId9"/>
    <p:sldId id="270" r:id="rId10"/>
    <p:sldId id="271" r:id="rId11"/>
    <p:sldId id="279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713AB-FAB9-41E8-9C51-91FF2B7E1E55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D46F-8D77-480F-93A3-898A3B9F7D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50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4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2400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993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42AE5-D71F-4DEE-95D0-7D0B18204463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B5C89-9389-44C9-B2DF-F5E83907A717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94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F42FE-88DD-4B2B-9A35-A9DE3B67DA74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D750-6FB8-41F8-9ACB-2CE20635565A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35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5B1B5-C7A2-4BA9-9DA5-A049DF47876A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98B0-0BEB-4905-AEAD-492C9D417F96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9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68B0B-3638-457D-BBA2-F0E0C1DB9B61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49EC-37A1-4E53-864B-420969CEA253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4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F2F54-4056-4AC8-B08C-B968643C646E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FBD0A-D431-4D56-BD9F-A48797AB1CA3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AF936-FD1B-40AE-8C3B-8696DE95341B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650AA-A9A4-4283-AA7B-A89E8DED589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41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5FC85-AAF4-4114-AD92-074961032D67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C9FB2-F197-4901-93F1-9F14C15B9C3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35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D68DA-D884-4FD4-B05A-AB82C8ABC1E6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2985F-A18A-4EC3-AE79-4BFD0517A632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4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C2AF7-553A-43E7-8AC1-15755C26C8C1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F798-5A49-46C1-85D5-B8847B961DEA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10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9D47-D341-4C51-B9A2-43E12800CCAE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4D631-AF33-4F8F-8569-2F77E9BFB2C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2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F82B-F71D-4534-88A2-DCF1EEF53C87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268D3-5D2E-4EAF-A103-E086642DC7B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9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3C888-11F5-4816-8257-6DE24001EA7B}" type="datetimeFigureOut">
              <a:rPr 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08.09.2019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A4D57-7657-4B0E-847E-30FABCF0C44E}" type="slidenum">
              <a:rPr 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83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983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983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2400" smtClean="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983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2400">
                  <a:solidFill>
                    <a:srgbClr val="FFFFFF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983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4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z="2400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983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983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83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6105770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TRAVMALARDA İLK VE ACİL YARDIM</a:t>
            </a:r>
            <a:br>
              <a:rPr lang="tr-TR" b="1" dirty="0" smtClean="0">
                <a:solidFill>
                  <a:srgbClr val="002060"/>
                </a:solidFill>
              </a:rPr>
            </a:br>
            <a:r>
              <a:rPr lang="tr-TR" b="1" dirty="0" smtClean="0">
                <a:solidFill>
                  <a:srgbClr val="002060"/>
                </a:solidFill>
              </a:rPr>
              <a:t>Kafa </a:t>
            </a:r>
            <a:r>
              <a:rPr lang="tr-TR" b="1" dirty="0">
                <a:solidFill>
                  <a:srgbClr val="002060"/>
                </a:solidFill>
              </a:rPr>
              <a:t>travmaları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Üye. Behire SANÇAR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300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2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Kafa Travmaları Acil Yardım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/>
              <a:t>Hava yolu; </a:t>
            </a:r>
            <a:r>
              <a:rPr lang="tr-TR" dirty="0"/>
              <a:t>öğürme ve yutma refleksi </a:t>
            </a:r>
            <a:r>
              <a:rPr lang="tr-TR" dirty="0" smtClean="0"/>
              <a:t>yoksa, </a:t>
            </a:r>
            <a:r>
              <a:rPr lang="tr-TR" b="1" dirty="0">
                <a:solidFill>
                  <a:srgbClr val="0070C0"/>
                </a:solidFill>
              </a:rPr>
              <a:t>GKS 8-9 </a:t>
            </a:r>
            <a:r>
              <a:rPr lang="tr-TR" dirty="0"/>
              <a:t>altında, solunum sayısı </a:t>
            </a:r>
            <a:r>
              <a:rPr lang="tr-TR" b="1" dirty="0">
                <a:solidFill>
                  <a:srgbClr val="0070C0"/>
                </a:solidFill>
              </a:rPr>
              <a:t>30/</a:t>
            </a:r>
            <a:r>
              <a:rPr lang="tr-TR" b="1" dirty="0" err="1">
                <a:solidFill>
                  <a:srgbClr val="0070C0"/>
                </a:solidFill>
              </a:rPr>
              <a:t>dk</a:t>
            </a:r>
            <a:r>
              <a:rPr lang="tr-TR" dirty="0"/>
              <a:t> üstünde ise </a:t>
            </a:r>
            <a:r>
              <a:rPr lang="tr-TR" dirty="0" err="1" smtClean="0"/>
              <a:t>entübasyon</a:t>
            </a:r>
            <a:r>
              <a:rPr lang="tr-TR" dirty="0" smtClean="0"/>
              <a:t> ve mekanik </a:t>
            </a:r>
            <a:r>
              <a:rPr lang="tr-TR" dirty="0" err="1"/>
              <a:t>ventilasyon</a:t>
            </a:r>
            <a:r>
              <a:rPr lang="tr-TR" dirty="0"/>
              <a:t>, </a:t>
            </a:r>
          </a:p>
          <a:p>
            <a:r>
              <a:rPr lang="tr-TR" dirty="0"/>
              <a:t>Gereksinimi varsa 15 saniye ile sınırlı </a:t>
            </a:r>
            <a:r>
              <a:rPr lang="tr-TR" dirty="0" err="1"/>
              <a:t>aspirasyon</a:t>
            </a:r>
            <a:r>
              <a:rPr lang="tr-TR" dirty="0"/>
              <a:t> </a:t>
            </a:r>
          </a:p>
          <a:p>
            <a:r>
              <a:rPr lang="tr-TR" dirty="0" err="1"/>
              <a:t>Servikal</a:t>
            </a:r>
            <a:r>
              <a:rPr lang="tr-TR" dirty="0"/>
              <a:t> yaralanma </a:t>
            </a:r>
            <a:r>
              <a:rPr lang="tr-TR" dirty="0" smtClean="0"/>
              <a:t>olasılığı varsa boyunluk</a:t>
            </a:r>
            <a:r>
              <a:rPr lang="tr-TR" dirty="0"/>
              <a:t>, travma tahtası  </a:t>
            </a:r>
          </a:p>
          <a:p>
            <a:r>
              <a:rPr lang="tr-TR" dirty="0"/>
              <a:t>Yaşam </a:t>
            </a:r>
            <a:r>
              <a:rPr lang="tr-TR" dirty="0" smtClean="0"/>
              <a:t>bulguları, </a:t>
            </a:r>
            <a:r>
              <a:rPr lang="tr-TR" dirty="0" err="1"/>
              <a:t>periferal</a:t>
            </a:r>
            <a:r>
              <a:rPr lang="tr-TR" dirty="0"/>
              <a:t> O2 </a:t>
            </a:r>
            <a:r>
              <a:rPr lang="tr-TR" dirty="0" err="1" smtClean="0"/>
              <a:t>saturasyonu</a:t>
            </a:r>
            <a:r>
              <a:rPr lang="tr-TR" dirty="0" smtClean="0"/>
              <a:t> </a:t>
            </a:r>
            <a:r>
              <a:rPr lang="tr-TR" dirty="0"/>
              <a:t>(SpO2) </a:t>
            </a:r>
            <a:r>
              <a:rPr lang="tr-TR" dirty="0" smtClean="0"/>
              <a:t>izlemi</a:t>
            </a:r>
            <a:endParaRPr lang="tr-TR" dirty="0"/>
          </a:p>
          <a:p>
            <a:r>
              <a:rPr lang="tr-TR" dirty="0"/>
              <a:t>%100 oksijen nazal </a:t>
            </a:r>
            <a:r>
              <a:rPr lang="tr-TR" dirty="0" err="1" smtClean="0"/>
              <a:t>kanül</a:t>
            </a:r>
            <a:r>
              <a:rPr lang="tr-TR" dirty="0" smtClean="0"/>
              <a:t>/maske ile   </a:t>
            </a:r>
            <a:endParaRPr lang="tr-TR" dirty="0"/>
          </a:p>
          <a:p>
            <a:r>
              <a:rPr lang="tr-TR" dirty="0"/>
              <a:t>2-3 </a:t>
            </a:r>
            <a:r>
              <a:rPr lang="tr-TR" dirty="0" smtClean="0"/>
              <a:t>IV yol/</a:t>
            </a:r>
            <a:r>
              <a:rPr lang="tr-TR" dirty="0" err="1" smtClean="0"/>
              <a:t>santal</a:t>
            </a:r>
            <a:r>
              <a:rPr lang="tr-TR" dirty="0" smtClean="0"/>
              <a:t> </a:t>
            </a:r>
            <a:r>
              <a:rPr lang="tr-TR" dirty="0" err="1"/>
              <a:t>venöz</a:t>
            </a:r>
            <a:r>
              <a:rPr lang="tr-TR" dirty="0"/>
              <a:t> </a:t>
            </a:r>
            <a:r>
              <a:rPr lang="tr-TR" dirty="0" err="1"/>
              <a:t>kateterizasyon</a:t>
            </a:r>
            <a:endParaRPr lang="tr-TR" dirty="0"/>
          </a:p>
          <a:p>
            <a:r>
              <a:rPr lang="tr-TR" dirty="0" err="1"/>
              <a:t>Eksternal</a:t>
            </a:r>
            <a:r>
              <a:rPr lang="tr-TR" dirty="0"/>
              <a:t> </a:t>
            </a:r>
            <a:r>
              <a:rPr lang="tr-TR" dirty="0" smtClean="0"/>
              <a:t>kanamalarda </a:t>
            </a:r>
            <a:r>
              <a:rPr lang="tr-TR" dirty="0"/>
              <a:t>kanama kontrolü </a:t>
            </a:r>
          </a:p>
          <a:p>
            <a:r>
              <a:rPr lang="tr-TR" dirty="0"/>
              <a:t>Hastanın ısı kaybını önleme</a:t>
            </a:r>
          </a:p>
          <a:p>
            <a:r>
              <a:rPr lang="tr-TR" dirty="0"/>
              <a:t>Başın </a:t>
            </a:r>
            <a:r>
              <a:rPr lang="tr-TR" dirty="0" err="1"/>
              <a:t>elevasyonu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0070C0"/>
                </a:solidFill>
              </a:rPr>
              <a:t>30-45°</a:t>
            </a:r>
            <a:endParaRPr lang="tr-TR" b="1" dirty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296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travma tahtası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286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4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Glasgow Koma </a:t>
            </a:r>
            <a:r>
              <a:rPr lang="tr-TR" b="1" dirty="0" smtClean="0"/>
              <a:t>Ölçeği-Skalası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5" y="1484784"/>
            <a:ext cx="4464496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69900" marR="0" lvl="0" indent="-469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A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Göz</a:t>
            </a: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A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Açma</a:t>
            </a: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A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spontan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 	4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sözel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    	3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ağrı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ile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   	2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kapalı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   	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1</a:t>
            </a:r>
            <a:endParaRPr kumimoji="0" lang="en-A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tr-TR" sz="2400" b="1" kern="0" dirty="0" smtClean="0">
                <a:solidFill>
                  <a:srgbClr val="C00000"/>
                </a:solidFill>
                <a:latin typeface="Verdana"/>
              </a:rPr>
              <a:t>Sözel yanıt</a:t>
            </a: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oryante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  	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5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konfü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ze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     4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uygunsuz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3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anlaşılmaz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2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yok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	 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   	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1</a:t>
            </a:r>
          </a:p>
          <a:p>
            <a:pPr marL="469900" marR="0" lvl="0" indent="-469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923928" y="1628800"/>
            <a:ext cx="482453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469900" marR="0" lvl="0" indent="-469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Motor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yanıt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emirlere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uyuyor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	  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6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uyarıya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yöneliyor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	  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5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ağrıdan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kaçı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n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ıyor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	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4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ağrıya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fleksiyon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	  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3 (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dekortike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)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ağrıya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ekstansiyon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2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(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deserebre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)</a:t>
            </a: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hareketsiz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        	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 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1</a:t>
            </a: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endParaRPr lang="tr-TR" kern="0" dirty="0">
              <a:solidFill>
                <a:srgbClr val="000000"/>
              </a:solidFill>
              <a:latin typeface="Verdana"/>
            </a:endParaRP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908050" marR="0" lvl="1" indent="-436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tr-TR" kern="0" dirty="0" smtClean="0">
                <a:solidFill>
                  <a:srgbClr val="000000"/>
                </a:solidFill>
                <a:latin typeface="Verdana"/>
              </a:rPr>
              <a:t>Total Skor: </a:t>
            </a:r>
            <a:r>
              <a:rPr lang="tr-TR" b="1" kern="0" dirty="0" smtClean="0">
                <a:solidFill>
                  <a:srgbClr val="000000"/>
                </a:solidFill>
                <a:latin typeface="Verdana"/>
              </a:rPr>
              <a:t>3-15</a:t>
            </a:r>
            <a:endParaRPr kumimoji="0" lang="en-A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519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GKÖ-DEĞERLENDİRME</a:t>
            </a:r>
            <a:endParaRPr lang="tr-TR" b="1" dirty="0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</a:rPr>
              <a:t>3-8 puan    : </a:t>
            </a:r>
            <a:r>
              <a:rPr kumimoji="0" lang="tr-TR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Anlamlı 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nörolojik hasar.</a:t>
            </a:r>
            <a:b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</a:rPr>
              <a:t>9-12 puan  : </a:t>
            </a:r>
            <a:r>
              <a:rPr kumimoji="0" lang="tr-TR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Orta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dereceli nörolojik hasar.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1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</a:rPr>
              <a:t>3-15 puan : </a:t>
            </a:r>
            <a:r>
              <a:rPr kumimoji="0" lang="tr-TR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Hafif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nörolojik hasar.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1" u="none" strike="noStrike" kern="0" cap="none" spc="0" normalizeH="0" baseline="0" noProof="0" dirty="0" smtClean="0">
              <a:ln>
                <a:noFill/>
              </a:ln>
              <a:solidFill>
                <a:srgbClr val="DEF5FA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Hasta </a:t>
            </a:r>
            <a:r>
              <a:rPr kumimoji="0" lang="tr-TR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entübe</a:t>
            </a:r>
            <a:r>
              <a:rPr kumimoji="0" lang="tr-T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ise bu değerlendirme yapılmaz,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bu durum ayrıca belirtilmelidir.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043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ABDOMİNAL TRAVMALAR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Acil Yardım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2238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Solunum-Dolaşım Desteği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Trakeal</a:t>
            </a:r>
            <a:r>
              <a:rPr lang="tr-TR" dirty="0"/>
              <a:t> tüp ya da maske ile oksijen verilir, </a:t>
            </a:r>
            <a:r>
              <a:rPr lang="tr-TR" dirty="0" err="1"/>
              <a:t>ventilasyon</a:t>
            </a:r>
            <a:r>
              <a:rPr lang="tr-TR" dirty="0"/>
              <a:t> için maske veya mekanik </a:t>
            </a:r>
            <a:r>
              <a:rPr lang="tr-TR" dirty="0" err="1"/>
              <a:t>ventilatör</a:t>
            </a:r>
            <a:r>
              <a:rPr lang="tr-TR" dirty="0"/>
              <a:t> yardımı olabilir.</a:t>
            </a:r>
          </a:p>
          <a:p>
            <a:r>
              <a:rPr lang="tr-TR" dirty="0" err="1"/>
              <a:t>Kateterle</a:t>
            </a:r>
            <a:r>
              <a:rPr lang="tr-TR" dirty="0"/>
              <a:t> </a:t>
            </a:r>
            <a:r>
              <a:rPr lang="tr-TR" dirty="0" err="1"/>
              <a:t>intravenöz</a:t>
            </a:r>
            <a:r>
              <a:rPr lang="tr-TR" dirty="0"/>
              <a:t> yol açılır.	</a:t>
            </a:r>
          </a:p>
          <a:p>
            <a:r>
              <a:rPr lang="tr-TR" dirty="0"/>
              <a:t>Serum fizyolojik, </a:t>
            </a:r>
            <a:r>
              <a:rPr lang="tr-TR" dirty="0" err="1"/>
              <a:t>ringer</a:t>
            </a:r>
            <a:r>
              <a:rPr lang="tr-TR" dirty="0"/>
              <a:t> </a:t>
            </a:r>
            <a:r>
              <a:rPr lang="tr-TR" dirty="0" err="1"/>
              <a:t>laktat</a:t>
            </a:r>
            <a:r>
              <a:rPr lang="tr-TR" dirty="0"/>
              <a:t> solüsyonu verilir.</a:t>
            </a:r>
          </a:p>
          <a:p>
            <a:r>
              <a:rPr lang="tr-TR" dirty="0"/>
              <a:t>Paketlenmiş kırmızı kan hücrelerine veya diğer kan ürünlerine ihtiyaç olabilir.</a:t>
            </a:r>
          </a:p>
          <a:p>
            <a:r>
              <a:rPr lang="tr-TR" dirty="0"/>
              <a:t>Volüm </a:t>
            </a:r>
            <a:r>
              <a:rPr lang="tr-TR" dirty="0" err="1"/>
              <a:t>replasmanı</a:t>
            </a:r>
            <a:r>
              <a:rPr lang="tr-TR" dirty="0"/>
              <a:t> için makul bir yaklaşım önerilir.</a:t>
            </a:r>
          </a:p>
          <a:p>
            <a:r>
              <a:rPr lang="tr-TR" dirty="0"/>
              <a:t>Verilecek solüsyonlar klinik test sonuçlarına göre ayarlanır.</a:t>
            </a:r>
          </a:p>
          <a:p>
            <a:r>
              <a:rPr lang="tr-TR" dirty="0" err="1"/>
              <a:t>Subklavian</a:t>
            </a:r>
            <a:r>
              <a:rPr lang="tr-TR" dirty="0"/>
              <a:t> yada </a:t>
            </a:r>
            <a:r>
              <a:rPr lang="tr-TR" dirty="0" err="1"/>
              <a:t>jugular</a:t>
            </a:r>
            <a:r>
              <a:rPr lang="tr-TR" dirty="0"/>
              <a:t> </a:t>
            </a:r>
            <a:r>
              <a:rPr lang="tr-TR" dirty="0" err="1"/>
              <a:t>venden</a:t>
            </a:r>
            <a:r>
              <a:rPr lang="tr-TR" dirty="0"/>
              <a:t> solüsyonlar verilir.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283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Karın Travmasının Yanında Gelişen Diğer </a:t>
            </a:r>
            <a:r>
              <a:rPr lang="tr-TR" b="1" dirty="0"/>
              <a:t>S</a:t>
            </a:r>
            <a:r>
              <a:rPr lang="tr-TR" b="1" dirty="0" smtClean="0"/>
              <a:t>orunlar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Mide </a:t>
            </a:r>
            <a:r>
              <a:rPr lang="tr-TR" dirty="0" err="1"/>
              <a:t>dekompresyonu</a:t>
            </a:r>
            <a:r>
              <a:rPr lang="tr-TR" dirty="0"/>
              <a:t> için </a:t>
            </a:r>
            <a:r>
              <a:rPr lang="tr-TR" dirty="0" err="1" smtClean="0"/>
              <a:t>orogastrik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nazogastrik</a:t>
            </a:r>
            <a:r>
              <a:rPr lang="tr-TR" dirty="0"/>
              <a:t> ile </a:t>
            </a:r>
            <a:r>
              <a:rPr lang="tr-TR" dirty="0" smtClean="0"/>
              <a:t>boşaltma yapılır.</a:t>
            </a:r>
            <a:endParaRPr lang="tr-TR" dirty="0"/>
          </a:p>
          <a:p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kateter</a:t>
            </a:r>
            <a:r>
              <a:rPr lang="tr-TR" dirty="0"/>
              <a:t> yerleştirilir.</a:t>
            </a:r>
          </a:p>
          <a:p>
            <a:r>
              <a:rPr lang="tr-TR" dirty="0"/>
              <a:t>Steril </a:t>
            </a:r>
            <a:r>
              <a:rPr lang="tr-TR" dirty="0" err="1"/>
              <a:t>saline</a:t>
            </a:r>
            <a:r>
              <a:rPr lang="tr-TR" dirty="0"/>
              <a:t> ile açık yaralar temizlenir, bu sayede  iç organların </a:t>
            </a:r>
            <a:r>
              <a:rPr lang="tr-TR" u="sng" dirty="0"/>
              <a:t>kuruması önlenir.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659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Yara </a:t>
            </a:r>
            <a:r>
              <a:rPr lang="tr-TR" b="1" dirty="0" err="1"/>
              <a:t>Eksplorasyonu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Penetran</a:t>
            </a:r>
            <a:r>
              <a:rPr lang="tr-TR" dirty="0"/>
              <a:t> </a:t>
            </a:r>
            <a:r>
              <a:rPr lang="tr-TR" dirty="0" smtClean="0"/>
              <a:t>(kesici-delici) yaralanmalarda yaranın;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. </a:t>
            </a:r>
            <a:r>
              <a:rPr lang="tr-TR" dirty="0" smtClean="0"/>
              <a:t>şekli</a:t>
            </a:r>
            <a:r>
              <a:rPr lang="tr-TR" dirty="0"/>
              <a:t>, uzunluğu, çapı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. </a:t>
            </a:r>
            <a:r>
              <a:rPr lang="tr-TR" dirty="0"/>
              <a:t>cilt altında ilerleme </a:t>
            </a:r>
            <a:r>
              <a:rPr lang="tr-TR" dirty="0" err="1"/>
              <a:t>trasesi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. </a:t>
            </a:r>
            <a:r>
              <a:rPr lang="tr-TR" dirty="0"/>
              <a:t>peritona girip girmediği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. </a:t>
            </a:r>
            <a:r>
              <a:rPr lang="tr-TR" dirty="0"/>
              <a:t>çevresinde barut </a:t>
            </a:r>
            <a:r>
              <a:rPr lang="tr-TR" dirty="0" smtClean="0"/>
              <a:t>izleri belirlenir.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* Adli işlemler için yaranın, </a:t>
            </a:r>
            <a:r>
              <a:rPr lang="tr-TR" dirty="0" err="1"/>
              <a:t>eksplorasyonu</a:t>
            </a:r>
            <a:r>
              <a:rPr lang="tr-TR" dirty="0"/>
              <a:t> yapılmadan önceki tanımı mutlaka hasta dosyasına </a:t>
            </a:r>
            <a:r>
              <a:rPr lang="tr-TR" dirty="0" smtClean="0"/>
              <a:t>kaydedilmeli.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379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173</Words>
  <Application>Microsoft Office PowerPoint</Application>
  <PresentationFormat>Ekran Gösterisi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2" baseType="lpstr">
      <vt:lpstr>Ofis Teması</vt:lpstr>
      <vt:lpstr>3_Dere</vt:lpstr>
      <vt:lpstr>TRAVMALARDA İLK VE ACİL YARDIM Kafa travmaları</vt:lpstr>
      <vt:lpstr>Kafa Travmaları Acil Yardım</vt:lpstr>
      <vt:lpstr>travma tahtası </vt:lpstr>
      <vt:lpstr>Glasgow Koma Ölçeği-Skalası</vt:lpstr>
      <vt:lpstr>GKÖ-DEĞERLENDİRME</vt:lpstr>
      <vt:lpstr>ABDOMİNAL TRAVMALAR</vt:lpstr>
      <vt:lpstr>Solunum-Dolaşım Desteği</vt:lpstr>
      <vt:lpstr>Karın Travmasının Yanında Gelişen Diğer Sorunlar </vt:lpstr>
      <vt:lpstr>Yara Eksplorasyonu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KAFA TRAVMALARI</dc:title>
  <dc:creator>Behire</dc:creator>
  <cp:lastModifiedBy>hp</cp:lastModifiedBy>
  <cp:revision>15</cp:revision>
  <dcterms:created xsi:type="dcterms:W3CDTF">2019-03-16T19:25:22Z</dcterms:created>
  <dcterms:modified xsi:type="dcterms:W3CDTF">2019-09-08T09:32:12Z</dcterms:modified>
</cp:coreProperties>
</file>