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735" autoAdjust="0"/>
    <p:restoredTop sz="94660"/>
  </p:normalViewPr>
  <p:slideViewPr>
    <p:cSldViewPr>
      <p:cViewPr varScale="1">
        <p:scale>
          <a:sx n="68" d="100"/>
          <a:sy n="68" d="100"/>
        </p:scale>
        <p:origin x="-144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D345B666-3555-43E2-89CB-D2CEDF4E530A}"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DBAF97-3292-4D1E-858A-9F9683C5E84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345B666-3555-43E2-89CB-D2CEDF4E530A}"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DBAF97-3292-4D1E-858A-9F9683C5E84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345B666-3555-43E2-89CB-D2CEDF4E530A}"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DBAF97-3292-4D1E-858A-9F9683C5E84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345B666-3555-43E2-89CB-D2CEDF4E530A}"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DBAF97-3292-4D1E-858A-9F9683C5E84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45B666-3555-43E2-89CB-D2CEDF4E530A}"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DBAF97-3292-4D1E-858A-9F9683C5E84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D345B666-3555-43E2-89CB-D2CEDF4E530A}"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8DBAF97-3292-4D1E-858A-9F9683C5E84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D345B666-3555-43E2-89CB-D2CEDF4E530A}"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8DBAF97-3292-4D1E-858A-9F9683C5E84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D345B666-3555-43E2-89CB-D2CEDF4E530A}"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8DBAF97-3292-4D1E-858A-9F9683C5E84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45B666-3555-43E2-89CB-D2CEDF4E530A}"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8DBAF97-3292-4D1E-858A-9F9683C5E84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45B666-3555-43E2-89CB-D2CEDF4E530A}"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8DBAF97-3292-4D1E-858A-9F9683C5E84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45B666-3555-43E2-89CB-D2CEDF4E530A}"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8DBAF97-3292-4D1E-858A-9F9683C5E84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45B666-3555-43E2-89CB-D2CEDF4E530A}" type="datetimeFigureOut">
              <a:rPr lang="tr-TR" smtClean="0"/>
              <a:t>03.05.2020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DBAF97-3292-4D1E-858A-9F9683C5E84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1</a:t>
            </a:r>
            <a:endParaRPr lang="tr-TR" dirty="0"/>
          </a:p>
        </p:txBody>
      </p:sp>
      <p:sp>
        <p:nvSpPr>
          <p:cNvPr id="3" name="Subtitle 2"/>
          <p:cNvSpPr>
            <a:spLocks noGrp="1"/>
          </p:cNvSpPr>
          <p:nvPr>
            <p:ph type="subTitle" idx="1"/>
          </p:nvPr>
        </p:nvSpPr>
        <p:spPr/>
        <p:txBody>
          <a:bodyPr/>
          <a:lstStyle/>
          <a:p>
            <a:r>
              <a:rPr lang="tr-TR" dirty="0" smtClean="0"/>
              <a:t>13. HAFTA</a:t>
            </a:r>
          </a:p>
          <a:p>
            <a:r>
              <a:rPr lang="tr-TR" dirty="0" smtClean="0"/>
              <a:t>Sağlık hakkı ve genel sağlık sigortası</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ÖZEL DURUMLAR</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Ana veya babası üzerinden bakmakla yükümlü olunan kişi sayılmayanlardan; lise ve dengi öğrenimden mezun olanlar 20 yaşını, yükseköğrenimden mezun olanlar ise 25 yaşını geçmemek ve bakmakla yükümlü olunan kişi ya da bu maddenin birinci fıkrasının (g) bendinde sayılanlar hariç genel sağlık sigortalısı olmamak şartıyla mezun oldukları tarihi izleyen günden itibaren iki yıl süreyle gelir tespiti yapılmaksızın birinci fıkranın (c) bendinin (1) numaralı alt bendi kapsamında genel sağlık sigortalısı sayılır.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smtClean="0"/>
              <a:t>Genel sağlık sigortalısı sayılanlar MADDE 60- (Değişik: 17/4/2008-5754/38 md.)</a:t>
            </a:r>
            <a:endParaRPr lang="tr-TR" sz="3200" dirty="0"/>
          </a:p>
        </p:txBody>
      </p:sp>
      <p:sp>
        <p:nvSpPr>
          <p:cNvPr id="3" name="Content Placeholder 2"/>
          <p:cNvSpPr>
            <a:spLocks noGrp="1"/>
          </p:cNvSpPr>
          <p:nvPr>
            <p:ph idx="1"/>
          </p:nvPr>
        </p:nvSpPr>
        <p:spPr/>
        <p:txBody>
          <a:bodyPr>
            <a:normAutofit/>
          </a:bodyPr>
          <a:lstStyle/>
          <a:p>
            <a:r>
              <a:rPr lang="tr-TR" dirty="0" smtClean="0"/>
              <a:t>İkametgahı Türkiye'de olan kişilerden;</a:t>
            </a:r>
          </a:p>
          <a:p>
            <a:r>
              <a:rPr lang="tr-TR" dirty="0" smtClean="0"/>
              <a:t> a) 4 üncü maddenin birinci fıkrasının; 1) (a) ve (c) bentleri gereğince sigortalı sayılan kişiler,</a:t>
            </a:r>
          </a:p>
          <a:p>
            <a:r>
              <a:rPr lang="tr-TR" dirty="0" smtClean="0"/>
              <a:t> 2) (b) bendi gereğince sigortalı sayılan kişiler, </a:t>
            </a:r>
          </a:p>
          <a:p>
            <a:r>
              <a:rPr lang="tr-TR" dirty="0" smtClean="0"/>
              <a:t>b) İsteğe bağlı sigortalı olan kişiler,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7166"/>
            <a:ext cx="8229600" cy="1143000"/>
          </a:xfrm>
        </p:spPr>
        <p:txBody>
          <a:bodyPr>
            <a:normAutofit/>
          </a:bodyPr>
          <a:lstStyle/>
          <a:p>
            <a:r>
              <a:rPr lang="tr-TR" sz="3200" dirty="0" smtClean="0"/>
              <a:t>Genel sağlık sigortalısı sayılanlar MADDE 60- (Değişik: 17/4/2008-5754/38 md.)</a:t>
            </a:r>
            <a:endParaRPr lang="tr-TR" sz="3200" dirty="0"/>
          </a:p>
        </p:txBody>
      </p:sp>
      <p:sp>
        <p:nvSpPr>
          <p:cNvPr id="3" name="Content Placeholder 2"/>
          <p:cNvSpPr>
            <a:spLocks noGrp="1"/>
          </p:cNvSpPr>
          <p:nvPr>
            <p:ph idx="1"/>
          </p:nvPr>
        </p:nvSpPr>
        <p:spPr/>
        <p:txBody>
          <a:bodyPr>
            <a:normAutofit fontScale="85000" lnSpcReduction="10000"/>
          </a:bodyPr>
          <a:lstStyle/>
          <a:p>
            <a:r>
              <a:rPr lang="tr-TR" dirty="0" smtClean="0"/>
              <a:t>c) Yukarıdaki (a) ve (b) bentlerine göre sigortalı sayılmayanlardan; </a:t>
            </a:r>
          </a:p>
          <a:p>
            <a:r>
              <a:rPr lang="tr-TR" dirty="0" smtClean="0"/>
              <a:t>1) Harcamaları, taşınır ve taşınmazları ile bunlardan doğan hakları da dikkate alınarak, Kurumca belirlenecek test yöntemleri ve veriler kullanılarak tespit edilecek aile içindeki geliri kişi başına düşen aylık tutarı asgari ücretin üçte birinden az olan vatandaşlar</a:t>
            </a:r>
          </a:p>
          <a:p>
            <a:r>
              <a:rPr lang="tr-TR" dirty="0" smtClean="0"/>
              <a:t> ile gelir tespiti yapılmaksızın genel sağlık sigortalılığı ya da bakmakla yükümlü olduğu kişi bulunmayan Türk vatandaşlarından 18 yaşını doldurmamış çocuklar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smtClean="0"/>
              <a:t>Genel sağlık sigortalısı sayılanlar MADDE 60- (Değişik: 17/4/2008-5754/38 md.)</a:t>
            </a:r>
            <a:endParaRPr lang="tr-TR" sz="3200" dirty="0"/>
          </a:p>
        </p:txBody>
      </p:sp>
      <p:sp>
        <p:nvSpPr>
          <p:cNvPr id="3" name="Content Placeholder 2"/>
          <p:cNvSpPr>
            <a:spLocks noGrp="1"/>
          </p:cNvSpPr>
          <p:nvPr>
            <p:ph idx="1"/>
          </p:nvPr>
        </p:nvSpPr>
        <p:spPr/>
        <p:txBody>
          <a:bodyPr>
            <a:normAutofit fontScale="55000" lnSpcReduction="20000"/>
          </a:bodyPr>
          <a:lstStyle/>
          <a:p>
            <a:r>
              <a:rPr lang="tr-TR" dirty="0" smtClean="0"/>
              <a:t>2) (Değişik: 4/4/2013-6458/123 md.) Uluslararası koruma başvurusu veya statüsü sahibi ve vatansız olarak tanınan kişiler, </a:t>
            </a:r>
          </a:p>
          <a:p>
            <a:r>
              <a:rPr lang="tr-TR" dirty="0" smtClean="0"/>
              <a:t>3) 1/7/1976 tarihli ve 2022 sayılı 65 Yaşını Doldurmuş Muhtaç, Güçsüz ve Kimsesiz Türk Vatandaşlarına Aylık Bağlanması Hakkında Kanun hükümlerine göre aylık alan kişiler, </a:t>
            </a:r>
          </a:p>
          <a:p>
            <a:r>
              <a:rPr lang="tr-TR" dirty="0" smtClean="0"/>
              <a:t>4) 24/2/1968 tarihli ve 1005 sayılı İstiklal Madalyası Verilmiş Bulunanlara Vatani Hizmet Tertibinden Şeref Aylığı Bağlanması Hakkında Kanun hükümlerine göre şeref aylığı alan kişiler, </a:t>
            </a:r>
          </a:p>
          <a:p>
            <a:r>
              <a:rPr lang="tr-TR" dirty="0" smtClean="0"/>
              <a:t>5) 28/5/1986 tarihli ve 3292 sayılı Vatani Hizmet Tertibi Aylıklarının Bağlanması Hakkında Kanun hükümlerine göre aylık alan kişiler,</a:t>
            </a:r>
          </a:p>
          <a:p>
            <a:r>
              <a:rPr lang="tr-TR" dirty="0" smtClean="0"/>
              <a:t> 6) 3/11/1980 tarihli ve 2330 sayılı Nakdi Tazminat ve Aylık Bağlanması Hakkında Kanun hükümlerine göre aylık alan kişiler, </a:t>
            </a:r>
          </a:p>
          <a:p>
            <a:r>
              <a:rPr lang="tr-TR" dirty="0" smtClean="0"/>
              <a:t>7) 24/5/1983 tarihli ve 2828 sayılı Sosyal Hizmetler ve Çocuk Esirgeme Kurumu Kanunu hükümlerine göre korunma, bakım ve rehabilitasyon hizmetlerinden ücretsiz faydalanan kişiler ile</a:t>
            </a:r>
          </a:p>
          <a:p>
            <a:r>
              <a:rPr lang="tr-TR" dirty="0" smtClean="0"/>
              <a:t> ana ve babası olmayan Türk vatandaşlarından 18 yaşını doldurmamış çocuklar,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55000" lnSpcReduction="20000"/>
          </a:bodyPr>
          <a:lstStyle/>
          <a:p>
            <a:r>
              <a:rPr lang="tr-TR" dirty="0" smtClean="0"/>
              <a:t>8) Harp malûllüğü aylığı alanlar ile Terörle Mücadele Kanunu kapsamında aylık alanlar, </a:t>
            </a:r>
          </a:p>
          <a:p>
            <a:r>
              <a:rPr lang="tr-TR" dirty="0" smtClean="0"/>
              <a:t>9) 18/3/1924 tarihli ve 442 sayılı Köy Kanununun (…) (1) ek 16 ncı maddesine göre aylık alan kişiler, </a:t>
            </a:r>
          </a:p>
          <a:p>
            <a:r>
              <a:rPr lang="tr-TR" dirty="0" smtClean="0"/>
              <a:t> 10) 11/10/1983 tarihli ve 2913 sayılı Dünya Olimpiyat ve Avrupa Şampiyonluğu Kazanmış Sporculara ve Bunların Ailelerine Aylık Bağlanması Hakkında Kanun hükümlerine göre aylık alan kişiler, </a:t>
            </a:r>
          </a:p>
          <a:p>
            <a:r>
              <a:rPr lang="tr-TR" dirty="0" smtClean="0"/>
              <a:t>d) Mütekabiliyet esası da dikkate alınmak şartıyla, oturma izni almış yabancı ülke vatandaşlarından yabancı bir ülke mevzuatı kapsamında sigortalı olmayan kişiler, </a:t>
            </a:r>
          </a:p>
          <a:p>
            <a:r>
              <a:rPr lang="tr-TR" dirty="0" smtClean="0"/>
              <a:t>e) 25/8/1999 tarihli ve 4447 sayılı Kanun gereğince işsizlik ödeneği, Esnaf Ahilik Sandığı ödeneğinin ve ilgili kanunları gereğince kısa çalışma ödeneğinden yararlandırılan kişiler,(2) </a:t>
            </a:r>
          </a:p>
          <a:p>
            <a:r>
              <a:rPr lang="tr-TR" dirty="0" smtClean="0"/>
              <a:t>f) Bu Kanun veya bu Kanundan önce yürürlükte bulunan sosyal güvenlik kanunlarına göre gelir veya aylık alan kişiler,</a:t>
            </a:r>
          </a:p>
          <a:p>
            <a:r>
              <a:rPr lang="tr-TR" dirty="0" smtClean="0"/>
              <a:t> g) Yukarıdaki bentlerin dışında kalan ve başka bir ülkede sağlık sigortasından yararlanma hakkı bulunmayan vatandaşlar, </a:t>
            </a:r>
            <a:r>
              <a:rPr lang="tr-TR" dirty="0" smtClean="0">
                <a:solidFill>
                  <a:srgbClr val="00B050"/>
                </a:solidFill>
              </a:rPr>
              <a:t>genel sağlık sigortalısı sayılır</a:t>
            </a:r>
            <a:endParaRPr lang="tr-TR" dirty="0">
              <a:solidFill>
                <a:srgbClr val="00B05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YABANCI ÖĞRENCİLER</a:t>
            </a: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Ülkemizde öğrenim gören yabancı uyruklu öğrenciler birinci fıkranın (d) bendindeki ve 52 nci maddenin ikinci fıkrasının ikinci cümlesindeki şartlar aranmaksızın ilk kayıt tarihinden itibaren üç ay içinde talepte bulunmaları hâlinde genel sağlık sigortalısı olurlar.</a:t>
            </a:r>
          </a:p>
          <a:p>
            <a:r>
              <a:rPr lang="tr-TR" dirty="0" smtClean="0"/>
              <a:t> Bu sürede talepte bulunmayanlar hakkında öğrenimleri süresince genel sağlık sigortası hükümleri uygulanmaz. Kendilerince 82 nci maddeye göre belirlenen prime esas günlük kazanç alt sınırının üçte birinin 30 günlük tutarı üzerinden genel sağlık sigortası primi ödenir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ÖZEL DURUMLAR</a:t>
            </a:r>
            <a:endParaRPr lang="tr-TR" dirty="0"/>
          </a:p>
        </p:txBody>
      </p:sp>
      <p:sp>
        <p:nvSpPr>
          <p:cNvPr id="3" name="Content Placeholder 2"/>
          <p:cNvSpPr>
            <a:spLocks noGrp="1"/>
          </p:cNvSpPr>
          <p:nvPr>
            <p:ph idx="1"/>
          </p:nvPr>
        </p:nvSpPr>
        <p:spPr/>
        <p:txBody>
          <a:bodyPr/>
          <a:lstStyle/>
          <a:p>
            <a:r>
              <a:rPr lang="tr-TR" dirty="0" smtClean="0"/>
              <a:t>19/3/1969 tarihli ve 1136 sayılı Avukatlık Kanunu uyarınca avukatlık stajı yapmakta olanlardan bu Kanuna göre genel sağlık sigortalısı veya bakmakla yükümlü olunan kişi durumunda olmayanlar staj süresi ile sınırlı olmak üzere genel sağlık sigortalısı sayılır.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ÖZEL DURUMLAR</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8/3/2012 tarihli ve 6284 sayılı Ailenin Korunması ve Kadına Karşı Şiddetin Önlenmesine Dair Kanun hükümlerine göre hakkında koruyucu tedbir kararı verilen kişilerden genel sağlık sigortalısı olmayan ve genel sağlık sigortalısının bakmakla yükümlü olduğu kişi kapsamına da girmeyen veya genel sağlık sigortası kapsamında olup sağlık yardımlarından yararlanamayanlar, bu hâllerin devamı süresince gelir tespiti yapılmaksızın birinci fıkranın (c) bendinin (1) numaralı alt bendi kapsamında genel sağlık sigortalısı sayılır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ÖZEL DURUMLAR</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29/7/2002 tarihli ve 4769 sayılı Ceza İnfaz Kurumları ve Tutukevleri Personeli Eğitim Merkezleri Kanunu kapsamına göre hizmet öncesi eğitime alınanlar, eğitim gördükleri süre içinde genel sağlık sigortalısı sayılırlar. Bu kişilerin genel sağlık sigortası primleri, 82 nci maddeye göre belirlenen prime esas günlük kazanç alt sınırının otuz günlük tutarı üzerinden Adalet Bakanlığı bütçesinden ödenir. Bu kişilerin, 3 üncü maddenin birinci fıkrasının (10) numaralı bendine göre tespit edilecek eş ve çocukları ile ana ve babaları da bakmakla yükümlü olunan kişi sıfatıyla genel sağlık sigortasından yararlandırılır.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843</Words>
  <Application>Microsoft Office PowerPoint</Application>
  <PresentationFormat>On-screen Show (4:3)</PresentationFormat>
  <Paragraphs>38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SOSYAL GÜVENLİK HUKUKU 1</vt:lpstr>
      <vt:lpstr>Genel sağlık sigortalısı sayılanlar MADDE 60- (Değişik: 17/4/2008-5754/38 md.)</vt:lpstr>
      <vt:lpstr>Genel sağlık sigortalısı sayılanlar MADDE 60- (Değişik: 17/4/2008-5754/38 md.)</vt:lpstr>
      <vt:lpstr>Genel sağlık sigortalısı sayılanlar MADDE 60- (Değişik: 17/4/2008-5754/38 md.)</vt:lpstr>
      <vt:lpstr>Slide 5</vt:lpstr>
      <vt:lpstr>YABANCI ÖĞRENCİLER</vt:lpstr>
      <vt:lpstr>ÖZEL DURUMLAR</vt:lpstr>
      <vt:lpstr>ÖZEL DURUMLAR</vt:lpstr>
      <vt:lpstr>ÖZEL DURUMLAR</vt:lpstr>
      <vt:lpstr>ÖZEL DURUMLAR</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1</dc:title>
  <dc:creator>Tuğba&amp;Cihan</dc:creator>
  <cp:lastModifiedBy>Tuğba&amp;Cihan</cp:lastModifiedBy>
  <cp:revision>1</cp:revision>
  <dcterms:created xsi:type="dcterms:W3CDTF">2020-05-03T16:53:39Z</dcterms:created>
  <dcterms:modified xsi:type="dcterms:W3CDTF">2020-05-03T17:03:50Z</dcterms:modified>
</cp:coreProperties>
</file>