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9" r:id="rId3"/>
    <p:sldId id="311" r:id="rId4"/>
    <p:sldId id="312" r:id="rId5"/>
    <p:sldId id="310" r:id="rId6"/>
    <p:sldId id="309" r:id="rId7"/>
    <p:sldId id="308" r:id="rId8"/>
    <p:sldId id="315" r:id="rId9"/>
    <p:sldId id="307" r:id="rId10"/>
    <p:sldId id="316" r:id="rId11"/>
    <p:sldId id="306" r:id="rId12"/>
    <p:sldId id="31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31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53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1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4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31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4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43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84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13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13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9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172200" cy="28083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Vedik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Kültüre Giriş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4005064"/>
            <a:ext cx="6172200" cy="2369858"/>
          </a:xfrm>
        </p:spPr>
        <p:txBody>
          <a:bodyPr>
            <a:normAutofit/>
          </a:bodyPr>
          <a:lstStyle/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Dersin Sorumlusu: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Hintliler ise, önceleri tanrıların ölümsüzlük içeceği olarak tanımladıkları Soma’yı, zamanla tanrılaştırmışlar ve kurban törenlerinin önemli bir parçası haline getirmişlerdir.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1151531"/>
      </p:ext>
    </p:extLst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i="1" dirty="0" err="1"/>
              <a:t>Rigveda’da</a:t>
            </a:r>
            <a:r>
              <a:rPr lang="tr-TR" dirty="0"/>
              <a:t> Soma’ya 114 ilahi sunulmuş olup; bunlardan altısı, dokuzuncu kitabın dışındaki kitaplarda yer almaktadır. Ayrıca </a:t>
            </a:r>
            <a:r>
              <a:rPr lang="tr-TR" dirty="0" err="1"/>
              <a:t>İndra</a:t>
            </a:r>
            <a:r>
              <a:rPr lang="tr-TR" dirty="0"/>
              <a:t>, </a:t>
            </a:r>
            <a:r>
              <a:rPr lang="tr-TR" dirty="0" err="1"/>
              <a:t>Agni</a:t>
            </a:r>
            <a:r>
              <a:rPr lang="tr-TR" dirty="0"/>
              <a:t>, </a:t>
            </a:r>
            <a:r>
              <a:rPr lang="tr-TR" dirty="0" err="1"/>
              <a:t>Pūshan</a:t>
            </a:r>
            <a:r>
              <a:rPr lang="tr-TR" dirty="0"/>
              <a:t> ve </a:t>
            </a:r>
            <a:r>
              <a:rPr lang="tr-TR" dirty="0" err="1"/>
              <a:t>Rudra</a:t>
            </a:r>
            <a:r>
              <a:rPr lang="tr-TR" dirty="0"/>
              <a:t> ile birlikte adına ortak sunulmuş dört ya da beş ilahiden daha bahsedilir.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0299190"/>
      </p:ext>
    </p:extLst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Adının </a:t>
            </a:r>
            <a:r>
              <a:rPr lang="tr-TR" i="1" dirty="0" err="1"/>
              <a:t>Rigveda’da</a:t>
            </a:r>
            <a:r>
              <a:rPr lang="tr-TR" dirty="0"/>
              <a:t> geçme sıklığı ve kendisine atfedilen ilahilerin sayısına bakıldığında, </a:t>
            </a:r>
            <a:r>
              <a:rPr lang="tr-TR" dirty="0" err="1"/>
              <a:t>İndra</a:t>
            </a:r>
            <a:r>
              <a:rPr lang="tr-TR" dirty="0"/>
              <a:t> ve </a:t>
            </a:r>
            <a:r>
              <a:rPr lang="tr-TR" dirty="0" err="1"/>
              <a:t>Agni’den</a:t>
            </a:r>
            <a:r>
              <a:rPr lang="tr-TR" dirty="0"/>
              <a:t> sonra en önemli üçüncü </a:t>
            </a:r>
            <a:r>
              <a:rPr lang="tr-TR" dirty="0" err="1"/>
              <a:t>Vedik</a:t>
            </a:r>
            <a:r>
              <a:rPr lang="tr-TR" dirty="0"/>
              <a:t> dönem tanrısı olarak gösterilir.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7126496"/>
      </p:ext>
    </p:extLst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/>
              <a:t>Bir terim olarak “Veda” sözcüğü ya da “</a:t>
            </a:r>
            <a:r>
              <a:rPr lang="tr-TR" dirty="0" err="1"/>
              <a:t>Vedik</a:t>
            </a:r>
            <a:r>
              <a:rPr lang="tr-TR" dirty="0"/>
              <a:t> Edebiyat” tamlaması, edebiyat tarihi açısından oldukça geniş kapsamlı bir dönemi içine alır. Genel kanı, Sanskrit bir sözcük olan Veda kelimesinin, “</a:t>
            </a:r>
            <a:r>
              <a:rPr lang="tr-TR" dirty="0" err="1"/>
              <a:t>vid</a:t>
            </a:r>
            <a:r>
              <a:rPr lang="tr-TR" dirty="0"/>
              <a:t>: bilmek” kökünden türediği yönündedir. </a:t>
            </a:r>
            <a:endParaRPr lang="tr-TR" b="1" dirty="0"/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1572552"/>
      </p:ext>
    </p:extLst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/>
          </a:p>
          <a:p>
            <a:pPr algn="ctr"/>
            <a:r>
              <a:rPr lang="tr-TR" dirty="0"/>
              <a:t>Bir bütün olarak Veda metinlerinin ortaya çıktığı zamanla ilgili olarak; sabit bir tarih ya da tarih aralığı vermek ise çok zordur. Zira Vedalar, diğer dinlere ait kutsal kitaplarda olduğu gibi kısa bir dönem içerisinde oluşturulmamış; asırlar boyu nesilden </a:t>
            </a:r>
            <a:r>
              <a:rPr lang="tr-TR" dirty="0" err="1"/>
              <a:t>nesile</a:t>
            </a:r>
            <a:r>
              <a:rPr lang="tr-TR" dirty="0"/>
              <a:t> aktarılarak genişleyen büyük bir koleksiyon haline gelmiştir.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9460019"/>
      </p:ext>
    </p:extLst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/>
              <a:t>Veda edebiyatını oluşturan metinler ile ilgili yapılan tasnif çalışmalarında tam olarak bir fikir birliği sağlanamasa da; sonuç olarak benzer birtakım sınıflandırmalara gidildiği anlaşılmaktadır.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6937144"/>
      </p:ext>
    </p:extLst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i="1" dirty="0"/>
          </a:p>
          <a:p>
            <a:pPr algn="ctr"/>
            <a:r>
              <a:rPr lang="tr-TR" dirty="0"/>
              <a:t>I. </a:t>
            </a:r>
            <a:r>
              <a:rPr lang="tr-TR" dirty="0" err="1"/>
              <a:t>Samhitālar</a:t>
            </a:r>
            <a:r>
              <a:rPr lang="tr-TR" dirty="0"/>
              <a:t> (</a:t>
            </a:r>
            <a:r>
              <a:rPr lang="tr-TR" dirty="0" err="1"/>
              <a:t>Rigveda</a:t>
            </a:r>
            <a:r>
              <a:rPr lang="tr-TR" dirty="0"/>
              <a:t>, </a:t>
            </a:r>
            <a:r>
              <a:rPr lang="tr-TR" dirty="0" err="1"/>
              <a:t>Sāmaveda,Yacurveda</a:t>
            </a:r>
            <a:r>
              <a:rPr lang="tr-TR" dirty="0"/>
              <a:t>, </a:t>
            </a:r>
            <a:r>
              <a:rPr lang="tr-TR" dirty="0" err="1"/>
              <a:t>Atharvaveda</a:t>
            </a:r>
            <a:r>
              <a:rPr lang="tr-TR" dirty="0"/>
              <a:t>), </a:t>
            </a: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tr-TR" dirty="0" err="1"/>
              <a:t>Brāhmaṇalar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/>
              <a:t>III. </a:t>
            </a:r>
            <a:r>
              <a:rPr lang="tr-TR" dirty="0" err="1"/>
              <a:t>Āraṇyakalar</a:t>
            </a:r>
            <a:r>
              <a:rPr lang="tr-TR" dirty="0"/>
              <a:t> ve </a:t>
            </a:r>
            <a:r>
              <a:rPr lang="tr-TR" dirty="0" err="1"/>
              <a:t>Upanishadlar</a:t>
            </a:r>
            <a:r>
              <a:rPr lang="tr-TR" dirty="0"/>
              <a:t> olarak sınıflandırır.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5111946"/>
      </p:ext>
    </p:extLst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/>
          </a:p>
          <a:p>
            <a:pPr algn="ctr"/>
            <a:r>
              <a:rPr lang="tr-TR" dirty="0" err="1"/>
              <a:t>Vedik</a:t>
            </a:r>
            <a:r>
              <a:rPr lang="tr-TR" dirty="0"/>
              <a:t> dönem Hint toplumuna ait en eski izleri taşıması açısından, </a:t>
            </a:r>
            <a:r>
              <a:rPr lang="tr-TR" dirty="0" err="1"/>
              <a:t>Vedik</a:t>
            </a:r>
            <a:r>
              <a:rPr lang="tr-TR" dirty="0"/>
              <a:t> Edebiyatın bizce en değerli koleksiyonu olan </a:t>
            </a:r>
            <a:r>
              <a:rPr lang="tr-TR" i="1" dirty="0" err="1"/>
              <a:t>Rigveda</a:t>
            </a:r>
            <a:r>
              <a:rPr lang="tr-TR" dirty="0"/>
              <a:t>, yaklaşık olarak MÖ 1500’lere aittir. Toplamda 1028 ilahi (</a:t>
            </a:r>
            <a:r>
              <a:rPr lang="tr-TR" dirty="0" err="1"/>
              <a:t>sūkta</a:t>
            </a:r>
            <a:r>
              <a:rPr lang="tr-TR" dirty="0"/>
              <a:t>) ve 10 kitaptan (</a:t>
            </a:r>
            <a:r>
              <a:rPr lang="tr-TR" dirty="0" err="1"/>
              <a:t>Maṇḍala</a:t>
            </a:r>
            <a:r>
              <a:rPr lang="tr-TR" dirty="0"/>
              <a:t>) oluşmakta olup; </a:t>
            </a:r>
            <a:r>
              <a:rPr lang="tr-TR" dirty="0" err="1"/>
              <a:t>Vedik</a:t>
            </a:r>
            <a:r>
              <a:rPr lang="tr-TR" dirty="0"/>
              <a:t> ermişler tarafından oluşturulmuştur.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16585097"/>
      </p:ext>
    </p:extLst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Vedik</a:t>
            </a:r>
            <a:r>
              <a:rPr lang="tr-TR" dirty="0"/>
              <a:t> ermişler (</a:t>
            </a:r>
            <a:r>
              <a:rPr lang="tr-TR" dirty="0" err="1"/>
              <a:t>Gṛtsamada</a:t>
            </a:r>
            <a:r>
              <a:rPr lang="tr-TR" dirty="0"/>
              <a:t>, </a:t>
            </a:r>
            <a:r>
              <a:rPr lang="tr-TR" dirty="0" err="1"/>
              <a:t>Vişvāmitra</a:t>
            </a:r>
            <a:r>
              <a:rPr lang="tr-TR" dirty="0"/>
              <a:t>, </a:t>
            </a:r>
            <a:r>
              <a:rPr lang="tr-TR" dirty="0" err="1"/>
              <a:t>Vāmadeva</a:t>
            </a:r>
            <a:r>
              <a:rPr lang="tr-TR" dirty="0"/>
              <a:t>, </a:t>
            </a:r>
            <a:r>
              <a:rPr lang="tr-TR" dirty="0" err="1"/>
              <a:t>Atri</a:t>
            </a:r>
            <a:r>
              <a:rPr lang="tr-TR" dirty="0"/>
              <a:t>, </a:t>
            </a:r>
            <a:r>
              <a:rPr lang="tr-TR" dirty="0" err="1"/>
              <a:t>Bharadvāca</a:t>
            </a:r>
            <a:r>
              <a:rPr lang="tr-TR" dirty="0"/>
              <a:t>, </a:t>
            </a:r>
            <a:r>
              <a:rPr lang="tr-TR" dirty="0" err="1"/>
              <a:t>Vasishṭha</a:t>
            </a:r>
            <a:r>
              <a:rPr lang="tr-TR" dirty="0"/>
              <a:t> vb.) tarafından oluşturulan ilahilerde, on dört farklı şiir ölçüsü (</a:t>
            </a:r>
            <a:r>
              <a:rPr lang="tr-TR" dirty="0" err="1"/>
              <a:t>Gāyatri</a:t>
            </a:r>
            <a:r>
              <a:rPr lang="tr-TR" dirty="0"/>
              <a:t>, </a:t>
            </a:r>
            <a:r>
              <a:rPr lang="tr-TR" dirty="0" err="1"/>
              <a:t>Anushṭubh</a:t>
            </a:r>
            <a:r>
              <a:rPr lang="tr-TR" dirty="0"/>
              <a:t>, </a:t>
            </a:r>
            <a:r>
              <a:rPr lang="tr-TR" dirty="0" err="1"/>
              <a:t>Trishṭubh</a:t>
            </a:r>
            <a:r>
              <a:rPr lang="tr-TR" dirty="0"/>
              <a:t>, </a:t>
            </a:r>
            <a:r>
              <a:rPr lang="tr-TR" dirty="0" err="1"/>
              <a:t>Ushṇih</a:t>
            </a:r>
            <a:r>
              <a:rPr lang="tr-TR" dirty="0"/>
              <a:t>, </a:t>
            </a:r>
            <a:r>
              <a:rPr lang="tr-TR" dirty="0" err="1"/>
              <a:t>Bṛhatī</a:t>
            </a:r>
            <a:r>
              <a:rPr lang="tr-TR" dirty="0"/>
              <a:t> vb.) kullanılmıştır.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6711183"/>
      </p:ext>
    </p:extLst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i="1" dirty="0" err="1"/>
              <a:t>Rigveda’yı</a:t>
            </a:r>
            <a:r>
              <a:rPr lang="tr-TR" dirty="0"/>
              <a:t> oluşturan kitaplarla ilgili yapılan değerlendirmelerde, birinci ve onuncu </a:t>
            </a:r>
            <a:r>
              <a:rPr lang="tr-TR" dirty="0" err="1"/>
              <a:t>maṇḍalaların</a:t>
            </a:r>
            <a:r>
              <a:rPr lang="tr-TR" dirty="0"/>
              <a:t> esere sonradan eklendiği; dokuzuncu kitabının ise tamamen Soma ilahilerinden oluştuğu ifade edilir.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4382271"/>
      </p:ext>
    </p:extLst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Soma aslında bir bitki ismidir ve bu bitkiden sarhoş edici bir içecek elde edilir. Tanrılarını memnun etmek isteyen Hint-İranlılar, </a:t>
            </a:r>
            <a:r>
              <a:rPr lang="tr-TR" dirty="0" err="1"/>
              <a:t>Haoma</a:t>
            </a:r>
            <a:r>
              <a:rPr lang="tr-TR" dirty="0"/>
              <a:t> adını verdikleri bu içeceği ilahlarına sunmuşlardır.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910565"/>
      </p:ext>
    </p:extLst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513</Words>
  <Application>Microsoft Office PowerPoint</Application>
  <PresentationFormat>Ekran Gösterisi (4:3)</PresentationFormat>
  <Paragraphs>53</Paragraphs>
  <Slides>12</Slides>
  <Notes>12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HİN 129  HİNT KÜLTÜRÜNE GİRİŞ  5. hafta  Vedik Kültüre Giriş      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121</cp:revision>
  <dcterms:created xsi:type="dcterms:W3CDTF">2014-11-21T09:52:05Z</dcterms:created>
  <dcterms:modified xsi:type="dcterms:W3CDTF">2020-02-26T18:26:17Z</dcterms:modified>
</cp:coreProperties>
</file>