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4"/>
  </p:notesMasterIdLst>
  <p:handoutMasterIdLst>
    <p:handoutMasterId r:id="rId15"/>
  </p:handoutMasterIdLst>
  <p:sldIdLst>
    <p:sldId id="256" r:id="rId2"/>
    <p:sldId id="299" r:id="rId3"/>
    <p:sldId id="311" r:id="rId4"/>
    <p:sldId id="312" r:id="rId5"/>
    <p:sldId id="310" r:id="rId6"/>
    <p:sldId id="309" r:id="rId7"/>
    <p:sldId id="308" r:id="rId8"/>
    <p:sldId id="315" r:id="rId9"/>
    <p:sldId id="307" r:id="rId10"/>
    <p:sldId id="316" r:id="rId11"/>
    <p:sldId id="306" r:id="rId12"/>
    <p:sldId id="317" r:id="rId13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33" autoAdjust="0"/>
    <p:restoredTop sz="94660"/>
  </p:normalViewPr>
  <p:slideViewPr>
    <p:cSldViewPr>
      <p:cViewPr varScale="1">
        <p:scale>
          <a:sx n="108" d="100"/>
          <a:sy n="108" d="100"/>
        </p:scale>
        <p:origin x="1716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4212C95-84E5-479B-996E-A11D5EC8C7B9}" type="datetimeFigureOut">
              <a:rPr lang="tr-TR" smtClean="0"/>
              <a:pPr/>
              <a:t>26.02.2020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1A780D4-8079-4B27-A676-FF9BF299137B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A43FE18-38E3-4915-9A24-FD7BE7F9AF8E}" type="datetimeFigureOut">
              <a:rPr lang="en-US" smtClean="0"/>
              <a:pPr/>
              <a:t>2/26/2020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158E01A-7A81-4A50-BADA-B3DF7F87F41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58E01A-7A81-4A50-BADA-B3DF7F87F41F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58E01A-7A81-4A50-BADA-B3DF7F87F41F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533193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58E01A-7A81-4A50-BADA-B3DF7F87F41F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405381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58E01A-7A81-4A50-BADA-B3DF7F87F41F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571547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58E01A-7A81-4A50-BADA-B3DF7F87F41F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834164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58E01A-7A81-4A50-BADA-B3DF7F87F41F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973134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58E01A-7A81-4A50-BADA-B3DF7F87F41F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472483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58E01A-7A81-4A50-BADA-B3DF7F87F41F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474378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58E01A-7A81-4A50-BADA-B3DF7F87F41F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868421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58E01A-7A81-4A50-BADA-B3DF7F87F41F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141313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58E01A-7A81-4A50-BADA-B3DF7F87F41F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961319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58E01A-7A81-4A50-BADA-B3DF7F87F41F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79981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D9F75050-0E15-4C5B-92B0-66D068882F1F}" type="datetimeFigureOut">
              <a:rPr lang="tr-TR" smtClean="0"/>
              <a:pPr/>
              <a:t>26.02.2020</a:t>
            </a:fld>
            <a:endParaRPr lang="tr-TR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tr-TR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26.02.2020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26.02.2020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D9F75050-0E15-4C5B-92B0-66D068882F1F}" type="datetimeFigureOut">
              <a:rPr lang="tr-TR" smtClean="0"/>
              <a:pPr/>
              <a:t>26.02.2020</a:t>
            </a:fld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D9F75050-0E15-4C5B-92B0-66D068882F1F}" type="datetimeFigureOut">
              <a:rPr lang="tr-TR" smtClean="0"/>
              <a:pPr/>
              <a:t>26.02.2020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tr-TR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26.02.2020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26.02.2020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D9F75050-0E15-4C5B-92B0-66D068882F1F}" type="datetimeFigureOut">
              <a:rPr lang="tr-TR" smtClean="0"/>
              <a:pPr/>
              <a:t>26.02.2020</a:t>
            </a:fld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26.02.2020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D9F75050-0E15-4C5B-92B0-66D068882F1F}" type="datetimeFigureOut">
              <a:rPr lang="tr-TR" smtClean="0"/>
              <a:pPr/>
              <a:t>26.02.2020</a:t>
            </a:fld>
            <a:endParaRPr lang="tr-TR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D9F75050-0E15-4C5B-92B0-66D068882F1F}" type="datetimeFigureOut">
              <a:rPr lang="tr-TR" smtClean="0"/>
              <a:pPr/>
              <a:t>26.02.2020</a:t>
            </a:fld>
            <a:endParaRPr lang="tr-TR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 bright="57000" contrast="-16000"/>
          </a:blip>
          <a:srcRect/>
          <a:stretch>
            <a:fillRect l="-27000" r="-2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26.02.2020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ransition>
    <p:wheel spokes="1"/>
  </p:transition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2286000" y="2564904"/>
            <a:ext cx="6172200" cy="2808312"/>
          </a:xfrm>
        </p:spPr>
        <p:txBody>
          <a:bodyPr>
            <a:normAutofit fontScale="90000"/>
          </a:bodyPr>
          <a:lstStyle/>
          <a:p>
            <a:pPr algn="ctr"/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129</a:t>
            </a: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HİNT KÜLTÜRÜNE GİRİŞ</a:t>
            </a: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5. hafta</a:t>
            </a: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dirty="0" err="1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Vedik</a:t>
            </a:r>
            <a: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 Kültüre Giriş</a:t>
            </a: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br>
              <a:rPr lang="tr-TR" sz="1600" dirty="0">
                <a:solidFill>
                  <a:schemeClr val="tx1"/>
                </a:solidFill>
              </a:rPr>
            </a:br>
            <a:br>
              <a:rPr lang="tr-TR" sz="1600" dirty="0">
                <a:solidFill>
                  <a:schemeClr val="tx1"/>
                </a:solidFill>
              </a:rPr>
            </a:br>
            <a:br>
              <a:rPr lang="tr-TR" sz="1600" dirty="0">
                <a:solidFill>
                  <a:schemeClr val="tx1"/>
                </a:solidFill>
              </a:rPr>
            </a:br>
            <a:br>
              <a:rPr lang="tr-TR" sz="1600" dirty="0">
                <a:solidFill>
                  <a:schemeClr val="tx1"/>
                </a:solidFill>
              </a:rPr>
            </a:br>
            <a:endParaRPr lang="tr-TR" sz="1600" dirty="0">
              <a:solidFill>
                <a:schemeClr val="tx1"/>
              </a:solidFill>
            </a:endParaRP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2286000" y="4005064"/>
            <a:ext cx="6172200" cy="2369858"/>
          </a:xfrm>
        </p:spPr>
        <p:txBody>
          <a:bodyPr>
            <a:normAutofit/>
          </a:bodyPr>
          <a:lstStyle/>
          <a:p>
            <a:pPr algn="r"/>
            <a:endParaRPr lang="tr-TR" sz="12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  <a:p>
            <a:pPr algn="r"/>
            <a:endParaRPr lang="tr-TR" sz="12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  <a:p>
            <a:pPr algn="r"/>
            <a:r>
              <a:rPr lang="tr-TR" sz="1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Dersin Sorumlusu:</a:t>
            </a:r>
          </a:p>
          <a:p>
            <a:pPr algn="r"/>
            <a:r>
              <a:rPr lang="tr-TR" sz="1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Doç. Dr. Yalçın Kayalı</a:t>
            </a:r>
          </a:p>
          <a:p>
            <a:pPr algn="r"/>
            <a:r>
              <a:rPr lang="tr-TR" sz="1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Ankara Üniversitesi</a:t>
            </a:r>
          </a:p>
          <a:p>
            <a:pPr algn="r"/>
            <a:r>
              <a:rPr lang="tr-TR" sz="1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Dil ve Tarih-Coğrafya Fakültesi</a:t>
            </a:r>
          </a:p>
          <a:p>
            <a:pPr algn="r"/>
            <a:r>
              <a:rPr lang="tr-TR" sz="1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Doğu Dilleri ve Edebiyatları Bölümü</a:t>
            </a:r>
          </a:p>
          <a:p>
            <a:pPr algn="r"/>
            <a:r>
              <a:rPr lang="tr-TR" sz="1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Hindoloji Anabilim Dalı</a:t>
            </a:r>
          </a:p>
        </p:txBody>
      </p:sp>
    </p:spTree>
  </p:cSld>
  <p:clrMapOvr>
    <a:masterClrMapping/>
  </p:clrMapOvr>
  <p:transition>
    <p:wheel spokes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1 Başlık"/>
          <p:cNvSpPr>
            <a:spLocks noGrp="1"/>
          </p:cNvSpPr>
          <p:nvPr>
            <p:ph type="title"/>
          </p:nvPr>
        </p:nvSpPr>
        <p:spPr>
          <a:xfrm>
            <a:off x="755576" y="476672"/>
            <a:ext cx="7467600" cy="1143000"/>
          </a:xfrm>
        </p:spPr>
        <p:txBody>
          <a:bodyPr>
            <a:noAutofit/>
          </a:bodyPr>
          <a:lstStyle/>
          <a:p>
            <a:pPr algn="ctr"/>
            <a:r>
              <a:rPr lang="tr-TR" sz="28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129</a:t>
            </a:r>
            <a:br>
              <a:rPr lang="tr-TR" sz="28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sz="28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HİNT KÜLTÜRÜNE GİRİŞ</a:t>
            </a:r>
            <a:endParaRPr lang="tr-TR" sz="28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ctr"/>
            <a:r>
              <a:rPr lang="tr-TR" dirty="0"/>
              <a:t>Hintliler ise, önceleri tanrıların ölümsüzlük içeceği olarak tanımladıkları Soma’yı, zamanla tanrılaştırmışlar ve kurban törenlerinin önemli bir parçası haline getirmişlerdir. </a:t>
            </a:r>
            <a:endParaRPr lang="tr-TR" b="1" dirty="0"/>
          </a:p>
        </p:txBody>
      </p:sp>
      <p:sp>
        <p:nvSpPr>
          <p:cNvPr id="5" name="1 Başlık"/>
          <p:cNvSpPr txBox="1">
            <a:spLocks/>
          </p:cNvSpPr>
          <p:nvPr/>
        </p:nvSpPr>
        <p:spPr>
          <a:xfrm>
            <a:off x="611560" y="548680"/>
            <a:ext cx="7467600" cy="1143000"/>
          </a:xfrm>
          <a:prstGeom prst="rect">
            <a:avLst/>
          </a:prstGeom>
        </p:spPr>
        <p:txBody>
          <a:bodyPr vert="horz" anchor="b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2800" b="0" i="0" u="none" strike="noStrike" kern="1200" cap="small" spc="0" normalizeH="0" baseline="0" noProof="0" dirty="0">
              <a:ln>
                <a:noFill/>
              </a:ln>
              <a:solidFill>
                <a:schemeClr val="accent2">
                  <a:lumMod val="7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841151531"/>
      </p:ext>
    </p:extLst>
  </p:cSld>
  <p:clrMapOvr>
    <a:masterClrMapping/>
  </p:clrMapOvr>
  <p:transition>
    <p:wheel spokes="1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1 Başlık"/>
          <p:cNvSpPr>
            <a:spLocks noGrp="1"/>
          </p:cNvSpPr>
          <p:nvPr>
            <p:ph type="title"/>
          </p:nvPr>
        </p:nvSpPr>
        <p:spPr>
          <a:xfrm>
            <a:off x="755576" y="476672"/>
            <a:ext cx="7467600" cy="1143000"/>
          </a:xfrm>
        </p:spPr>
        <p:txBody>
          <a:bodyPr>
            <a:noAutofit/>
          </a:bodyPr>
          <a:lstStyle/>
          <a:p>
            <a:pPr algn="ctr"/>
            <a:r>
              <a:rPr lang="tr-TR" sz="28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129</a:t>
            </a:r>
            <a:br>
              <a:rPr lang="tr-TR" sz="28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sz="28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HİNT KÜLTÜRÜNE GİRİŞ</a:t>
            </a:r>
            <a:endParaRPr lang="tr-TR" sz="28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ctr"/>
            <a:r>
              <a:rPr lang="tr-TR" i="1" dirty="0" err="1"/>
              <a:t>Rigveda’da</a:t>
            </a:r>
            <a:r>
              <a:rPr lang="tr-TR" dirty="0"/>
              <a:t> Soma’ya 114 ilahi sunulmuş olup; bunlardan altısı, dokuzuncu kitabın dışındaki kitaplarda yer almaktadır. Ayrıca </a:t>
            </a:r>
            <a:r>
              <a:rPr lang="tr-TR" dirty="0" err="1"/>
              <a:t>İndra</a:t>
            </a:r>
            <a:r>
              <a:rPr lang="tr-TR" dirty="0"/>
              <a:t>, </a:t>
            </a:r>
            <a:r>
              <a:rPr lang="tr-TR" dirty="0" err="1"/>
              <a:t>Agni</a:t>
            </a:r>
            <a:r>
              <a:rPr lang="tr-TR" dirty="0"/>
              <a:t>, </a:t>
            </a:r>
            <a:r>
              <a:rPr lang="tr-TR" dirty="0" err="1"/>
              <a:t>Pūshan</a:t>
            </a:r>
            <a:r>
              <a:rPr lang="tr-TR" dirty="0"/>
              <a:t> ve </a:t>
            </a:r>
            <a:r>
              <a:rPr lang="tr-TR" dirty="0" err="1"/>
              <a:t>Rudra</a:t>
            </a:r>
            <a:r>
              <a:rPr lang="tr-TR" dirty="0"/>
              <a:t> ile birlikte adına ortak sunulmuş dört ya da beş ilahiden daha bahsedilir. </a:t>
            </a:r>
            <a:endParaRPr lang="tr-TR" b="1" dirty="0"/>
          </a:p>
        </p:txBody>
      </p:sp>
      <p:sp>
        <p:nvSpPr>
          <p:cNvPr id="5" name="1 Başlık"/>
          <p:cNvSpPr txBox="1">
            <a:spLocks/>
          </p:cNvSpPr>
          <p:nvPr/>
        </p:nvSpPr>
        <p:spPr>
          <a:xfrm>
            <a:off x="611560" y="548680"/>
            <a:ext cx="7467600" cy="1143000"/>
          </a:xfrm>
          <a:prstGeom prst="rect">
            <a:avLst/>
          </a:prstGeom>
        </p:spPr>
        <p:txBody>
          <a:bodyPr vert="horz" anchor="b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2800" b="0" i="0" u="none" strike="noStrike" kern="1200" cap="small" spc="0" normalizeH="0" baseline="0" noProof="0" dirty="0">
              <a:ln>
                <a:noFill/>
              </a:ln>
              <a:solidFill>
                <a:schemeClr val="accent2">
                  <a:lumMod val="7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020299190"/>
      </p:ext>
    </p:extLst>
  </p:cSld>
  <p:clrMapOvr>
    <a:masterClrMapping/>
  </p:clrMapOvr>
  <p:transition>
    <p:wheel spokes="1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1 Başlık"/>
          <p:cNvSpPr>
            <a:spLocks noGrp="1"/>
          </p:cNvSpPr>
          <p:nvPr>
            <p:ph type="title"/>
          </p:nvPr>
        </p:nvSpPr>
        <p:spPr>
          <a:xfrm>
            <a:off x="755576" y="476672"/>
            <a:ext cx="7467600" cy="1143000"/>
          </a:xfrm>
        </p:spPr>
        <p:txBody>
          <a:bodyPr>
            <a:noAutofit/>
          </a:bodyPr>
          <a:lstStyle/>
          <a:p>
            <a:pPr algn="ctr"/>
            <a:r>
              <a:rPr lang="tr-TR" sz="28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129</a:t>
            </a:r>
            <a:br>
              <a:rPr lang="tr-TR" sz="28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sz="28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HİNT KÜLTÜRÜNE GİRİŞ</a:t>
            </a:r>
            <a:endParaRPr lang="tr-TR" sz="28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ctr"/>
            <a:r>
              <a:rPr lang="tr-TR" dirty="0"/>
              <a:t>Adının </a:t>
            </a:r>
            <a:r>
              <a:rPr lang="tr-TR" i="1" dirty="0" err="1"/>
              <a:t>Rigveda’da</a:t>
            </a:r>
            <a:r>
              <a:rPr lang="tr-TR" dirty="0"/>
              <a:t> geçme sıklığı ve kendisine atfedilen ilahilerin sayısına bakıldığında, </a:t>
            </a:r>
            <a:r>
              <a:rPr lang="tr-TR" dirty="0" err="1"/>
              <a:t>İndra</a:t>
            </a:r>
            <a:r>
              <a:rPr lang="tr-TR" dirty="0"/>
              <a:t> ve </a:t>
            </a:r>
            <a:r>
              <a:rPr lang="tr-TR" dirty="0" err="1"/>
              <a:t>Agni’den</a:t>
            </a:r>
            <a:r>
              <a:rPr lang="tr-TR" dirty="0"/>
              <a:t> sonra en önemli üçüncü </a:t>
            </a:r>
            <a:r>
              <a:rPr lang="tr-TR" dirty="0" err="1"/>
              <a:t>Vedik</a:t>
            </a:r>
            <a:r>
              <a:rPr lang="tr-TR" dirty="0"/>
              <a:t> dönem tanrısı olarak gösterilir. </a:t>
            </a:r>
            <a:endParaRPr lang="tr-TR" b="1" dirty="0"/>
          </a:p>
        </p:txBody>
      </p:sp>
      <p:sp>
        <p:nvSpPr>
          <p:cNvPr id="5" name="1 Başlık"/>
          <p:cNvSpPr txBox="1">
            <a:spLocks/>
          </p:cNvSpPr>
          <p:nvPr/>
        </p:nvSpPr>
        <p:spPr>
          <a:xfrm>
            <a:off x="611560" y="548680"/>
            <a:ext cx="7467600" cy="1143000"/>
          </a:xfrm>
          <a:prstGeom prst="rect">
            <a:avLst/>
          </a:prstGeom>
        </p:spPr>
        <p:txBody>
          <a:bodyPr vert="horz" anchor="b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2800" b="0" i="0" u="none" strike="noStrike" kern="1200" cap="small" spc="0" normalizeH="0" baseline="0" noProof="0" dirty="0">
              <a:ln>
                <a:noFill/>
              </a:ln>
              <a:solidFill>
                <a:schemeClr val="accent2">
                  <a:lumMod val="7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267126496"/>
      </p:ext>
    </p:extLst>
  </p:cSld>
  <p:clrMapOvr>
    <a:masterClrMapping/>
  </p:clrMapOvr>
  <p:transition>
    <p:wheel spokes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1 Başlık"/>
          <p:cNvSpPr>
            <a:spLocks noGrp="1"/>
          </p:cNvSpPr>
          <p:nvPr>
            <p:ph type="title"/>
          </p:nvPr>
        </p:nvSpPr>
        <p:spPr>
          <a:xfrm>
            <a:off x="755576" y="476672"/>
            <a:ext cx="7467600" cy="1143000"/>
          </a:xfrm>
        </p:spPr>
        <p:txBody>
          <a:bodyPr>
            <a:noAutofit/>
          </a:bodyPr>
          <a:lstStyle/>
          <a:p>
            <a:pPr algn="ctr"/>
            <a:r>
              <a:rPr lang="tr-TR" sz="28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129</a:t>
            </a:r>
            <a:br>
              <a:rPr lang="tr-TR" sz="28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sz="28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HİNT KÜLTÜRÜNE GİRİŞ</a:t>
            </a:r>
            <a:endParaRPr lang="tr-TR" sz="28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ctr"/>
            <a:endParaRPr lang="tr-TR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endParaRPr lang="tr-TR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tr-TR" dirty="0"/>
              <a:t>Bir terim olarak “Veda” sözcüğü ya da “</a:t>
            </a:r>
            <a:r>
              <a:rPr lang="tr-TR" dirty="0" err="1"/>
              <a:t>Vedik</a:t>
            </a:r>
            <a:r>
              <a:rPr lang="tr-TR" dirty="0"/>
              <a:t> Edebiyat” tamlaması, edebiyat tarihi açısından oldukça geniş kapsamlı bir dönemi içine alır. Genel kanı, Sanskrit bir sözcük olan Veda kelimesinin, “</a:t>
            </a:r>
            <a:r>
              <a:rPr lang="tr-TR" dirty="0" err="1"/>
              <a:t>vid</a:t>
            </a:r>
            <a:r>
              <a:rPr lang="tr-TR" dirty="0"/>
              <a:t>: bilmek” kökünden türediği yönündedir. </a:t>
            </a:r>
            <a:endParaRPr lang="tr-TR" b="1" dirty="0"/>
          </a:p>
          <a:p>
            <a:pPr algn="ctr"/>
            <a:endParaRPr lang="tr-TR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endParaRPr lang="tr-TR" b="1" dirty="0"/>
          </a:p>
        </p:txBody>
      </p:sp>
      <p:sp>
        <p:nvSpPr>
          <p:cNvPr id="5" name="1 Başlık"/>
          <p:cNvSpPr txBox="1">
            <a:spLocks/>
          </p:cNvSpPr>
          <p:nvPr/>
        </p:nvSpPr>
        <p:spPr>
          <a:xfrm>
            <a:off x="611560" y="548680"/>
            <a:ext cx="7467600" cy="1143000"/>
          </a:xfrm>
          <a:prstGeom prst="rect">
            <a:avLst/>
          </a:prstGeom>
        </p:spPr>
        <p:txBody>
          <a:bodyPr vert="horz" anchor="b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2800" b="0" i="0" u="none" strike="noStrike" kern="1200" cap="small" spc="0" normalizeH="0" baseline="0" noProof="0" dirty="0">
              <a:ln>
                <a:noFill/>
              </a:ln>
              <a:solidFill>
                <a:schemeClr val="accent2">
                  <a:lumMod val="7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581572552"/>
      </p:ext>
    </p:extLst>
  </p:cSld>
  <p:clrMapOvr>
    <a:masterClrMapping/>
  </p:clrMapOvr>
  <p:transition>
    <p:wheel spokes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1 Başlık"/>
          <p:cNvSpPr>
            <a:spLocks noGrp="1"/>
          </p:cNvSpPr>
          <p:nvPr>
            <p:ph type="title"/>
          </p:nvPr>
        </p:nvSpPr>
        <p:spPr>
          <a:xfrm>
            <a:off x="755576" y="476672"/>
            <a:ext cx="7467600" cy="1143000"/>
          </a:xfrm>
        </p:spPr>
        <p:txBody>
          <a:bodyPr>
            <a:noAutofit/>
          </a:bodyPr>
          <a:lstStyle/>
          <a:p>
            <a:pPr algn="ctr"/>
            <a:r>
              <a:rPr lang="tr-TR" sz="28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129</a:t>
            </a:r>
            <a:br>
              <a:rPr lang="tr-TR" sz="28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sz="28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HİNT KÜLTÜRÜNE GİRİŞ</a:t>
            </a:r>
            <a:endParaRPr lang="tr-TR" sz="28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ctr"/>
            <a:endParaRPr lang="tr-TR" dirty="0"/>
          </a:p>
          <a:p>
            <a:pPr algn="ctr"/>
            <a:r>
              <a:rPr lang="tr-TR" dirty="0"/>
              <a:t>Bir bütün olarak Veda metinlerinin ortaya çıktığı zamanla ilgili olarak; sabit bir tarih ya da tarih aralığı vermek ise çok zordur. Zira Vedalar, diğer dinlere ait kutsal kitaplarda olduğu gibi kısa bir dönem içerisinde oluşturulmamış; asırlar boyu nesilden </a:t>
            </a:r>
            <a:r>
              <a:rPr lang="tr-TR" dirty="0" err="1"/>
              <a:t>nesile</a:t>
            </a:r>
            <a:r>
              <a:rPr lang="tr-TR" dirty="0"/>
              <a:t> aktarılarak genişleyen büyük bir koleksiyon haline gelmiştir.</a:t>
            </a:r>
            <a:endParaRPr lang="tr-TR" b="1" dirty="0"/>
          </a:p>
        </p:txBody>
      </p:sp>
      <p:sp>
        <p:nvSpPr>
          <p:cNvPr id="5" name="1 Başlık"/>
          <p:cNvSpPr txBox="1">
            <a:spLocks/>
          </p:cNvSpPr>
          <p:nvPr/>
        </p:nvSpPr>
        <p:spPr>
          <a:xfrm>
            <a:off x="611560" y="548680"/>
            <a:ext cx="7467600" cy="1143000"/>
          </a:xfrm>
          <a:prstGeom prst="rect">
            <a:avLst/>
          </a:prstGeom>
        </p:spPr>
        <p:txBody>
          <a:bodyPr vert="horz" anchor="b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2800" b="0" i="0" u="none" strike="noStrike" kern="1200" cap="small" spc="0" normalizeH="0" baseline="0" noProof="0" dirty="0">
              <a:ln>
                <a:noFill/>
              </a:ln>
              <a:solidFill>
                <a:schemeClr val="accent2">
                  <a:lumMod val="7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449460019"/>
      </p:ext>
    </p:extLst>
  </p:cSld>
  <p:clrMapOvr>
    <a:masterClrMapping/>
  </p:clrMapOvr>
  <p:transition>
    <p:wheel spokes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1 Başlık"/>
          <p:cNvSpPr>
            <a:spLocks noGrp="1"/>
          </p:cNvSpPr>
          <p:nvPr>
            <p:ph type="title"/>
          </p:nvPr>
        </p:nvSpPr>
        <p:spPr>
          <a:xfrm>
            <a:off x="755576" y="476672"/>
            <a:ext cx="7467600" cy="1143000"/>
          </a:xfrm>
        </p:spPr>
        <p:txBody>
          <a:bodyPr>
            <a:noAutofit/>
          </a:bodyPr>
          <a:lstStyle/>
          <a:p>
            <a:pPr algn="ctr"/>
            <a:r>
              <a:rPr lang="tr-TR" sz="28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129</a:t>
            </a:r>
            <a:br>
              <a:rPr lang="tr-TR" sz="28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sz="28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HİNT KÜLTÜRÜNE GİRİŞ</a:t>
            </a:r>
            <a:endParaRPr lang="tr-TR" sz="28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ctr"/>
            <a:endParaRPr lang="tr-TR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tr-TR" dirty="0"/>
              <a:t>Veda edebiyatını oluşturan metinler ile ilgili yapılan tasnif çalışmalarında tam olarak bir fikir birliği sağlanamasa da; sonuç olarak benzer birtakım sınıflandırmalara gidildiği anlaşılmaktadır. </a:t>
            </a:r>
            <a:endParaRPr lang="tr-TR" b="1" dirty="0"/>
          </a:p>
        </p:txBody>
      </p:sp>
      <p:sp>
        <p:nvSpPr>
          <p:cNvPr id="5" name="1 Başlık"/>
          <p:cNvSpPr txBox="1">
            <a:spLocks/>
          </p:cNvSpPr>
          <p:nvPr/>
        </p:nvSpPr>
        <p:spPr>
          <a:xfrm>
            <a:off x="611560" y="548680"/>
            <a:ext cx="7467600" cy="1143000"/>
          </a:xfrm>
          <a:prstGeom prst="rect">
            <a:avLst/>
          </a:prstGeom>
        </p:spPr>
        <p:txBody>
          <a:bodyPr vert="horz" anchor="b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2800" b="0" i="0" u="none" strike="noStrike" kern="1200" cap="small" spc="0" normalizeH="0" baseline="0" noProof="0" dirty="0">
              <a:ln>
                <a:noFill/>
              </a:ln>
              <a:solidFill>
                <a:schemeClr val="accent2">
                  <a:lumMod val="7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726937144"/>
      </p:ext>
    </p:extLst>
  </p:cSld>
  <p:clrMapOvr>
    <a:masterClrMapping/>
  </p:clrMapOvr>
  <p:transition>
    <p:wheel spokes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1 Başlık"/>
          <p:cNvSpPr>
            <a:spLocks noGrp="1"/>
          </p:cNvSpPr>
          <p:nvPr>
            <p:ph type="title"/>
          </p:nvPr>
        </p:nvSpPr>
        <p:spPr>
          <a:xfrm>
            <a:off x="755576" y="476672"/>
            <a:ext cx="7467600" cy="1143000"/>
          </a:xfrm>
        </p:spPr>
        <p:txBody>
          <a:bodyPr>
            <a:noAutofit/>
          </a:bodyPr>
          <a:lstStyle/>
          <a:p>
            <a:pPr algn="ctr"/>
            <a:r>
              <a:rPr lang="tr-TR" sz="28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129</a:t>
            </a:r>
            <a:br>
              <a:rPr lang="tr-TR" sz="28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sz="28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HİNT KÜLTÜRÜNE GİRİŞ</a:t>
            </a:r>
            <a:endParaRPr lang="tr-TR" sz="28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endParaRPr lang="tr-TR" i="1" dirty="0"/>
          </a:p>
          <a:p>
            <a:pPr algn="ctr"/>
            <a:r>
              <a:rPr lang="tr-TR" dirty="0"/>
              <a:t>I. </a:t>
            </a:r>
            <a:r>
              <a:rPr lang="tr-TR" dirty="0" err="1"/>
              <a:t>Samhitālar</a:t>
            </a:r>
            <a:r>
              <a:rPr lang="tr-TR" dirty="0"/>
              <a:t> (</a:t>
            </a:r>
            <a:r>
              <a:rPr lang="tr-TR" dirty="0" err="1"/>
              <a:t>Rigveda</a:t>
            </a:r>
            <a:r>
              <a:rPr lang="tr-TR" dirty="0"/>
              <a:t>, </a:t>
            </a:r>
            <a:r>
              <a:rPr lang="tr-TR" dirty="0" err="1"/>
              <a:t>Sāmaveda,Yacurveda</a:t>
            </a:r>
            <a:r>
              <a:rPr lang="tr-TR" dirty="0"/>
              <a:t>, </a:t>
            </a:r>
            <a:r>
              <a:rPr lang="tr-TR" dirty="0" err="1"/>
              <a:t>Atharvaveda</a:t>
            </a:r>
            <a:r>
              <a:rPr lang="tr-TR" dirty="0"/>
              <a:t>), </a:t>
            </a:r>
          </a:p>
          <a:p>
            <a:pPr algn="ctr"/>
            <a:endParaRPr lang="tr-TR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II. </a:t>
            </a:r>
            <a:r>
              <a:rPr lang="tr-TR" dirty="0" err="1"/>
              <a:t>Brāhmaṇalar</a:t>
            </a:r>
            <a: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</a:p>
          <a:p>
            <a:pPr algn="ctr"/>
            <a:endParaRPr lang="tr-TR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tr-TR" dirty="0"/>
              <a:t>III. </a:t>
            </a:r>
            <a:r>
              <a:rPr lang="tr-TR" dirty="0" err="1"/>
              <a:t>Āraṇyakalar</a:t>
            </a:r>
            <a:r>
              <a:rPr lang="tr-TR" dirty="0"/>
              <a:t> ve </a:t>
            </a:r>
            <a:r>
              <a:rPr lang="tr-TR" dirty="0" err="1"/>
              <a:t>Upanishadlar</a:t>
            </a:r>
            <a:r>
              <a:rPr lang="tr-TR" dirty="0"/>
              <a:t> olarak sınıflandırır. </a:t>
            </a:r>
            <a:endParaRPr lang="tr-TR" b="1" dirty="0"/>
          </a:p>
        </p:txBody>
      </p:sp>
      <p:sp>
        <p:nvSpPr>
          <p:cNvPr id="5" name="1 Başlık"/>
          <p:cNvSpPr txBox="1">
            <a:spLocks/>
          </p:cNvSpPr>
          <p:nvPr/>
        </p:nvSpPr>
        <p:spPr>
          <a:xfrm>
            <a:off x="611560" y="548680"/>
            <a:ext cx="7467600" cy="1143000"/>
          </a:xfrm>
          <a:prstGeom prst="rect">
            <a:avLst/>
          </a:prstGeom>
        </p:spPr>
        <p:txBody>
          <a:bodyPr vert="horz" anchor="b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2800" b="0" i="0" u="none" strike="noStrike" kern="1200" cap="small" spc="0" normalizeH="0" baseline="0" noProof="0" dirty="0">
              <a:ln>
                <a:noFill/>
              </a:ln>
              <a:solidFill>
                <a:schemeClr val="accent2">
                  <a:lumMod val="7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705111946"/>
      </p:ext>
    </p:extLst>
  </p:cSld>
  <p:clrMapOvr>
    <a:masterClrMapping/>
  </p:clrMapOvr>
  <p:transition>
    <p:wheel spokes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1 Başlık"/>
          <p:cNvSpPr>
            <a:spLocks noGrp="1"/>
          </p:cNvSpPr>
          <p:nvPr>
            <p:ph type="title"/>
          </p:nvPr>
        </p:nvSpPr>
        <p:spPr>
          <a:xfrm>
            <a:off x="755576" y="476672"/>
            <a:ext cx="7467600" cy="1143000"/>
          </a:xfrm>
        </p:spPr>
        <p:txBody>
          <a:bodyPr>
            <a:noAutofit/>
          </a:bodyPr>
          <a:lstStyle/>
          <a:p>
            <a:pPr algn="ctr"/>
            <a:r>
              <a:rPr lang="tr-TR" sz="28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129</a:t>
            </a:r>
            <a:br>
              <a:rPr lang="tr-TR" sz="28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sz="28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HİNT KÜLTÜRÜNE GİRİŞ</a:t>
            </a:r>
            <a:endParaRPr lang="tr-TR" sz="28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ctr"/>
            <a:endParaRPr lang="tr-TR" dirty="0"/>
          </a:p>
          <a:p>
            <a:pPr algn="ctr"/>
            <a:r>
              <a:rPr lang="tr-TR" dirty="0" err="1"/>
              <a:t>Vedik</a:t>
            </a:r>
            <a:r>
              <a:rPr lang="tr-TR" dirty="0"/>
              <a:t> dönem Hint toplumuna ait en eski izleri taşıması açısından, </a:t>
            </a:r>
            <a:r>
              <a:rPr lang="tr-TR" dirty="0" err="1"/>
              <a:t>Vedik</a:t>
            </a:r>
            <a:r>
              <a:rPr lang="tr-TR" dirty="0"/>
              <a:t> Edebiyatın bizce en değerli koleksiyonu olan </a:t>
            </a:r>
            <a:r>
              <a:rPr lang="tr-TR" i="1" dirty="0" err="1"/>
              <a:t>Rigveda</a:t>
            </a:r>
            <a:r>
              <a:rPr lang="tr-TR" dirty="0"/>
              <a:t>, yaklaşık olarak MÖ 1500’lere aittir. Toplamda 1028 ilahi (</a:t>
            </a:r>
            <a:r>
              <a:rPr lang="tr-TR" dirty="0" err="1"/>
              <a:t>sūkta</a:t>
            </a:r>
            <a:r>
              <a:rPr lang="tr-TR" dirty="0"/>
              <a:t>) ve 10 kitaptan (</a:t>
            </a:r>
            <a:r>
              <a:rPr lang="tr-TR" dirty="0" err="1"/>
              <a:t>Maṇḍala</a:t>
            </a:r>
            <a:r>
              <a:rPr lang="tr-TR" dirty="0"/>
              <a:t>) oluşmakta olup; </a:t>
            </a:r>
            <a:r>
              <a:rPr lang="tr-TR" dirty="0" err="1"/>
              <a:t>Vedik</a:t>
            </a:r>
            <a:r>
              <a:rPr lang="tr-TR" dirty="0"/>
              <a:t> ermişler tarafından oluşturulmuştur. </a:t>
            </a:r>
            <a:endParaRPr lang="tr-TR" b="1" dirty="0"/>
          </a:p>
        </p:txBody>
      </p:sp>
      <p:sp>
        <p:nvSpPr>
          <p:cNvPr id="5" name="1 Başlık"/>
          <p:cNvSpPr txBox="1">
            <a:spLocks/>
          </p:cNvSpPr>
          <p:nvPr/>
        </p:nvSpPr>
        <p:spPr>
          <a:xfrm>
            <a:off x="611560" y="548680"/>
            <a:ext cx="7467600" cy="1143000"/>
          </a:xfrm>
          <a:prstGeom prst="rect">
            <a:avLst/>
          </a:prstGeom>
        </p:spPr>
        <p:txBody>
          <a:bodyPr vert="horz" anchor="b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2800" b="0" i="0" u="none" strike="noStrike" kern="1200" cap="small" spc="0" normalizeH="0" baseline="0" noProof="0" dirty="0">
              <a:ln>
                <a:noFill/>
              </a:ln>
              <a:solidFill>
                <a:schemeClr val="accent2">
                  <a:lumMod val="7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516585097"/>
      </p:ext>
    </p:extLst>
  </p:cSld>
  <p:clrMapOvr>
    <a:masterClrMapping/>
  </p:clrMapOvr>
  <p:transition>
    <p:wheel spokes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1 Başlık"/>
          <p:cNvSpPr>
            <a:spLocks noGrp="1"/>
          </p:cNvSpPr>
          <p:nvPr>
            <p:ph type="title"/>
          </p:nvPr>
        </p:nvSpPr>
        <p:spPr>
          <a:xfrm>
            <a:off x="755576" y="476672"/>
            <a:ext cx="7467600" cy="1143000"/>
          </a:xfrm>
        </p:spPr>
        <p:txBody>
          <a:bodyPr>
            <a:noAutofit/>
          </a:bodyPr>
          <a:lstStyle/>
          <a:p>
            <a:pPr algn="ctr"/>
            <a:r>
              <a:rPr lang="tr-TR" sz="28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129</a:t>
            </a:r>
            <a:br>
              <a:rPr lang="tr-TR" sz="28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sz="28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HİNT KÜLTÜRÜNE GİRİŞ</a:t>
            </a:r>
            <a:endParaRPr lang="tr-TR" sz="28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ctr"/>
            <a:r>
              <a:rPr lang="tr-TR" dirty="0" err="1"/>
              <a:t>Vedik</a:t>
            </a:r>
            <a:r>
              <a:rPr lang="tr-TR" dirty="0"/>
              <a:t> ermişler (</a:t>
            </a:r>
            <a:r>
              <a:rPr lang="tr-TR" dirty="0" err="1"/>
              <a:t>Gṛtsamada</a:t>
            </a:r>
            <a:r>
              <a:rPr lang="tr-TR" dirty="0"/>
              <a:t>, </a:t>
            </a:r>
            <a:r>
              <a:rPr lang="tr-TR" dirty="0" err="1"/>
              <a:t>Vişvāmitra</a:t>
            </a:r>
            <a:r>
              <a:rPr lang="tr-TR" dirty="0"/>
              <a:t>, </a:t>
            </a:r>
            <a:r>
              <a:rPr lang="tr-TR" dirty="0" err="1"/>
              <a:t>Vāmadeva</a:t>
            </a:r>
            <a:r>
              <a:rPr lang="tr-TR" dirty="0"/>
              <a:t>, </a:t>
            </a:r>
            <a:r>
              <a:rPr lang="tr-TR" dirty="0" err="1"/>
              <a:t>Atri</a:t>
            </a:r>
            <a:r>
              <a:rPr lang="tr-TR" dirty="0"/>
              <a:t>, </a:t>
            </a:r>
            <a:r>
              <a:rPr lang="tr-TR" dirty="0" err="1"/>
              <a:t>Bharadvāca</a:t>
            </a:r>
            <a:r>
              <a:rPr lang="tr-TR" dirty="0"/>
              <a:t>, </a:t>
            </a:r>
            <a:r>
              <a:rPr lang="tr-TR" dirty="0" err="1"/>
              <a:t>Vasishṭha</a:t>
            </a:r>
            <a:r>
              <a:rPr lang="tr-TR" dirty="0"/>
              <a:t> vb.) tarafından oluşturulan ilahilerde, on dört farklı şiir ölçüsü (</a:t>
            </a:r>
            <a:r>
              <a:rPr lang="tr-TR" dirty="0" err="1"/>
              <a:t>Gāyatri</a:t>
            </a:r>
            <a:r>
              <a:rPr lang="tr-TR" dirty="0"/>
              <a:t>, </a:t>
            </a:r>
            <a:r>
              <a:rPr lang="tr-TR" dirty="0" err="1"/>
              <a:t>Anushṭubh</a:t>
            </a:r>
            <a:r>
              <a:rPr lang="tr-TR" dirty="0"/>
              <a:t>, </a:t>
            </a:r>
            <a:r>
              <a:rPr lang="tr-TR" dirty="0" err="1"/>
              <a:t>Trishṭubh</a:t>
            </a:r>
            <a:r>
              <a:rPr lang="tr-TR" dirty="0"/>
              <a:t>, </a:t>
            </a:r>
            <a:r>
              <a:rPr lang="tr-TR" dirty="0" err="1"/>
              <a:t>Ushṇih</a:t>
            </a:r>
            <a:r>
              <a:rPr lang="tr-TR" dirty="0"/>
              <a:t>, </a:t>
            </a:r>
            <a:r>
              <a:rPr lang="tr-TR" dirty="0" err="1"/>
              <a:t>Bṛhatī</a:t>
            </a:r>
            <a:r>
              <a:rPr lang="tr-TR" dirty="0"/>
              <a:t> vb.) kullanılmıştır. </a:t>
            </a:r>
            <a:endParaRPr lang="tr-TR" b="1" dirty="0"/>
          </a:p>
        </p:txBody>
      </p:sp>
      <p:sp>
        <p:nvSpPr>
          <p:cNvPr id="5" name="1 Başlık"/>
          <p:cNvSpPr txBox="1">
            <a:spLocks/>
          </p:cNvSpPr>
          <p:nvPr/>
        </p:nvSpPr>
        <p:spPr>
          <a:xfrm>
            <a:off x="611560" y="548680"/>
            <a:ext cx="7467600" cy="1143000"/>
          </a:xfrm>
          <a:prstGeom prst="rect">
            <a:avLst/>
          </a:prstGeom>
        </p:spPr>
        <p:txBody>
          <a:bodyPr vert="horz" anchor="b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2800" b="0" i="0" u="none" strike="noStrike" kern="1200" cap="small" spc="0" normalizeH="0" baseline="0" noProof="0" dirty="0">
              <a:ln>
                <a:noFill/>
              </a:ln>
              <a:solidFill>
                <a:schemeClr val="accent2">
                  <a:lumMod val="7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326711183"/>
      </p:ext>
    </p:extLst>
  </p:cSld>
  <p:clrMapOvr>
    <a:masterClrMapping/>
  </p:clrMapOvr>
  <p:transition>
    <p:wheel spokes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1 Başlık"/>
          <p:cNvSpPr>
            <a:spLocks noGrp="1"/>
          </p:cNvSpPr>
          <p:nvPr>
            <p:ph type="title"/>
          </p:nvPr>
        </p:nvSpPr>
        <p:spPr>
          <a:xfrm>
            <a:off x="755576" y="476672"/>
            <a:ext cx="7467600" cy="1143000"/>
          </a:xfrm>
        </p:spPr>
        <p:txBody>
          <a:bodyPr>
            <a:noAutofit/>
          </a:bodyPr>
          <a:lstStyle/>
          <a:p>
            <a:pPr algn="ctr"/>
            <a:r>
              <a:rPr lang="tr-TR" sz="28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129</a:t>
            </a:r>
            <a:br>
              <a:rPr lang="tr-TR" sz="28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sz="28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HİNT KÜLTÜRÜNE GİRİŞ</a:t>
            </a:r>
            <a:endParaRPr lang="tr-TR" sz="28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ctr"/>
            <a:r>
              <a:rPr lang="tr-TR" i="1" dirty="0" err="1"/>
              <a:t>Rigveda’yı</a:t>
            </a:r>
            <a:r>
              <a:rPr lang="tr-TR" dirty="0"/>
              <a:t> oluşturan kitaplarla ilgili yapılan değerlendirmelerde, birinci ve onuncu </a:t>
            </a:r>
            <a:r>
              <a:rPr lang="tr-TR" dirty="0" err="1"/>
              <a:t>maṇḍalaların</a:t>
            </a:r>
            <a:r>
              <a:rPr lang="tr-TR" dirty="0"/>
              <a:t> esere sonradan eklendiği; dokuzuncu kitabının ise tamamen Soma ilahilerinden oluştuğu ifade edilir. </a:t>
            </a:r>
            <a:endParaRPr lang="tr-TR" b="1" dirty="0"/>
          </a:p>
        </p:txBody>
      </p:sp>
      <p:sp>
        <p:nvSpPr>
          <p:cNvPr id="5" name="1 Başlık"/>
          <p:cNvSpPr txBox="1">
            <a:spLocks/>
          </p:cNvSpPr>
          <p:nvPr/>
        </p:nvSpPr>
        <p:spPr>
          <a:xfrm>
            <a:off x="611560" y="548680"/>
            <a:ext cx="7467600" cy="1143000"/>
          </a:xfrm>
          <a:prstGeom prst="rect">
            <a:avLst/>
          </a:prstGeom>
        </p:spPr>
        <p:txBody>
          <a:bodyPr vert="horz" anchor="b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2800" b="0" i="0" u="none" strike="noStrike" kern="1200" cap="small" spc="0" normalizeH="0" baseline="0" noProof="0" dirty="0">
              <a:ln>
                <a:noFill/>
              </a:ln>
              <a:solidFill>
                <a:schemeClr val="accent2">
                  <a:lumMod val="7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574382271"/>
      </p:ext>
    </p:extLst>
  </p:cSld>
  <p:clrMapOvr>
    <a:masterClrMapping/>
  </p:clrMapOvr>
  <p:transition>
    <p:wheel spokes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1 Başlık"/>
          <p:cNvSpPr>
            <a:spLocks noGrp="1"/>
          </p:cNvSpPr>
          <p:nvPr>
            <p:ph type="title"/>
          </p:nvPr>
        </p:nvSpPr>
        <p:spPr>
          <a:xfrm>
            <a:off x="755576" y="476672"/>
            <a:ext cx="7467600" cy="1143000"/>
          </a:xfrm>
        </p:spPr>
        <p:txBody>
          <a:bodyPr>
            <a:noAutofit/>
          </a:bodyPr>
          <a:lstStyle/>
          <a:p>
            <a:pPr algn="ctr"/>
            <a:r>
              <a:rPr lang="tr-TR" sz="28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129</a:t>
            </a:r>
            <a:br>
              <a:rPr lang="tr-TR" sz="28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sz="28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HİNT KÜLTÜRÜNE GİRİŞ</a:t>
            </a:r>
            <a:endParaRPr lang="tr-TR" sz="28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ctr"/>
            <a:r>
              <a:rPr lang="tr-TR" dirty="0"/>
              <a:t>Soma aslında bir bitki ismidir ve bu bitkiden sarhoş edici bir içecek elde edilir. Tanrılarını memnun etmek isteyen Hint-İranlılar, </a:t>
            </a:r>
            <a:r>
              <a:rPr lang="tr-TR" dirty="0" err="1"/>
              <a:t>Haoma</a:t>
            </a:r>
            <a:r>
              <a:rPr lang="tr-TR" dirty="0"/>
              <a:t> adını verdikleri bu içeceği ilahlarına sunmuşlardır. </a:t>
            </a:r>
            <a:endParaRPr lang="tr-TR" b="1" dirty="0"/>
          </a:p>
        </p:txBody>
      </p:sp>
      <p:sp>
        <p:nvSpPr>
          <p:cNvPr id="5" name="1 Başlık"/>
          <p:cNvSpPr txBox="1">
            <a:spLocks/>
          </p:cNvSpPr>
          <p:nvPr/>
        </p:nvSpPr>
        <p:spPr>
          <a:xfrm>
            <a:off x="611560" y="548680"/>
            <a:ext cx="7467600" cy="1143000"/>
          </a:xfrm>
          <a:prstGeom prst="rect">
            <a:avLst/>
          </a:prstGeom>
        </p:spPr>
        <p:txBody>
          <a:bodyPr vert="horz" anchor="b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2800" b="0" i="0" u="none" strike="noStrike" kern="1200" cap="small" spc="0" normalizeH="0" baseline="0" noProof="0" dirty="0">
              <a:ln>
                <a:noFill/>
              </a:ln>
              <a:solidFill>
                <a:schemeClr val="accent2">
                  <a:lumMod val="7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57910565"/>
      </p:ext>
    </p:extLst>
  </p:cSld>
  <p:clrMapOvr>
    <a:masterClrMapping/>
  </p:clrMapOvr>
  <p:transition>
    <p:wheel spokes="1"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1006</TotalTime>
  <Words>513</Words>
  <Application>Microsoft Office PowerPoint</Application>
  <PresentationFormat>Ekran Gösterisi (4:3)</PresentationFormat>
  <Paragraphs>53</Paragraphs>
  <Slides>12</Slides>
  <Notes>12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12</vt:i4>
      </vt:variant>
    </vt:vector>
  </HeadingPairs>
  <TitlesOfParts>
    <vt:vector size="18" baseType="lpstr">
      <vt:lpstr>Calibri</vt:lpstr>
      <vt:lpstr>Century Schoolbook</vt:lpstr>
      <vt:lpstr>Comic Sans MS</vt:lpstr>
      <vt:lpstr>Wingdings</vt:lpstr>
      <vt:lpstr>Wingdings 2</vt:lpstr>
      <vt:lpstr>Oriel</vt:lpstr>
      <vt:lpstr>                     HİN 129  HİNT KÜLTÜRÜNE GİRİŞ  5. hafta  Vedik Kültüre Giriş      </vt:lpstr>
      <vt:lpstr>HİN 129 HİNT KÜLTÜRÜNE GİRİŞ</vt:lpstr>
      <vt:lpstr>HİN 129 HİNT KÜLTÜRÜNE GİRİŞ</vt:lpstr>
      <vt:lpstr>HİN 129 HİNT KÜLTÜRÜNE GİRİŞ</vt:lpstr>
      <vt:lpstr>HİN 129 HİNT KÜLTÜRÜNE GİRİŞ</vt:lpstr>
      <vt:lpstr>HİN 129 HİNT KÜLTÜRÜNE GİRİŞ</vt:lpstr>
      <vt:lpstr>HİN 129 HİNT KÜLTÜRÜNE GİRİŞ</vt:lpstr>
      <vt:lpstr>HİN 129 HİNT KÜLTÜRÜNE GİRİŞ</vt:lpstr>
      <vt:lpstr>HİN 129 HİNT KÜLTÜRÜNE GİRİŞ</vt:lpstr>
      <vt:lpstr>HİN 129 HİNT KÜLTÜRÜNE GİRİŞ</vt:lpstr>
      <vt:lpstr>HİN 129 HİNT KÜLTÜRÜNE GİRİŞ</vt:lpstr>
      <vt:lpstr>HİN 129 HİNT KÜLTÜRÜNE GİRİŞ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II. GENÇ AKADEMİSYENLER SEMPOZYUMU   GAZİ ÜNİVERSİTESİ, 24-25 Kasım 20114</dc:title>
  <dc:creator>Arş. Gör. Y.KAYALI</dc:creator>
  <cp:lastModifiedBy>casper</cp:lastModifiedBy>
  <cp:revision>121</cp:revision>
  <dcterms:created xsi:type="dcterms:W3CDTF">2014-11-21T09:52:05Z</dcterms:created>
  <dcterms:modified xsi:type="dcterms:W3CDTF">2020-02-26T18:26:17Z</dcterms:modified>
</cp:coreProperties>
</file>