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25/11/18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25/11/18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25/11/18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25/11/18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25/11/18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25/11/18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25/11/18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25/11/18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25/11/18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25/11/18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25/11/18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25/11/18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Foucault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İktidar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317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Söylem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Söylemsel </a:t>
            </a:r>
            <a:r>
              <a:rPr lang="en-US" b="1" u="sng" dirty="0" err="1" smtClean="0"/>
              <a:t>Oluşum</a:t>
            </a:r>
            <a:r>
              <a:rPr lang="en-US" dirty="0" smtClean="0"/>
              <a:t>;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dizi</a:t>
            </a:r>
            <a:r>
              <a:rPr lang="en-US" dirty="0" smtClean="0"/>
              <a:t> </a:t>
            </a:r>
            <a:r>
              <a:rPr lang="en-US" dirty="0" err="1" smtClean="0"/>
              <a:t>ifadeler</a:t>
            </a:r>
            <a:r>
              <a:rPr lang="en-US" dirty="0" smtClean="0"/>
              <a:t> </a:t>
            </a:r>
            <a:r>
              <a:rPr lang="en-US" dirty="0" err="1" smtClean="0"/>
              <a:t>bütünü</a:t>
            </a:r>
            <a:endParaRPr lang="en-US" dirty="0" smtClean="0"/>
          </a:p>
          <a:p>
            <a:pPr lvl="1"/>
            <a:r>
              <a:rPr lang="en-US" dirty="0" err="1" smtClean="0"/>
              <a:t>Özneleri</a:t>
            </a:r>
            <a:r>
              <a:rPr lang="en-US" dirty="0" smtClean="0"/>
              <a:t>, </a:t>
            </a:r>
            <a:r>
              <a:rPr lang="en-US" dirty="0" err="1" smtClean="0"/>
              <a:t>nesneleri</a:t>
            </a:r>
            <a:r>
              <a:rPr lang="en-US" dirty="0" smtClean="0"/>
              <a:t>, </a:t>
            </a:r>
            <a:r>
              <a:rPr lang="en-US" dirty="0" err="1" smtClean="0"/>
              <a:t>pratikleri</a:t>
            </a:r>
            <a:r>
              <a:rPr lang="en-US" dirty="0" smtClean="0"/>
              <a:t>, </a:t>
            </a:r>
            <a:r>
              <a:rPr lang="en-US" dirty="0" err="1" smtClean="0"/>
              <a:t>yerlerin</a:t>
            </a:r>
            <a:r>
              <a:rPr lang="en-US" dirty="0" smtClean="0"/>
              <a:t> </a:t>
            </a:r>
            <a:r>
              <a:rPr lang="en-US" dirty="0" err="1" smtClean="0"/>
              <a:t>temsilinin</a:t>
            </a:r>
            <a:r>
              <a:rPr lang="en-US" dirty="0" smtClean="0"/>
              <a:t> </a:t>
            </a:r>
            <a:r>
              <a:rPr lang="en-US" dirty="0" err="1" smtClean="0"/>
              <a:t>üretimi</a:t>
            </a:r>
            <a:endParaRPr lang="en-US" dirty="0" smtClean="0"/>
          </a:p>
          <a:p>
            <a:pPr lvl="1"/>
            <a:r>
              <a:rPr lang="en-US" dirty="0" err="1" smtClean="0"/>
              <a:t>Bir</a:t>
            </a:r>
            <a:r>
              <a:rPr lang="en-US" dirty="0" smtClean="0"/>
              <a:t> ‘</a:t>
            </a:r>
            <a:r>
              <a:rPr lang="en-US" dirty="0" err="1" smtClean="0"/>
              <a:t>şey</a:t>
            </a:r>
            <a:r>
              <a:rPr lang="en-US" dirty="0" smtClean="0"/>
              <a:t>’ </a:t>
            </a:r>
            <a:r>
              <a:rPr lang="en-US" dirty="0" err="1" smtClean="0"/>
              <a:t>hakkında</a:t>
            </a:r>
            <a:r>
              <a:rPr lang="en-US" dirty="0" smtClean="0"/>
              <a:t> </a:t>
            </a:r>
            <a:r>
              <a:rPr lang="en-US" dirty="0" err="1" smtClean="0"/>
              <a:t>düşünmeyi</a:t>
            </a:r>
            <a:r>
              <a:rPr lang="en-US" dirty="0" smtClean="0"/>
              <a:t>, </a:t>
            </a:r>
            <a:r>
              <a:rPr lang="en-US" dirty="0" err="1" smtClean="0"/>
              <a:t>konuşmayı,hissetmeyi</a:t>
            </a:r>
            <a:r>
              <a:rPr lang="en-US" dirty="0" smtClean="0"/>
              <a:t> </a:t>
            </a:r>
            <a:r>
              <a:rPr lang="en-US" dirty="0" err="1" smtClean="0"/>
              <a:t>mümkün</a:t>
            </a:r>
            <a:r>
              <a:rPr lang="en-US" dirty="0" smtClean="0"/>
              <a:t> </a:t>
            </a:r>
            <a:r>
              <a:rPr lang="en-US" dirty="0" err="1" smtClean="0"/>
              <a:t>kılan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dil</a:t>
            </a:r>
            <a:endParaRPr lang="en-US" dirty="0" smtClean="0"/>
          </a:p>
          <a:p>
            <a:r>
              <a:rPr lang="en-US" b="1" u="sng" dirty="0" err="1" smtClean="0"/>
              <a:t>Söylem</a:t>
            </a:r>
            <a:r>
              <a:rPr lang="en-US" dirty="0" smtClean="0"/>
              <a:t>; </a:t>
            </a:r>
            <a:r>
              <a:rPr lang="en-US" dirty="0" err="1" smtClean="0"/>
              <a:t>söylenebilir</a:t>
            </a:r>
            <a:r>
              <a:rPr lang="en-US" dirty="0" smtClean="0"/>
              <a:t> </a:t>
            </a:r>
            <a:r>
              <a:rPr lang="en-US" dirty="0" err="1" smtClean="0"/>
              <a:t>olanı</a:t>
            </a:r>
            <a:r>
              <a:rPr lang="en-US" dirty="0" smtClean="0"/>
              <a:t> </a:t>
            </a:r>
            <a:r>
              <a:rPr lang="en-US" dirty="0" err="1" smtClean="0"/>
              <a:t>tarif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rejimidir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Düşünme</a:t>
            </a:r>
            <a:r>
              <a:rPr lang="en-US" dirty="0" smtClean="0"/>
              <a:t> </a:t>
            </a:r>
            <a:r>
              <a:rPr lang="en-US" dirty="0" err="1" smtClean="0"/>
              <a:t>kalıplarını</a:t>
            </a:r>
            <a:r>
              <a:rPr lang="en-US" dirty="0" smtClean="0"/>
              <a:t> </a:t>
            </a:r>
            <a:r>
              <a:rPr lang="en-US" dirty="0" err="1" smtClean="0"/>
              <a:t>yöneten</a:t>
            </a:r>
            <a:r>
              <a:rPr lang="en-US" dirty="0" smtClean="0"/>
              <a:t> </a:t>
            </a:r>
            <a:r>
              <a:rPr lang="en-US" dirty="0" err="1" smtClean="0"/>
              <a:t>bilgiyi</a:t>
            </a:r>
            <a:r>
              <a:rPr lang="en-US" dirty="0" smtClean="0"/>
              <a:t> </a:t>
            </a:r>
            <a:r>
              <a:rPr lang="en-US" dirty="0" err="1" smtClean="0"/>
              <a:t>üretir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Söylem</a:t>
            </a:r>
            <a:r>
              <a:rPr lang="en-US" dirty="0" smtClean="0"/>
              <a:t> </a:t>
            </a:r>
            <a:r>
              <a:rPr lang="en-US" dirty="0" err="1" smtClean="0"/>
              <a:t>hakikati</a:t>
            </a:r>
            <a:r>
              <a:rPr lang="en-US" dirty="0" smtClean="0"/>
              <a:t> </a:t>
            </a:r>
            <a:r>
              <a:rPr lang="en-US" dirty="0" err="1" smtClean="0"/>
              <a:t>üretir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‘</a:t>
            </a:r>
            <a:r>
              <a:rPr lang="en-US" dirty="0" err="1" smtClean="0"/>
              <a:t>Doğru</a:t>
            </a:r>
            <a:r>
              <a:rPr lang="en-US" dirty="0" smtClean="0"/>
              <a:t>’ </a:t>
            </a:r>
            <a:r>
              <a:rPr lang="en-US" dirty="0" err="1" smtClean="0"/>
              <a:t>ve</a:t>
            </a:r>
            <a:r>
              <a:rPr lang="en-US" dirty="0" smtClean="0"/>
              <a:t> ‘</a:t>
            </a:r>
            <a:r>
              <a:rPr lang="en-US" dirty="0" err="1" smtClean="0"/>
              <a:t>yanlış’ı</a:t>
            </a:r>
            <a:r>
              <a:rPr lang="en-US" dirty="0" smtClean="0"/>
              <a:t> </a:t>
            </a:r>
            <a:r>
              <a:rPr lang="en-US" dirty="0" err="1" smtClean="0"/>
              <a:t>tanımlama</a:t>
            </a:r>
            <a:r>
              <a:rPr lang="en-US" dirty="0" smtClean="0"/>
              <a:t> </a:t>
            </a:r>
            <a:r>
              <a:rPr lang="en-US" dirty="0" err="1" smtClean="0"/>
              <a:t>süreçlerinin</a:t>
            </a:r>
            <a:r>
              <a:rPr lang="en-US" dirty="0" smtClean="0"/>
              <a:t> </a:t>
            </a:r>
            <a:r>
              <a:rPr lang="en-US" dirty="0" err="1" smtClean="0"/>
              <a:t>içine</a:t>
            </a:r>
            <a:r>
              <a:rPr lang="en-US" dirty="0" smtClean="0"/>
              <a:t> </a:t>
            </a:r>
            <a:r>
              <a:rPr lang="en-US" dirty="0" err="1" smtClean="0"/>
              <a:t>sızarak</a:t>
            </a:r>
            <a:r>
              <a:rPr lang="en-US" dirty="0" smtClean="0"/>
              <a:t>, </a:t>
            </a:r>
            <a:r>
              <a:rPr lang="en-US" dirty="0" err="1" smtClean="0"/>
              <a:t>hakikat</a:t>
            </a:r>
            <a:r>
              <a:rPr lang="en-US" dirty="0" smtClean="0"/>
              <a:t> </a:t>
            </a:r>
            <a:r>
              <a:rPr lang="en-US" dirty="0" err="1" smtClean="0"/>
              <a:t>rejimlerini</a:t>
            </a:r>
            <a:r>
              <a:rPr lang="en-US" dirty="0" smtClean="0"/>
              <a:t> </a:t>
            </a:r>
            <a:r>
              <a:rPr lang="en-US" dirty="0" err="1" smtClean="0"/>
              <a:t>üretir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25835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Bilgi</a:t>
            </a:r>
            <a:r>
              <a:rPr lang="en-US" dirty="0" smtClean="0"/>
              <a:t> - </a:t>
            </a:r>
            <a:r>
              <a:rPr lang="en-US" dirty="0" err="1" smtClean="0"/>
              <a:t>İktidar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Foucault, </a:t>
            </a:r>
            <a:r>
              <a:rPr lang="en-US" dirty="0" err="1" smtClean="0"/>
              <a:t>bilgiyi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iktidar</a:t>
            </a:r>
            <a:r>
              <a:rPr lang="en-US" dirty="0" smtClean="0"/>
              <a:t> </a:t>
            </a:r>
            <a:r>
              <a:rPr lang="en-US" dirty="0" err="1" smtClean="0"/>
              <a:t>rejimi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kavramsallaştırır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iktidar</a:t>
            </a:r>
            <a:r>
              <a:rPr lang="en-US" dirty="0" smtClean="0"/>
              <a:t> </a:t>
            </a:r>
            <a:r>
              <a:rPr lang="en-US" dirty="0" err="1" smtClean="0"/>
              <a:t>birbirlerini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ilişkili</a:t>
            </a:r>
            <a:r>
              <a:rPr lang="en-US" dirty="0" smtClean="0"/>
              <a:t> </a:t>
            </a:r>
            <a:r>
              <a:rPr lang="en-US" dirty="0" err="1" smtClean="0"/>
              <a:t>kavramdır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Foucault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iktidar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zümrenin</a:t>
            </a:r>
            <a:r>
              <a:rPr lang="en-US" dirty="0" smtClean="0"/>
              <a:t> </a:t>
            </a:r>
            <a:r>
              <a:rPr lang="en-US" dirty="0" err="1" smtClean="0"/>
              <a:t>sahip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, o </a:t>
            </a:r>
            <a:r>
              <a:rPr lang="en-US" dirty="0" err="1" smtClean="0"/>
              <a:t>zümrenin</a:t>
            </a:r>
            <a:r>
              <a:rPr lang="en-US" dirty="0" smtClean="0"/>
              <a:t> </a:t>
            </a:r>
            <a:r>
              <a:rPr lang="en-US" dirty="0" err="1" smtClean="0"/>
              <a:t>elinde</a:t>
            </a:r>
            <a:r>
              <a:rPr lang="en-US" dirty="0" smtClean="0"/>
              <a:t> </a:t>
            </a:r>
            <a:r>
              <a:rPr lang="en-US" dirty="0" err="1" smtClean="0"/>
              <a:t>toplanan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Foucault </a:t>
            </a:r>
            <a:r>
              <a:rPr lang="en-US" dirty="0" err="1" smtClean="0"/>
              <a:t>için</a:t>
            </a:r>
            <a:r>
              <a:rPr lang="en-US" dirty="0" smtClean="0"/>
              <a:t>, </a:t>
            </a:r>
            <a:r>
              <a:rPr lang="en-US" dirty="0" err="1" smtClean="0"/>
              <a:t>iktidar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iktidar</a:t>
            </a:r>
            <a:r>
              <a:rPr lang="en-US" dirty="0" smtClean="0"/>
              <a:t> </a:t>
            </a:r>
            <a:r>
              <a:rPr lang="en-US" dirty="0" err="1" smtClean="0"/>
              <a:t>ilişkileri</a:t>
            </a:r>
            <a:r>
              <a:rPr lang="en-US" dirty="0" smtClean="0"/>
              <a:t> </a:t>
            </a:r>
            <a:r>
              <a:rPr lang="en-US" dirty="0" err="1" smtClean="0"/>
              <a:t>ağıdır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gruplar</a:t>
            </a:r>
            <a:r>
              <a:rPr lang="en-US" dirty="0" smtClean="0"/>
              <a:t> </a:t>
            </a:r>
            <a:r>
              <a:rPr lang="en-US" dirty="0" err="1" smtClean="0"/>
              <a:t>iktidar</a:t>
            </a:r>
            <a:r>
              <a:rPr lang="en-US" dirty="0" smtClean="0"/>
              <a:t> </a:t>
            </a:r>
            <a:r>
              <a:rPr lang="en-US" dirty="0" err="1" smtClean="0"/>
              <a:t>ilişkilerini</a:t>
            </a:r>
            <a:r>
              <a:rPr lang="en-US" dirty="0" smtClean="0"/>
              <a:t> </a:t>
            </a:r>
            <a:r>
              <a:rPr lang="en-US" dirty="0" err="1" smtClean="0"/>
              <a:t>öncelemez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Gruplar</a:t>
            </a:r>
            <a:r>
              <a:rPr lang="en-US" dirty="0" smtClean="0"/>
              <a:t>, </a:t>
            </a:r>
            <a:r>
              <a:rPr lang="en-US" dirty="0" err="1" smtClean="0"/>
              <a:t>öznellikler</a:t>
            </a:r>
            <a:r>
              <a:rPr lang="en-US" dirty="0" smtClean="0"/>
              <a:t>, </a:t>
            </a:r>
            <a:r>
              <a:rPr lang="en-US" dirty="0" err="1" smtClean="0"/>
              <a:t>kimlikler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pozisyonlar</a:t>
            </a:r>
            <a:r>
              <a:rPr lang="en-US" dirty="0" smtClean="0"/>
              <a:t> </a:t>
            </a:r>
            <a:r>
              <a:rPr lang="en-US" dirty="0" err="1" smtClean="0"/>
              <a:t>iktidar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üretilir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İktidar</a:t>
            </a:r>
            <a:r>
              <a:rPr lang="en-US" dirty="0" smtClean="0"/>
              <a:t>, her </a:t>
            </a:r>
            <a:r>
              <a:rPr lang="en-US" dirty="0" err="1" smtClean="0"/>
              <a:t>yerde</a:t>
            </a:r>
            <a:r>
              <a:rPr lang="en-US" dirty="0" smtClean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, </a:t>
            </a:r>
            <a:r>
              <a:rPr lang="en-US" dirty="0" err="1" smtClean="0"/>
              <a:t>dağınık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ilişki</a:t>
            </a:r>
            <a:r>
              <a:rPr lang="en-US" dirty="0" smtClean="0"/>
              <a:t> </a:t>
            </a:r>
            <a:r>
              <a:rPr lang="en-US" dirty="0" err="1" smtClean="0"/>
              <a:t>biçimidir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94331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Bilgi</a:t>
            </a:r>
            <a:r>
              <a:rPr lang="en-US" dirty="0" smtClean="0"/>
              <a:t> - </a:t>
            </a:r>
            <a:r>
              <a:rPr lang="en-US" dirty="0" err="1" smtClean="0"/>
              <a:t>İktidar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İktidar</a:t>
            </a:r>
            <a:endParaRPr lang="en-US" dirty="0" smtClean="0"/>
          </a:p>
          <a:p>
            <a:pPr lvl="1"/>
            <a:r>
              <a:rPr lang="en-US" dirty="0" smtClean="0"/>
              <a:t>Foucault </a:t>
            </a:r>
            <a:r>
              <a:rPr lang="en-US" dirty="0" err="1" smtClean="0"/>
              <a:t>hukuk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egemenlik</a:t>
            </a:r>
            <a:r>
              <a:rPr lang="en-US" dirty="0" smtClean="0"/>
              <a:t> </a:t>
            </a:r>
            <a:r>
              <a:rPr lang="en-US" dirty="0" err="1" smtClean="0"/>
              <a:t>biçimi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iktidar</a:t>
            </a:r>
            <a:r>
              <a:rPr lang="en-US" dirty="0" smtClean="0"/>
              <a:t> </a:t>
            </a:r>
            <a:r>
              <a:rPr lang="en-US" dirty="0" err="1" smtClean="0"/>
              <a:t>kavramını</a:t>
            </a:r>
            <a:r>
              <a:rPr lang="en-US" dirty="0" smtClean="0"/>
              <a:t> </a:t>
            </a:r>
            <a:r>
              <a:rPr lang="en-US" dirty="0" err="1" smtClean="0"/>
              <a:t>reddeder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Foucault </a:t>
            </a:r>
            <a:r>
              <a:rPr lang="en-US" dirty="0" err="1" smtClean="0"/>
              <a:t>iktidarı</a:t>
            </a:r>
            <a:r>
              <a:rPr lang="en-US" dirty="0" smtClean="0"/>
              <a:t> </a:t>
            </a:r>
            <a:r>
              <a:rPr lang="en-US" dirty="0" err="1"/>
              <a:t>d</a:t>
            </a:r>
            <a:r>
              <a:rPr lang="en-US" dirty="0" err="1" smtClean="0"/>
              <a:t>evlet</a:t>
            </a:r>
            <a:r>
              <a:rPr lang="en-US" dirty="0" smtClean="0"/>
              <a:t> </a:t>
            </a:r>
            <a:r>
              <a:rPr lang="en-US" dirty="0" err="1" smtClean="0"/>
              <a:t>aygıtının</a:t>
            </a:r>
            <a:r>
              <a:rPr lang="en-US" dirty="0" smtClean="0"/>
              <a:t> </a:t>
            </a:r>
            <a:r>
              <a:rPr lang="en-US" dirty="0" err="1" smtClean="0"/>
              <a:t>tahakküm</a:t>
            </a:r>
            <a:r>
              <a:rPr lang="en-US" dirty="0" smtClean="0"/>
              <a:t> </a:t>
            </a:r>
            <a:r>
              <a:rPr lang="en-US" dirty="0" err="1" smtClean="0"/>
              <a:t>aygıtı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da </a:t>
            </a:r>
            <a:r>
              <a:rPr lang="en-US" dirty="0" err="1" smtClean="0"/>
              <a:t>kavramaz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Foucault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iktidar</a:t>
            </a:r>
            <a:r>
              <a:rPr lang="en-US" dirty="0" smtClean="0"/>
              <a:t> </a:t>
            </a:r>
            <a:r>
              <a:rPr lang="en-US" dirty="0" err="1" smtClean="0"/>
              <a:t>ilişkilerinde</a:t>
            </a:r>
            <a:r>
              <a:rPr lang="en-US" dirty="0" smtClean="0"/>
              <a:t> ‘</a:t>
            </a:r>
            <a:r>
              <a:rPr lang="en-US" dirty="0" err="1" smtClean="0"/>
              <a:t>nasıl</a:t>
            </a:r>
            <a:r>
              <a:rPr lang="en-US" dirty="0" smtClean="0"/>
              <a:t>’ </a:t>
            </a:r>
            <a:r>
              <a:rPr lang="en-US" dirty="0" err="1" smtClean="0"/>
              <a:t>sorusu</a:t>
            </a:r>
            <a:r>
              <a:rPr lang="en-US" dirty="0" smtClean="0"/>
              <a:t> </a:t>
            </a:r>
            <a:r>
              <a:rPr lang="en-US" dirty="0" err="1" smtClean="0"/>
              <a:t>merkezi</a:t>
            </a:r>
            <a:r>
              <a:rPr lang="en-US" dirty="0" smtClean="0"/>
              <a:t> </a:t>
            </a:r>
            <a:r>
              <a:rPr lang="en-US" dirty="0" err="1" smtClean="0"/>
              <a:t>önemdedir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İktidarın</a:t>
            </a:r>
            <a:r>
              <a:rPr lang="en-US" dirty="0" smtClean="0"/>
              <a:t> </a:t>
            </a:r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işlediği</a:t>
            </a:r>
            <a:r>
              <a:rPr lang="en-US" dirty="0" smtClean="0"/>
              <a:t>, </a:t>
            </a:r>
            <a:r>
              <a:rPr lang="en-US" dirty="0" err="1" smtClean="0"/>
              <a:t>hangi</a:t>
            </a:r>
            <a:r>
              <a:rPr lang="en-US" dirty="0" smtClean="0"/>
              <a:t> </a:t>
            </a:r>
            <a:r>
              <a:rPr lang="en-US" dirty="0" err="1" smtClean="0"/>
              <a:t>tekniklerle</a:t>
            </a:r>
            <a:r>
              <a:rPr lang="en-US" dirty="0" smtClean="0"/>
              <a:t> </a:t>
            </a:r>
            <a:r>
              <a:rPr lang="en-US" dirty="0" err="1" smtClean="0"/>
              <a:t>tatbik</a:t>
            </a:r>
            <a:r>
              <a:rPr lang="en-US" dirty="0" smtClean="0"/>
              <a:t> </a:t>
            </a:r>
            <a:r>
              <a:rPr lang="en-US" dirty="0" err="1" smtClean="0"/>
              <a:t>edildiği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hangi</a:t>
            </a:r>
            <a:r>
              <a:rPr lang="en-US" dirty="0" smtClean="0"/>
              <a:t> </a:t>
            </a:r>
            <a:r>
              <a:rPr lang="en-US" dirty="0" err="1" smtClean="0"/>
              <a:t>öznellikleri</a:t>
            </a:r>
            <a:r>
              <a:rPr lang="en-US" dirty="0" smtClean="0"/>
              <a:t> </a:t>
            </a:r>
            <a:r>
              <a:rPr lang="en-US" dirty="0" err="1" smtClean="0"/>
              <a:t>ürettiği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sorulardır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İktidarın</a:t>
            </a:r>
            <a:r>
              <a:rPr lang="en-US" dirty="0" smtClean="0"/>
              <a:t> </a:t>
            </a:r>
            <a:r>
              <a:rPr lang="en-US" dirty="0" err="1" smtClean="0"/>
              <a:t>hangi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rejimleri</a:t>
            </a:r>
            <a:r>
              <a:rPr lang="en-US" dirty="0"/>
              <a:t>/</a:t>
            </a:r>
            <a:r>
              <a:rPr lang="en-US" dirty="0" smtClean="0"/>
              <a:t>söylemsel </a:t>
            </a:r>
            <a:r>
              <a:rPr lang="en-US" dirty="0" err="1" smtClean="0"/>
              <a:t>oluşumlar</a:t>
            </a:r>
            <a:r>
              <a:rPr lang="en-US" dirty="0" smtClean="0"/>
              <a:t> </a:t>
            </a:r>
            <a:r>
              <a:rPr lang="en-US" dirty="0" err="1" smtClean="0"/>
              <a:t>aracılığıyla</a:t>
            </a:r>
            <a:r>
              <a:rPr lang="en-US" dirty="0" smtClean="0"/>
              <a:t> </a:t>
            </a:r>
            <a:r>
              <a:rPr lang="en-US" dirty="0" err="1" smtClean="0"/>
              <a:t>tatbik</a:t>
            </a:r>
            <a:r>
              <a:rPr lang="en-US" dirty="0" smtClean="0"/>
              <a:t> </a:t>
            </a:r>
            <a:r>
              <a:rPr lang="en-US" dirty="0" err="1" smtClean="0"/>
              <a:t>edildiğini</a:t>
            </a:r>
            <a:r>
              <a:rPr lang="en-US" dirty="0" smtClean="0"/>
              <a:t> </a:t>
            </a:r>
            <a:r>
              <a:rPr lang="en-US" dirty="0" err="1" smtClean="0"/>
              <a:t>çözümlemek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modern tıp, </a:t>
            </a:r>
            <a:r>
              <a:rPr lang="en-US" dirty="0" err="1" smtClean="0"/>
              <a:t>ceza</a:t>
            </a:r>
            <a:r>
              <a:rPr lang="en-US" dirty="0" smtClean="0"/>
              <a:t> </a:t>
            </a:r>
            <a:r>
              <a:rPr lang="en-US" dirty="0" err="1" smtClean="0"/>
              <a:t>kurumları</a:t>
            </a:r>
            <a:r>
              <a:rPr lang="en-US" dirty="0" smtClean="0"/>
              <a:t>, modern </a:t>
            </a:r>
            <a:r>
              <a:rPr lang="en-US" dirty="0" err="1" smtClean="0"/>
              <a:t>bilimi</a:t>
            </a:r>
            <a:r>
              <a:rPr lang="en-US" dirty="0" smtClean="0"/>
              <a:t> </a:t>
            </a:r>
            <a:r>
              <a:rPr lang="en-US" dirty="0" err="1" smtClean="0"/>
              <a:t>çözümler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Onun</a:t>
            </a:r>
            <a:r>
              <a:rPr lang="en-US" dirty="0" smtClean="0"/>
              <a:t> </a:t>
            </a:r>
            <a:r>
              <a:rPr lang="en-US" dirty="0" err="1" smtClean="0"/>
              <a:t>iktidar</a:t>
            </a:r>
            <a:r>
              <a:rPr lang="en-US" dirty="0" smtClean="0"/>
              <a:t> </a:t>
            </a:r>
            <a:r>
              <a:rPr lang="en-US" dirty="0" err="1" smtClean="0"/>
              <a:t>çözümlemesi</a:t>
            </a:r>
            <a:r>
              <a:rPr lang="en-US" dirty="0" smtClean="0"/>
              <a:t> </a:t>
            </a:r>
            <a:r>
              <a:rPr lang="en-US" dirty="0" err="1" smtClean="0"/>
              <a:t>Marksist</a:t>
            </a:r>
            <a:r>
              <a:rPr lang="en-US" dirty="0" smtClean="0"/>
              <a:t> ‘</a:t>
            </a:r>
            <a:r>
              <a:rPr lang="en-US" b="1" u="sng" dirty="0" err="1" smtClean="0"/>
              <a:t>ideoloji</a:t>
            </a:r>
            <a:r>
              <a:rPr lang="en-US" dirty="0" smtClean="0"/>
              <a:t>’ </a:t>
            </a:r>
            <a:r>
              <a:rPr lang="en-US" dirty="0" err="1" smtClean="0"/>
              <a:t>kavramı</a:t>
            </a:r>
            <a:r>
              <a:rPr lang="en-US" dirty="0" smtClean="0"/>
              <a:t> 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Freudyen</a:t>
            </a:r>
            <a:r>
              <a:rPr lang="en-US" dirty="0" smtClean="0"/>
              <a:t> ‘</a:t>
            </a:r>
            <a:r>
              <a:rPr lang="en-US" b="1" u="sng" dirty="0" err="1" smtClean="0"/>
              <a:t>baskı</a:t>
            </a:r>
            <a:r>
              <a:rPr lang="en-US" dirty="0" smtClean="0"/>
              <a:t>’ </a:t>
            </a:r>
            <a:r>
              <a:rPr lang="en-US" dirty="0" err="1" smtClean="0"/>
              <a:t>kavramından</a:t>
            </a:r>
            <a:r>
              <a:rPr lang="en-US" dirty="0" smtClean="0"/>
              <a:t>  </a:t>
            </a:r>
            <a:r>
              <a:rPr lang="en-US" dirty="0" err="1" smtClean="0"/>
              <a:t>uzaklaşır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Bunlar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iktidarın</a:t>
            </a:r>
            <a:r>
              <a:rPr lang="en-US" dirty="0" smtClean="0"/>
              <a:t> ‘</a:t>
            </a:r>
            <a:r>
              <a:rPr lang="en-US" dirty="0" err="1" smtClean="0"/>
              <a:t>üretici</a:t>
            </a:r>
            <a:r>
              <a:rPr lang="en-US" dirty="0" smtClean="0"/>
              <a:t>’ </a:t>
            </a:r>
            <a:r>
              <a:rPr lang="en-US" dirty="0" err="1" smtClean="0"/>
              <a:t>potansiyeline</a:t>
            </a:r>
            <a:r>
              <a:rPr lang="en-US" dirty="0" smtClean="0"/>
              <a:t> </a:t>
            </a:r>
            <a:r>
              <a:rPr lang="en-US" dirty="0" err="1" smtClean="0"/>
              <a:t>odaklanır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1180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Bilgi</a:t>
            </a:r>
            <a:r>
              <a:rPr lang="en-US" dirty="0" smtClean="0"/>
              <a:t> - </a:t>
            </a:r>
            <a:r>
              <a:rPr lang="en-US" dirty="0" err="1" smtClean="0"/>
              <a:t>İktidar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Söylem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İdeoloji</a:t>
            </a:r>
            <a:endParaRPr lang="en-US" dirty="0" smtClean="0"/>
          </a:p>
          <a:p>
            <a:pPr lvl="1"/>
            <a:r>
              <a:rPr lang="en-US" dirty="0" err="1" smtClean="0"/>
              <a:t>İdeoloji</a:t>
            </a:r>
            <a:r>
              <a:rPr lang="en-US" dirty="0" smtClean="0"/>
              <a:t> </a:t>
            </a:r>
            <a:r>
              <a:rPr lang="en-US" dirty="0" err="1" smtClean="0"/>
              <a:t>terimini</a:t>
            </a:r>
            <a:r>
              <a:rPr lang="en-US" dirty="0" smtClean="0"/>
              <a:t> </a:t>
            </a:r>
            <a:r>
              <a:rPr lang="en-US" dirty="0" err="1" smtClean="0"/>
              <a:t>reddetmesinin</a:t>
            </a:r>
            <a:r>
              <a:rPr lang="en-US" dirty="0" smtClean="0"/>
              <a:t> </a:t>
            </a:r>
            <a:r>
              <a:rPr lang="en-US" dirty="0" err="1" smtClean="0"/>
              <a:t>nedeni</a:t>
            </a:r>
            <a:r>
              <a:rPr lang="en-US" dirty="0" smtClean="0"/>
              <a:t>,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terimin</a:t>
            </a:r>
            <a:r>
              <a:rPr lang="en-US" dirty="0" smtClean="0"/>
              <a:t> </a:t>
            </a:r>
            <a:r>
              <a:rPr lang="en-US" dirty="0" err="1" smtClean="0"/>
              <a:t>mutlaka</a:t>
            </a:r>
            <a:r>
              <a:rPr lang="en-US" dirty="0" smtClean="0"/>
              <a:t> </a:t>
            </a:r>
            <a:r>
              <a:rPr lang="en-US" dirty="0" err="1" smtClean="0"/>
              <a:t>özneye</a:t>
            </a:r>
            <a:r>
              <a:rPr lang="en-US" dirty="0" smtClean="0"/>
              <a:t> </a:t>
            </a:r>
            <a:r>
              <a:rPr lang="en-US" dirty="0" err="1" smtClean="0"/>
              <a:t>göndermede</a:t>
            </a:r>
            <a:r>
              <a:rPr lang="en-US" dirty="0" smtClean="0"/>
              <a:t> </a:t>
            </a:r>
            <a:r>
              <a:rPr lang="en-US" dirty="0" err="1" smtClean="0"/>
              <a:t>bulunmasıdır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İdeoloji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zamanda</a:t>
            </a:r>
            <a:r>
              <a:rPr lang="en-US" dirty="0" smtClean="0"/>
              <a:t> </a:t>
            </a:r>
            <a:r>
              <a:rPr lang="en-US" dirty="0" err="1" smtClean="0"/>
              <a:t>onu</a:t>
            </a:r>
            <a:r>
              <a:rPr lang="en-US" dirty="0" smtClean="0"/>
              <a:t> </a:t>
            </a:r>
            <a:r>
              <a:rPr lang="en-US" dirty="0" err="1" smtClean="0"/>
              <a:t>önceleyen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mevcudiyeti</a:t>
            </a:r>
            <a:r>
              <a:rPr lang="en-US" dirty="0" smtClean="0"/>
              <a:t> (</a:t>
            </a:r>
            <a:r>
              <a:rPr lang="en-US" dirty="0" err="1" smtClean="0"/>
              <a:t>altyapı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)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eder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Foucault </a:t>
            </a:r>
            <a:r>
              <a:rPr lang="en-US" dirty="0" err="1" smtClean="0"/>
              <a:t>bunun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, </a:t>
            </a:r>
            <a:r>
              <a:rPr lang="en-US" dirty="0" err="1" smtClean="0"/>
              <a:t>söylem</a:t>
            </a:r>
            <a:r>
              <a:rPr lang="en-US" dirty="0" smtClean="0"/>
              <a:t> </a:t>
            </a:r>
            <a:r>
              <a:rPr lang="en-US" dirty="0" err="1" smtClean="0"/>
              <a:t>aracılığıyla</a:t>
            </a:r>
            <a:r>
              <a:rPr lang="en-US" dirty="0" smtClean="0"/>
              <a:t> </a:t>
            </a:r>
            <a:r>
              <a:rPr lang="en-US" dirty="0" err="1" smtClean="0"/>
              <a:t>üretilmiş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hakikate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onun</a:t>
            </a:r>
            <a:r>
              <a:rPr lang="en-US" dirty="0" smtClean="0"/>
              <a:t> </a:t>
            </a:r>
            <a:r>
              <a:rPr lang="en-US" dirty="0" err="1" smtClean="0"/>
              <a:t>etkilerine</a:t>
            </a:r>
            <a:r>
              <a:rPr lang="en-US" dirty="0" smtClean="0"/>
              <a:t> (</a:t>
            </a:r>
            <a:r>
              <a:rPr lang="en-US" dirty="0" err="1" smtClean="0"/>
              <a:t>öznenin</a:t>
            </a:r>
            <a:r>
              <a:rPr lang="en-US" dirty="0" smtClean="0"/>
              <a:t> </a:t>
            </a:r>
            <a:r>
              <a:rPr lang="en-US" dirty="0" err="1" smtClean="0"/>
              <a:t>üretimi</a:t>
            </a:r>
            <a:r>
              <a:rPr lang="en-US" dirty="0" smtClean="0"/>
              <a:t>) </a:t>
            </a:r>
            <a:r>
              <a:rPr lang="en-US" dirty="0" err="1" smtClean="0"/>
              <a:t>odaklanır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Bastırma</a:t>
            </a:r>
            <a:endParaRPr lang="en-US" dirty="0" smtClean="0"/>
          </a:p>
          <a:p>
            <a:pPr lvl="1"/>
            <a:r>
              <a:rPr lang="en-US" dirty="0" smtClean="0"/>
              <a:t>Foucault </a:t>
            </a:r>
            <a:r>
              <a:rPr lang="en-US" dirty="0" err="1" smtClean="0"/>
              <a:t>bastırma</a:t>
            </a:r>
            <a:r>
              <a:rPr lang="en-US" dirty="0" smtClean="0"/>
              <a:t> (repression) </a:t>
            </a:r>
            <a:r>
              <a:rPr lang="en-US" dirty="0" err="1" smtClean="0"/>
              <a:t>kavramını</a:t>
            </a:r>
            <a:r>
              <a:rPr lang="en-US" dirty="0" smtClean="0"/>
              <a:t> da </a:t>
            </a:r>
            <a:r>
              <a:rPr lang="en-US" dirty="0" err="1" smtClean="0"/>
              <a:t>reddeder</a:t>
            </a:r>
            <a:r>
              <a:rPr lang="en-US" dirty="0" smtClean="0"/>
              <a:t> </a:t>
            </a:r>
            <a:endParaRPr lang="en-US" dirty="0"/>
          </a:p>
          <a:p>
            <a:pPr lvl="1"/>
            <a:r>
              <a:rPr lang="en-US" dirty="0" err="1"/>
              <a:t>İ</a:t>
            </a:r>
            <a:r>
              <a:rPr lang="en-US" dirty="0" err="1" smtClean="0"/>
              <a:t>ktidarın</a:t>
            </a:r>
            <a:r>
              <a:rPr lang="en-US" dirty="0" smtClean="0"/>
              <a:t> </a:t>
            </a: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baskılama</a:t>
            </a:r>
            <a:r>
              <a:rPr lang="en-US" dirty="0" smtClean="0"/>
              <a:t> </a:t>
            </a:r>
            <a:r>
              <a:rPr lang="en-US" dirty="0" err="1" smtClean="0"/>
              <a:t>yoluyla</a:t>
            </a:r>
            <a:r>
              <a:rPr lang="en-US" dirty="0" smtClean="0"/>
              <a:t> </a:t>
            </a:r>
            <a:r>
              <a:rPr lang="en-US" dirty="0" err="1" smtClean="0"/>
              <a:t>etkili</a:t>
            </a:r>
            <a:r>
              <a:rPr lang="en-US" dirty="0" smtClean="0"/>
              <a:t> </a:t>
            </a:r>
            <a:r>
              <a:rPr lang="en-US" dirty="0" err="1" smtClean="0"/>
              <a:t>olmadığını</a:t>
            </a:r>
            <a:r>
              <a:rPr lang="en-US" dirty="0" smtClean="0"/>
              <a:t> </a:t>
            </a:r>
            <a:r>
              <a:rPr lang="en-US" dirty="0" err="1" smtClean="0"/>
              <a:t>savunur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İktidarın</a:t>
            </a:r>
            <a:r>
              <a:rPr lang="en-US" dirty="0" smtClean="0"/>
              <a:t> </a:t>
            </a:r>
            <a:r>
              <a:rPr lang="en-US" dirty="0" err="1" smtClean="0"/>
              <a:t>üretici</a:t>
            </a:r>
            <a:r>
              <a:rPr lang="en-US" dirty="0" smtClean="0"/>
              <a:t> </a:t>
            </a:r>
            <a:r>
              <a:rPr lang="en-US" dirty="0" err="1" smtClean="0"/>
              <a:t>potansiyelini</a:t>
            </a:r>
            <a:r>
              <a:rPr lang="en-US" dirty="0" smtClean="0"/>
              <a:t> </a:t>
            </a:r>
            <a:r>
              <a:rPr lang="en-US" dirty="0" err="1" smtClean="0"/>
              <a:t>çözümler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Bunun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özellikle</a:t>
            </a:r>
            <a:r>
              <a:rPr lang="en-US" dirty="0" smtClean="0"/>
              <a:t> 18. </a:t>
            </a:r>
            <a:r>
              <a:rPr lang="en-US" dirty="0" err="1" smtClean="0"/>
              <a:t>yüzyılda</a:t>
            </a:r>
            <a:r>
              <a:rPr lang="en-US" dirty="0" smtClean="0"/>
              <a:t> </a:t>
            </a:r>
            <a:r>
              <a:rPr lang="en-US" dirty="0" err="1" smtClean="0"/>
              <a:t>Batıda</a:t>
            </a:r>
            <a:r>
              <a:rPr lang="en-US" dirty="0" smtClean="0"/>
              <a:t> </a:t>
            </a:r>
            <a:r>
              <a:rPr lang="en-US" dirty="0" err="1" smtClean="0"/>
              <a:t>etkili</a:t>
            </a:r>
            <a:r>
              <a:rPr lang="en-US" dirty="0" smtClean="0"/>
              <a:t> </a:t>
            </a:r>
            <a:r>
              <a:rPr lang="en-US" dirty="0" err="1" smtClean="0"/>
              <a:t>olmaya</a:t>
            </a:r>
            <a:r>
              <a:rPr lang="en-US" dirty="0" smtClean="0"/>
              <a:t> </a:t>
            </a:r>
            <a:r>
              <a:rPr lang="en-US" dirty="0" err="1" smtClean="0"/>
              <a:t>başlayan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değişimleri</a:t>
            </a:r>
            <a:r>
              <a:rPr lang="en-US" dirty="0" smtClean="0"/>
              <a:t> </a:t>
            </a:r>
            <a:r>
              <a:rPr lang="en-US" dirty="0" err="1" smtClean="0"/>
              <a:t>çözümler</a:t>
            </a:r>
            <a:r>
              <a:rPr lang="en-US" dirty="0" smtClean="0"/>
              <a:t>:</a:t>
            </a:r>
          </a:p>
          <a:p>
            <a:pPr lvl="2"/>
            <a:r>
              <a:rPr lang="en-US" dirty="0" err="1" smtClean="0"/>
              <a:t>Akıl</a:t>
            </a:r>
            <a:r>
              <a:rPr lang="en-US" dirty="0" smtClean="0"/>
              <a:t> </a:t>
            </a:r>
            <a:r>
              <a:rPr lang="en-US" dirty="0" err="1" smtClean="0"/>
              <a:t>hastaneleri</a:t>
            </a:r>
            <a:r>
              <a:rPr lang="en-US" dirty="0" smtClean="0"/>
              <a:t>, modern </a:t>
            </a:r>
            <a:r>
              <a:rPr lang="en-US" dirty="0" err="1" smtClean="0"/>
              <a:t>tıbbın</a:t>
            </a:r>
            <a:r>
              <a:rPr lang="en-US" dirty="0" smtClean="0"/>
              <a:t> </a:t>
            </a:r>
            <a:r>
              <a:rPr lang="en-US" dirty="0" err="1" smtClean="0"/>
              <a:t>oluşumu</a:t>
            </a:r>
            <a:r>
              <a:rPr lang="en-US" dirty="0" smtClean="0"/>
              <a:t>, </a:t>
            </a:r>
            <a:r>
              <a:rPr lang="en-US" dirty="0" err="1" smtClean="0"/>
              <a:t>ceza</a:t>
            </a:r>
            <a:r>
              <a:rPr lang="en-US" dirty="0" smtClean="0"/>
              <a:t> </a:t>
            </a:r>
            <a:r>
              <a:rPr lang="en-US" dirty="0" err="1" smtClean="0"/>
              <a:t>rejimlerinin</a:t>
            </a:r>
            <a:r>
              <a:rPr lang="en-US" dirty="0" smtClean="0"/>
              <a:t> </a:t>
            </a:r>
            <a:r>
              <a:rPr lang="en-US" dirty="0" err="1" smtClean="0"/>
              <a:t>dönüşümü</a:t>
            </a:r>
            <a:r>
              <a:rPr lang="en-US" dirty="0" smtClean="0"/>
              <a:t>, </a:t>
            </a:r>
            <a:r>
              <a:rPr lang="en-US" dirty="0" err="1" smtClean="0"/>
              <a:t>cinselliğin</a:t>
            </a:r>
            <a:r>
              <a:rPr lang="en-US" dirty="0" smtClean="0"/>
              <a:t> </a:t>
            </a:r>
            <a:r>
              <a:rPr lang="en-US" dirty="0" err="1" smtClean="0"/>
              <a:t>düzenlenmesi</a:t>
            </a:r>
            <a:r>
              <a:rPr lang="en-US" dirty="0" smtClean="0"/>
              <a:t>, vs.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01968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Akıl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Akıl-dışı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18. </a:t>
            </a:r>
            <a:r>
              <a:rPr lang="en-US" dirty="0" err="1" smtClean="0"/>
              <a:t>yüzyıl</a:t>
            </a:r>
            <a:r>
              <a:rPr lang="en-US" dirty="0" smtClean="0"/>
              <a:t> </a:t>
            </a:r>
            <a:r>
              <a:rPr lang="en-US" dirty="0" err="1" smtClean="0"/>
              <a:t>çalışmalarının</a:t>
            </a:r>
            <a:r>
              <a:rPr lang="en-US" dirty="0" smtClean="0"/>
              <a:t> en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odak</a:t>
            </a:r>
            <a:r>
              <a:rPr lang="en-US" dirty="0" smtClean="0"/>
              <a:t> </a:t>
            </a:r>
            <a:r>
              <a:rPr lang="en-US" dirty="0" err="1" smtClean="0"/>
              <a:t>noktalarındandır</a:t>
            </a:r>
            <a:endParaRPr lang="en-US" dirty="0" smtClean="0"/>
          </a:p>
          <a:p>
            <a:pPr lvl="1"/>
            <a:r>
              <a:rPr lang="en-US" dirty="0" smtClean="0"/>
              <a:t>Modern </a:t>
            </a:r>
            <a:r>
              <a:rPr lang="en-US" dirty="0" err="1" smtClean="0"/>
              <a:t>bilimlerin</a:t>
            </a:r>
            <a:r>
              <a:rPr lang="en-US" dirty="0" smtClean="0"/>
              <a:t> </a:t>
            </a:r>
            <a:r>
              <a:rPr lang="en-US" dirty="0" err="1" smtClean="0"/>
              <a:t>oluşumu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gelişimi</a:t>
            </a:r>
            <a:r>
              <a:rPr lang="en-US" dirty="0" smtClean="0"/>
              <a:t>,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tekniklerin</a:t>
            </a:r>
            <a:r>
              <a:rPr lang="en-US" dirty="0" smtClean="0"/>
              <a:t> </a:t>
            </a:r>
            <a:r>
              <a:rPr lang="en-US" dirty="0" err="1" smtClean="0"/>
              <a:t>gelişimi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uygulamalarını</a:t>
            </a:r>
            <a:r>
              <a:rPr lang="en-US" dirty="0" smtClean="0"/>
              <a:t> </a:t>
            </a:r>
            <a:r>
              <a:rPr lang="en-US" dirty="0" err="1" smtClean="0"/>
              <a:t>inceler</a:t>
            </a:r>
            <a:r>
              <a:rPr lang="en-US" dirty="0" smtClean="0"/>
              <a:t>. </a:t>
            </a:r>
          </a:p>
          <a:p>
            <a:r>
              <a:rPr lang="en-US" i="1" u="sng" dirty="0" err="1" smtClean="0"/>
              <a:t>Deliliğin</a:t>
            </a:r>
            <a:r>
              <a:rPr lang="en-US" i="1" u="sng" dirty="0" smtClean="0"/>
              <a:t> </a:t>
            </a:r>
            <a:r>
              <a:rPr lang="en-US" i="1" u="sng" dirty="0" err="1" smtClean="0"/>
              <a:t>Tarihi</a:t>
            </a:r>
            <a:r>
              <a:rPr lang="en-US" i="1" dirty="0" smtClean="0"/>
              <a:t>, </a:t>
            </a:r>
            <a:r>
              <a:rPr lang="en-US" dirty="0" smtClean="0"/>
              <a:t>17. </a:t>
            </a:r>
            <a:r>
              <a:rPr lang="en-US" dirty="0" err="1" smtClean="0"/>
              <a:t>yüzyılda</a:t>
            </a:r>
            <a:r>
              <a:rPr lang="en-US" dirty="0" smtClean="0"/>
              <a:t> </a:t>
            </a:r>
            <a:r>
              <a:rPr lang="en-US" dirty="0" err="1" smtClean="0"/>
              <a:t>başlayan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18. </a:t>
            </a:r>
            <a:r>
              <a:rPr lang="en-US" dirty="0" err="1" smtClean="0"/>
              <a:t>yüzyılda</a:t>
            </a:r>
            <a:r>
              <a:rPr lang="en-US" dirty="0" smtClean="0"/>
              <a:t> </a:t>
            </a:r>
            <a:r>
              <a:rPr lang="en-US" dirty="0" err="1" smtClean="0"/>
              <a:t>kurumsallaşan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söylemsel </a:t>
            </a:r>
            <a:r>
              <a:rPr lang="en-US" dirty="0" err="1" smtClean="0"/>
              <a:t>oluşum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Akıl-dışılığın</a:t>
            </a:r>
            <a:r>
              <a:rPr lang="en-US" dirty="0" smtClean="0"/>
              <a:t> söylemsel </a:t>
            </a:r>
            <a:r>
              <a:rPr lang="en-US" dirty="0" err="1" smtClean="0"/>
              <a:t>üretimi</a:t>
            </a:r>
            <a:endParaRPr lang="en-US" dirty="0" smtClean="0"/>
          </a:p>
          <a:p>
            <a:pPr lvl="1"/>
            <a:r>
              <a:rPr lang="en-US" dirty="0" err="1" smtClean="0"/>
              <a:t>Akıl</a:t>
            </a:r>
            <a:r>
              <a:rPr lang="en-US" dirty="0" smtClean="0"/>
              <a:t> </a:t>
            </a:r>
            <a:r>
              <a:rPr lang="en-US" dirty="0" err="1" smtClean="0"/>
              <a:t>hastanelerinin</a:t>
            </a:r>
            <a:r>
              <a:rPr lang="en-US" dirty="0" smtClean="0"/>
              <a:t> </a:t>
            </a:r>
            <a:r>
              <a:rPr lang="en-US" dirty="0" err="1" smtClean="0"/>
              <a:t>kurulması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kapatma</a:t>
            </a:r>
            <a:r>
              <a:rPr lang="en-US" dirty="0" smtClean="0"/>
              <a:t> </a:t>
            </a:r>
            <a:r>
              <a:rPr lang="en-US" dirty="0" err="1" smtClean="0"/>
              <a:t>pratikleri</a:t>
            </a:r>
            <a:endParaRPr lang="en-US" dirty="0" smtClean="0"/>
          </a:p>
          <a:p>
            <a:pPr lvl="1"/>
            <a:r>
              <a:rPr lang="en-US" dirty="0" err="1" smtClean="0"/>
              <a:t>Düzensizliğin</a:t>
            </a:r>
            <a:r>
              <a:rPr lang="en-US" dirty="0" smtClean="0"/>
              <a:t> </a:t>
            </a:r>
            <a:r>
              <a:rPr lang="en-US" dirty="0" err="1" smtClean="0"/>
              <a:t>kaynağı</a:t>
            </a:r>
            <a:r>
              <a:rPr lang="en-US" dirty="0" smtClean="0"/>
              <a:t> </a:t>
            </a:r>
            <a:r>
              <a:rPr lang="en-US" dirty="0" err="1" smtClean="0"/>
              <a:t>görülen</a:t>
            </a:r>
            <a:r>
              <a:rPr lang="en-US" dirty="0" smtClean="0"/>
              <a:t> </a:t>
            </a:r>
            <a:r>
              <a:rPr lang="en-US" dirty="0" err="1" smtClean="0"/>
              <a:t>bedenlerin</a:t>
            </a:r>
            <a:r>
              <a:rPr lang="en-US" dirty="0" smtClean="0"/>
              <a:t> (</a:t>
            </a:r>
            <a:r>
              <a:rPr lang="en-US" dirty="0" err="1" smtClean="0"/>
              <a:t>delilerin</a:t>
            </a:r>
            <a:r>
              <a:rPr lang="en-US" dirty="0" smtClean="0"/>
              <a:t>, </a:t>
            </a:r>
            <a:r>
              <a:rPr lang="en-US" dirty="0" err="1" smtClean="0"/>
              <a:t>yoksulların</a:t>
            </a:r>
            <a:r>
              <a:rPr lang="en-US" dirty="0" smtClean="0"/>
              <a:t>, </a:t>
            </a:r>
            <a:r>
              <a:rPr lang="en-US" dirty="0" err="1" smtClean="0"/>
              <a:t>üretken</a:t>
            </a:r>
            <a:r>
              <a:rPr lang="en-US" dirty="0" smtClean="0"/>
              <a:t> </a:t>
            </a:r>
            <a:r>
              <a:rPr lang="en-US" dirty="0" err="1" smtClean="0"/>
              <a:t>ol</a:t>
            </a:r>
            <a:r>
              <a:rPr lang="en-US" dirty="0" smtClean="0"/>
              <a:t>(a)</a:t>
            </a:r>
            <a:r>
              <a:rPr lang="en-US" dirty="0" err="1" smtClean="0"/>
              <a:t>mayan</a:t>
            </a:r>
            <a:r>
              <a:rPr lang="en-US" dirty="0" smtClean="0"/>
              <a:t> </a:t>
            </a:r>
            <a:r>
              <a:rPr lang="en-US" dirty="0" err="1" smtClean="0"/>
              <a:t>nüfusların</a:t>
            </a:r>
            <a:r>
              <a:rPr lang="en-US" dirty="0" smtClean="0"/>
              <a:t> </a:t>
            </a:r>
            <a:r>
              <a:rPr lang="en-US" dirty="0" err="1" smtClean="0"/>
              <a:t>kapatılması</a:t>
            </a:r>
            <a:endParaRPr lang="en-US" dirty="0" smtClean="0"/>
          </a:p>
          <a:p>
            <a:pPr lvl="1"/>
            <a:r>
              <a:rPr lang="en-US" dirty="0" smtClean="0"/>
              <a:t>18. </a:t>
            </a:r>
            <a:r>
              <a:rPr lang="en-US" dirty="0" err="1" smtClean="0"/>
              <a:t>yüzyılın</a:t>
            </a:r>
            <a:r>
              <a:rPr lang="en-US" dirty="0" smtClean="0"/>
              <a:t> </a:t>
            </a:r>
            <a:r>
              <a:rPr lang="en-US" dirty="0" err="1" smtClean="0"/>
              <a:t>akılcılaşma</a:t>
            </a:r>
            <a:r>
              <a:rPr lang="en-US" dirty="0" smtClean="0"/>
              <a:t> </a:t>
            </a:r>
            <a:r>
              <a:rPr lang="en-US" dirty="0" err="1" smtClean="0"/>
              <a:t>rejimleriyle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üretkenlik</a:t>
            </a:r>
            <a:r>
              <a:rPr lang="en-US" dirty="0" smtClean="0"/>
              <a:t> </a:t>
            </a:r>
            <a:r>
              <a:rPr lang="en-US" dirty="0" err="1" smtClean="0"/>
              <a:t>normu</a:t>
            </a:r>
            <a:r>
              <a:rPr lang="en-US" dirty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söylemlerin</a:t>
            </a:r>
            <a:r>
              <a:rPr lang="en-US" dirty="0" smtClean="0"/>
              <a:t> </a:t>
            </a:r>
            <a:r>
              <a:rPr lang="en-US" dirty="0" err="1" smtClean="0"/>
              <a:t>temelini</a:t>
            </a:r>
            <a:r>
              <a:rPr lang="en-US" dirty="0" smtClean="0"/>
              <a:t> </a:t>
            </a:r>
            <a:r>
              <a:rPr lang="en-US" dirty="0" err="1" smtClean="0"/>
              <a:t>oluşturur</a:t>
            </a:r>
            <a:r>
              <a:rPr lang="en-US" dirty="0" smtClean="0"/>
              <a:t>.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01480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Tıbbi</a:t>
            </a:r>
            <a:r>
              <a:rPr lang="en-US" dirty="0" smtClean="0"/>
              <a:t> </a:t>
            </a:r>
            <a:r>
              <a:rPr lang="en-US" dirty="0" err="1" smtClean="0"/>
              <a:t>Bakış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u="sng" dirty="0" err="1" smtClean="0"/>
              <a:t>Kliniğin</a:t>
            </a:r>
            <a:r>
              <a:rPr lang="en-US" i="1" u="sng" dirty="0" smtClean="0"/>
              <a:t> </a:t>
            </a:r>
            <a:r>
              <a:rPr lang="en-US" i="1" u="sng" dirty="0" err="1" smtClean="0"/>
              <a:t>Doğuşu</a:t>
            </a:r>
            <a:r>
              <a:rPr lang="en-US" i="1" u="sng" dirty="0" smtClean="0"/>
              <a:t> </a:t>
            </a:r>
            <a:r>
              <a:rPr lang="en-US" dirty="0" smtClean="0"/>
              <a:t>modern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rejiminin</a:t>
            </a:r>
            <a:r>
              <a:rPr lang="en-US" dirty="0" smtClean="0"/>
              <a:t> </a:t>
            </a:r>
            <a:r>
              <a:rPr lang="en-US" dirty="0" err="1" smtClean="0"/>
              <a:t>ikinci</a:t>
            </a:r>
            <a:r>
              <a:rPr lang="en-US" dirty="0" smtClean="0"/>
              <a:t> </a:t>
            </a:r>
            <a:r>
              <a:rPr lang="en-US" dirty="0" err="1" smtClean="0"/>
              <a:t>çözümleme</a:t>
            </a:r>
            <a:r>
              <a:rPr lang="en-US" dirty="0" smtClean="0"/>
              <a:t> </a:t>
            </a:r>
            <a:r>
              <a:rPr lang="en-US" dirty="0" err="1" smtClean="0"/>
              <a:t>alanı</a:t>
            </a:r>
            <a:endParaRPr lang="en-US" dirty="0" smtClean="0"/>
          </a:p>
          <a:p>
            <a:pPr lvl="1"/>
            <a:r>
              <a:rPr lang="en-US" dirty="0" err="1" smtClean="0"/>
              <a:t>Sağlığa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söylemsel </a:t>
            </a:r>
            <a:r>
              <a:rPr lang="en-US" dirty="0" err="1" smtClean="0"/>
              <a:t>oluşum</a:t>
            </a:r>
            <a:endParaRPr lang="en-US" dirty="0" smtClean="0"/>
          </a:p>
          <a:p>
            <a:pPr lvl="1"/>
            <a:r>
              <a:rPr lang="en-US" dirty="0" err="1" smtClean="0"/>
              <a:t>Tıbbi</a:t>
            </a:r>
            <a:r>
              <a:rPr lang="en-US" dirty="0" smtClean="0"/>
              <a:t> </a:t>
            </a:r>
            <a:r>
              <a:rPr lang="en-US" dirty="0" err="1" smtClean="0"/>
              <a:t>bakış</a:t>
            </a:r>
            <a:r>
              <a:rPr lang="en-US" dirty="0" smtClean="0"/>
              <a:t> </a:t>
            </a:r>
            <a:r>
              <a:rPr lang="en-US" dirty="0" err="1" smtClean="0"/>
              <a:t>tekniğinin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çıkışı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bedenin</a:t>
            </a:r>
            <a:r>
              <a:rPr lang="en-US" dirty="0" smtClean="0"/>
              <a:t> </a:t>
            </a:r>
            <a:r>
              <a:rPr lang="en-US" dirty="0" err="1" smtClean="0"/>
              <a:t>izleme-gözlemleme</a:t>
            </a:r>
            <a:r>
              <a:rPr lang="en-US" dirty="0" smtClean="0"/>
              <a:t> </a:t>
            </a:r>
            <a:r>
              <a:rPr lang="en-US" dirty="0" err="1" smtClean="0"/>
              <a:t>alanı</a:t>
            </a:r>
            <a:r>
              <a:rPr lang="en-US" dirty="0" smtClean="0"/>
              <a:t> </a:t>
            </a:r>
            <a:r>
              <a:rPr lang="en-US" dirty="0" err="1" smtClean="0"/>
              <a:t>haline</a:t>
            </a:r>
            <a:r>
              <a:rPr lang="en-US" dirty="0" smtClean="0"/>
              <a:t> </a:t>
            </a:r>
            <a:r>
              <a:rPr lang="en-US" dirty="0" err="1" smtClean="0"/>
              <a:t>gelmesi</a:t>
            </a:r>
            <a:endParaRPr lang="en-US" dirty="0" smtClean="0"/>
          </a:p>
          <a:p>
            <a:r>
              <a:rPr lang="en-US" dirty="0" err="1" smtClean="0"/>
              <a:t>Söylemler</a:t>
            </a:r>
            <a:r>
              <a:rPr lang="en-US" dirty="0" smtClean="0"/>
              <a:t> </a:t>
            </a:r>
            <a:r>
              <a:rPr lang="en-US" dirty="0" err="1" smtClean="0"/>
              <a:t>üstüne</a:t>
            </a:r>
            <a:r>
              <a:rPr lang="en-US" dirty="0" smtClean="0"/>
              <a:t> </a:t>
            </a:r>
            <a:r>
              <a:rPr lang="en-US" dirty="0" err="1" smtClean="0"/>
              <a:t>konuştuğu</a:t>
            </a:r>
            <a:r>
              <a:rPr lang="en-US" dirty="0" smtClean="0"/>
              <a:t> ‘</a:t>
            </a:r>
            <a:r>
              <a:rPr lang="en-US" dirty="0" err="1" smtClean="0"/>
              <a:t>şey’leri</a:t>
            </a:r>
            <a:r>
              <a:rPr lang="en-US" dirty="0" smtClean="0"/>
              <a:t> </a:t>
            </a:r>
            <a:r>
              <a:rPr lang="en-US" dirty="0" err="1" smtClean="0"/>
              <a:t>yapılandıran</a:t>
            </a:r>
            <a:r>
              <a:rPr lang="en-US" dirty="0" smtClean="0"/>
              <a:t> </a:t>
            </a:r>
            <a:r>
              <a:rPr lang="en-US" dirty="0" err="1" smtClean="0"/>
              <a:t>pratiklerdir</a:t>
            </a:r>
            <a:r>
              <a:rPr lang="en-US" dirty="0" smtClean="0"/>
              <a:t> (</a:t>
            </a:r>
            <a:r>
              <a:rPr lang="en-US" dirty="0" err="1" smtClean="0"/>
              <a:t>bkz</a:t>
            </a:r>
            <a:r>
              <a:rPr lang="en-US" dirty="0" smtClean="0"/>
              <a:t>. </a:t>
            </a:r>
            <a:r>
              <a:rPr lang="en-US" dirty="0" err="1" smtClean="0"/>
              <a:t>Kelimeler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Şeyler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Kurallar</a:t>
            </a:r>
            <a:r>
              <a:rPr lang="en-US" dirty="0" smtClean="0"/>
              <a:t>/</a:t>
            </a:r>
            <a:r>
              <a:rPr lang="en-US" dirty="0" err="1" smtClean="0"/>
              <a:t>normlar</a:t>
            </a:r>
            <a:r>
              <a:rPr lang="en-US" dirty="0" smtClean="0"/>
              <a:t> </a:t>
            </a:r>
            <a:r>
              <a:rPr lang="en-US" dirty="0" err="1" smtClean="0"/>
              <a:t>dizisinin</a:t>
            </a:r>
            <a:r>
              <a:rPr lang="en-US" dirty="0" smtClean="0"/>
              <a:t> </a:t>
            </a:r>
            <a:r>
              <a:rPr lang="en-US" dirty="0" err="1" smtClean="0"/>
              <a:t>ooluşumu</a:t>
            </a:r>
            <a:r>
              <a:rPr lang="en-US" dirty="0" smtClean="0"/>
              <a:t>/</a:t>
            </a:r>
            <a:r>
              <a:rPr lang="en-US" dirty="0" err="1" smtClean="0"/>
              <a:t>değişimi</a:t>
            </a:r>
            <a:endParaRPr lang="en-US" dirty="0" smtClean="0"/>
          </a:p>
          <a:p>
            <a:pPr lvl="1"/>
            <a:r>
              <a:rPr lang="en-US" dirty="0" err="1" smtClean="0"/>
              <a:t>Biyoloji</a:t>
            </a:r>
            <a:r>
              <a:rPr lang="en-US" dirty="0" smtClean="0"/>
              <a:t>, </a:t>
            </a:r>
            <a:r>
              <a:rPr lang="en-US" dirty="0" err="1" smtClean="0"/>
              <a:t>psikiyatri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tıp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normatif</a:t>
            </a:r>
            <a:r>
              <a:rPr lang="en-US" dirty="0" smtClean="0"/>
              <a:t> </a:t>
            </a:r>
            <a:r>
              <a:rPr lang="en-US" dirty="0" err="1" smtClean="0"/>
              <a:t>düzenin</a:t>
            </a:r>
            <a:r>
              <a:rPr lang="en-US" dirty="0" smtClean="0"/>
              <a:t> söylemsel </a:t>
            </a:r>
            <a:r>
              <a:rPr lang="en-US" dirty="0" err="1" smtClean="0"/>
              <a:t>üretiminin</a:t>
            </a:r>
            <a:r>
              <a:rPr lang="en-US" dirty="0" smtClean="0"/>
              <a:t> </a:t>
            </a:r>
            <a:r>
              <a:rPr lang="en-US" dirty="0" err="1" smtClean="0"/>
              <a:t>gerçekleştirildiği</a:t>
            </a:r>
            <a:r>
              <a:rPr lang="en-US" dirty="0" smtClean="0"/>
              <a:t> </a:t>
            </a:r>
            <a:r>
              <a:rPr lang="en-US" dirty="0" err="1" smtClean="0"/>
              <a:t>alandır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Bu </a:t>
            </a:r>
            <a:r>
              <a:rPr lang="en-US" dirty="0" err="1" smtClean="0"/>
              <a:t>basitçe</a:t>
            </a:r>
            <a:r>
              <a:rPr lang="en-US" dirty="0" smtClean="0"/>
              <a:t> ‘</a:t>
            </a:r>
            <a:r>
              <a:rPr lang="en-US" dirty="0" err="1" smtClean="0"/>
              <a:t>doğru’nun</a:t>
            </a:r>
            <a:r>
              <a:rPr lang="en-US" dirty="0" smtClean="0"/>
              <a:t> </a:t>
            </a:r>
            <a:r>
              <a:rPr lang="en-US" dirty="0" err="1" smtClean="0"/>
              <a:t>keşfi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, ‘</a:t>
            </a:r>
            <a:r>
              <a:rPr lang="en-US" dirty="0" err="1" smtClean="0"/>
              <a:t>doğru’nun</a:t>
            </a:r>
            <a:r>
              <a:rPr lang="en-US" dirty="0" smtClean="0"/>
              <a:t> </a:t>
            </a:r>
            <a:r>
              <a:rPr lang="en-US" dirty="0" err="1" smtClean="0"/>
              <a:t>üretimi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‘</a:t>
            </a:r>
            <a:r>
              <a:rPr lang="en-US" dirty="0" err="1" smtClean="0"/>
              <a:t>yanlış</a:t>
            </a:r>
            <a:r>
              <a:rPr lang="en-US" dirty="0" smtClean="0"/>
              <a:t>’ </a:t>
            </a:r>
            <a:r>
              <a:rPr lang="en-US" dirty="0" err="1" smtClean="0"/>
              <a:t>olandan</a:t>
            </a:r>
            <a:r>
              <a:rPr lang="en-US" dirty="0" smtClean="0"/>
              <a:t> </a:t>
            </a:r>
            <a:r>
              <a:rPr lang="en-US" dirty="0" err="1" smtClean="0"/>
              <a:t>ayrıştırılmasıdır</a:t>
            </a:r>
            <a:r>
              <a:rPr lang="en-US" dirty="0" smtClean="0"/>
              <a:t>. 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64026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Hapishanenin</a:t>
            </a:r>
            <a:r>
              <a:rPr lang="en-US" dirty="0" smtClean="0"/>
              <a:t> </a:t>
            </a:r>
            <a:r>
              <a:rPr lang="en-US" dirty="0" err="1" smtClean="0"/>
              <a:t>Doğuşu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 err="1" smtClean="0"/>
              <a:t>Hapishanenin</a:t>
            </a:r>
            <a:r>
              <a:rPr lang="en-US" i="1" dirty="0" smtClean="0"/>
              <a:t> </a:t>
            </a:r>
            <a:r>
              <a:rPr lang="en-US" i="1" dirty="0" err="1" smtClean="0"/>
              <a:t>Doğuşu</a:t>
            </a:r>
            <a:r>
              <a:rPr lang="en-US" i="1" dirty="0" smtClean="0"/>
              <a:t> </a:t>
            </a:r>
            <a:r>
              <a:rPr lang="en-US" dirty="0" smtClean="0"/>
              <a:t>modern </a:t>
            </a:r>
            <a:r>
              <a:rPr lang="en-US" dirty="0" err="1" smtClean="0"/>
              <a:t>kurum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hapishanenin</a:t>
            </a:r>
            <a:r>
              <a:rPr lang="en-US" dirty="0" smtClean="0"/>
              <a:t> </a:t>
            </a:r>
            <a:r>
              <a:rPr lang="en-US" dirty="0" err="1" smtClean="0"/>
              <a:t>bedenleri</a:t>
            </a:r>
            <a:r>
              <a:rPr lang="en-US" dirty="0" smtClean="0"/>
              <a:t> </a:t>
            </a:r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disipline</a:t>
            </a:r>
            <a:r>
              <a:rPr lang="en-US" dirty="0" smtClean="0"/>
              <a:t> </a:t>
            </a:r>
            <a:r>
              <a:rPr lang="en-US" dirty="0" err="1" smtClean="0"/>
              <a:t>ettiği</a:t>
            </a:r>
            <a:r>
              <a:rPr lang="en-US" dirty="0" smtClean="0"/>
              <a:t> </a:t>
            </a:r>
            <a:r>
              <a:rPr lang="en-US" dirty="0" err="1" smtClean="0"/>
              <a:t>üzerinedir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İktidarı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almaya</a:t>
            </a:r>
            <a:r>
              <a:rPr lang="en-US" dirty="0" smtClean="0"/>
              <a:t> </a:t>
            </a:r>
            <a:r>
              <a:rPr lang="en-US" dirty="0" err="1" smtClean="0"/>
              <a:t>başladığı</a:t>
            </a:r>
            <a:r>
              <a:rPr lang="en-US" dirty="0" smtClean="0"/>
              <a:t> ilk </a:t>
            </a:r>
            <a:r>
              <a:rPr lang="en-US" dirty="0" err="1" smtClean="0"/>
              <a:t>çalışma</a:t>
            </a:r>
            <a:endParaRPr lang="en-US" dirty="0" smtClean="0"/>
          </a:p>
          <a:p>
            <a:pPr lvl="1"/>
            <a:r>
              <a:rPr lang="en-US" dirty="0" err="1" smtClean="0"/>
              <a:t>İktidarın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rejimi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alınmasının</a:t>
            </a:r>
            <a:r>
              <a:rPr lang="en-US" dirty="0" smtClean="0"/>
              <a:t> </a:t>
            </a:r>
            <a:r>
              <a:rPr lang="en-US" dirty="0" err="1" smtClean="0"/>
              <a:t>ötesine</a:t>
            </a:r>
            <a:r>
              <a:rPr lang="en-US" dirty="0" smtClean="0"/>
              <a:t> </a:t>
            </a:r>
            <a:r>
              <a:rPr lang="en-US" dirty="0" err="1" smtClean="0"/>
              <a:t>geçtiği</a:t>
            </a:r>
            <a:r>
              <a:rPr lang="en-US" dirty="0" smtClean="0"/>
              <a:t> moment</a:t>
            </a:r>
          </a:p>
          <a:p>
            <a:pPr lvl="1"/>
            <a:r>
              <a:rPr lang="en-US" dirty="0" smtClean="0"/>
              <a:t>18. </a:t>
            </a:r>
            <a:r>
              <a:rPr lang="en-US" dirty="0" err="1" smtClean="0"/>
              <a:t>yüzyıl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İbretlik</a:t>
            </a:r>
            <a:r>
              <a:rPr lang="en-US" dirty="0" smtClean="0"/>
              <a:t>, </a:t>
            </a:r>
            <a:r>
              <a:rPr lang="en-US" dirty="0" err="1" smtClean="0"/>
              <a:t>caydırıcı</a:t>
            </a:r>
            <a:r>
              <a:rPr lang="en-US" dirty="0" smtClean="0"/>
              <a:t>, </a:t>
            </a:r>
            <a:r>
              <a:rPr lang="en-US" dirty="0" err="1" smtClean="0"/>
              <a:t>fiziksel</a:t>
            </a:r>
            <a:r>
              <a:rPr lang="en-US" dirty="0" smtClean="0"/>
              <a:t>/</a:t>
            </a:r>
            <a:r>
              <a:rPr lang="en-US" dirty="0" err="1" smtClean="0"/>
              <a:t>duygusal</a:t>
            </a:r>
            <a:r>
              <a:rPr lang="en-US" dirty="0" smtClean="0"/>
              <a:t> </a:t>
            </a:r>
            <a:r>
              <a:rPr lang="en-US" dirty="0" err="1" smtClean="0"/>
              <a:t>acı</a:t>
            </a:r>
            <a:r>
              <a:rPr lang="en-US" dirty="0" smtClean="0"/>
              <a:t> </a:t>
            </a:r>
            <a:r>
              <a:rPr lang="en-US" dirty="0" err="1" smtClean="0"/>
              <a:t>çekmeye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ceza</a:t>
            </a:r>
            <a:r>
              <a:rPr lang="en-US" dirty="0" smtClean="0"/>
              <a:t> </a:t>
            </a:r>
            <a:r>
              <a:rPr lang="en-US" dirty="0" err="1" smtClean="0"/>
              <a:t>rejimlerinin</a:t>
            </a:r>
            <a:r>
              <a:rPr lang="en-US" dirty="0" smtClean="0"/>
              <a:t> </a:t>
            </a:r>
            <a:r>
              <a:rPr lang="en-US" dirty="0" err="1" smtClean="0"/>
              <a:t>ikame</a:t>
            </a:r>
            <a:r>
              <a:rPr lang="en-US" dirty="0" smtClean="0"/>
              <a:t> </a:t>
            </a:r>
            <a:r>
              <a:rPr lang="en-US" dirty="0" err="1" smtClean="0"/>
              <a:t>edilmesi</a:t>
            </a:r>
            <a:endParaRPr lang="en-US" dirty="0" smtClean="0"/>
          </a:p>
          <a:p>
            <a:pPr lvl="1"/>
            <a:r>
              <a:rPr lang="en-US" dirty="0" err="1" smtClean="0"/>
              <a:t>Yerini</a:t>
            </a:r>
            <a:r>
              <a:rPr lang="en-US" dirty="0" smtClean="0"/>
              <a:t> </a:t>
            </a:r>
            <a:r>
              <a:rPr lang="en-US" dirty="0" err="1" smtClean="0"/>
              <a:t>ıslah</a:t>
            </a:r>
            <a:r>
              <a:rPr lang="en-US" dirty="0" smtClean="0"/>
              <a:t> </a:t>
            </a:r>
            <a:r>
              <a:rPr lang="en-US" dirty="0" err="1" smtClean="0"/>
              <a:t>etmeye</a:t>
            </a:r>
            <a:r>
              <a:rPr lang="en-US" dirty="0" smtClean="0"/>
              <a:t>, </a:t>
            </a:r>
            <a:r>
              <a:rPr lang="en-US" dirty="0" err="1" smtClean="0"/>
              <a:t>ehlileştirmeye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altına</a:t>
            </a:r>
            <a:r>
              <a:rPr lang="en-US" dirty="0" smtClean="0"/>
              <a:t> </a:t>
            </a:r>
            <a:r>
              <a:rPr lang="en-US" dirty="0" err="1" smtClean="0"/>
              <a:t>almaya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iktidar</a:t>
            </a:r>
            <a:r>
              <a:rPr lang="en-US" dirty="0" smtClean="0"/>
              <a:t> </a:t>
            </a:r>
            <a:r>
              <a:rPr lang="en-US" dirty="0" err="1" smtClean="0"/>
              <a:t>teknolojisinin</a:t>
            </a:r>
            <a:r>
              <a:rPr lang="en-US" dirty="0" smtClean="0"/>
              <a:t> </a:t>
            </a:r>
            <a:r>
              <a:rPr lang="en-US" dirty="0" err="1" smtClean="0"/>
              <a:t>kurulumu</a:t>
            </a:r>
            <a:endParaRPr lang="en-US" dirty="0" smtClean="0"/>
          </a:p>
          <a:p>
            <a:r>
              <a:rPr lang="en-US" dirty="0" err="1" smtClean="0"/>
              <a:t>Panoptikon</a:t>
            </a:r>
            <a:r>
              <a:rPr lang="en-US" dirty="0" smtClean="0"/>
              <a:t>: </a:t>
            </a:r>
            <a:r>
              <a:rPr lang="en-US" dirty="0" err="1" smtClean="0"/>
              <a:t>Üretici</a:t>
            </a:r>
            <a:r>
              <a:rPr lang="en-US" dirty="0" smtClean="0"/>
              <a:t> </a:t>
            </a:r>
            <a:r>
              <a:rPr lang="en-US" dirty="0" err="1" smtClean="0"/>
              <a:t>iktidar</a:t>
            </a:r>
            <a:r>
              <a:rPr lang="en-US" dirty="0" smtClean="0"/>
              <a:t> </a:t>
            </a:r>
            <a:r>
              <a:rPr lang="en-US" dirty="0" err="1" smtClean="0"/>
              <a:t>kavramsallaştırması</a:t>
            </a:r>
            <a:endParaRPr lang="en-US" dirty="0" smtClean="0"/>
          </a:p>
          <a:p>
            <a:pPr lvl="1"/>
            <a:r>
              <a:rPr lang="en-US" dirty="0" err="1" smtClean="0"/>
              <a:t>Gözetim</a:t>
            </a:r>
            <a:r>
              <a:rPr lang="en-US" dirty="0" smtClean="0"/>
              <a:t> </a:t>
            </a:r>
            <a:r>
              <a:rPr lang="en-US" dirty="0" err="1" smtClean="0"/>
              <a:t>teknolojilerinin</a:t>
            </a:r>
            <a:r>
              <a:rPr lang="en-US" dirty="0" smtClean="0"/>
              <a:t> </a:t>
            </a:r>
            <a:r>
              <a:rPr lang="en-US" dirty="0" err="1" smtClean="0"/>
              <a:t>tesisi</a:t>
            </a:r>
            <a:endParaRPr lang="en-US" dirty="0" smtClean="0"/>
          </a:p>
          <a:p>
            <a:pPr lvl="1"/>
            <a:r>
              <a:rPr lang="en-US" dirty="0" err="1" smtClean="0"/>
              <a:t>Dışsal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iktidar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gözetimle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, </a:t>
            </a:r>
            <a:r>
              <a:rPr lang="en-US" dirty="0" err="1" smtClean="0"/>
              <a:t>kişinin</a:t>
            </a:r>
            <a:r>
              <a:rPr lang="en-US" dirty="0" smtClean="0"/>
              <a:t>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kendini</a:t>
            </a:r>
            <a:r>
              <a:rPr lang="en-US" dirty="0" smtClean="0"/>
              <a:t> </a:t>
            </a:r>
            <a:r>
              <a:rPr lang="en-US" dirty="0" err="1" smtClean="0"/>
              <a:t>gözetleme</a:t>
            </a:r>
            <a:r>
              <a:rPr lang="en-US" dirty="0" smtClean="0"/>
              <a:t>, </a:t>
            </a:r>
            <a:r>
              <a:rPr lang="en-US" dirty="0" err="1" smtClean="0"/>
              <a:t>yönetme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disipline</a:t>
            </a:r>
            <a:r>
              <a:rPr lang="en-US" dirty="0" smtClean="0"/>
              <a:t> </a:t>
            </a:r>
            <a:r>
              <a:rPr lang="en-US" dirty="0" err="1" smtClean="0"/>
              <a:t>etme</a:t>
            </a:r>
            <a:r>
              <a:rPr lang="en-US" dirty="0" smtClean="0"/>
              <a:t> </a:t>
            </a:r>
            <a:r>
              <a:rPr lang="en-US" dirty="0" err="1" smtClean="0"/>
              <a:t>tekniklerinin</a:t>
            </a:r>
            <a:r>
              <a:rPr lang="en-US" dirty="0" smtClean="0"/>
              <a:t> </a:t>
            </a:r>
            <a:r>
              <a:rPr lang="en-US" dirty="0" err="1" smtClean="0"/>
              <a:t>üretimi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51021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Cinselliğin</a:t>
            </a:r>
            <a:r>
              <a:rPr lang="en-US" dirty="0" smtClean="0"/>
              <a:t> </a:t>
            </a:r>
            <a:r>
              <a:rPr lang="en-US" dirty="0" err="1" smtClean="0"/>
              <a:t>Tarihi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i="1" dirty="0" smtClean="0"/>
              <a:t>Cinselliğin Tarihi </a:t>
            </a:r>
            <a:r>
              <a:rPr lang="tr-TR" dirty="0" smtClean="0"/>
              <a:t>özellikle 19. yüzyılla birlikte tıp ve psikiyatri alanlarında cinselliğe ilişkin söylem patlaması</a:t>
            </a:r>
          </a:p>
          <a:p>
            <a:pPr lvl="1"/>
            <a:r>
              <a:rPr lang="tr-TR" dirty="0" smtClean="0"/>
              <a:t>Bedenin denetlenmesi, normalleştirilmesi</a:t>
            </a:r>
          </a:p>
          <a:p>
            <a:pPr lvl="1"/>
            <a:r>
              <a:rPr lang="tr-TR" dirty="0" smtClean="0"/>
              <a:t>Cinselliğin </a:t>
            </a:r>
            <a:r>
              <a:rPr lang="tr-TR" dirty="0" err="1" smtClean="0"/>
              <a:t>tıbbileştirilmesi</a:t>
            </a:r>
            <a:r>
              <a:rPr lang="tr-TR" dirty="0" smtClean="0"/>
              <a:t> ve normatif ayrımların üretimi</a:t>
            </a:r>
          </a:p>
          <a:p>
            <a:pPr lvl="1"/>
            <a:r>
              <a:rPr lang="tr-TR" dirty="0" smtClean="0"/>
              <a:t>Bastırma savının eleştirisi</a:t>
            </a:r>
          </a:p>
          <a:p>
            <a:pPr lvl="1"/>
            <a:r>
              <a:rPr lang="tr-TR" dirty="0" smtClean="0"/>
              <a:t>Cinselliğin, bastırma yerine, üretici bir iktidar tatbikiyle düzenlendiği fikri</a:t>
            </a:r>
          </a:p>
          <a:p>
            <a:pPr lvl="2"/>
            <a:r>
              <a:rPr lang="tr-TR" dirty="0" smtClean="0"/>
              <a:t>Psikiyatri, psikanaliz, vb.</a:t>
            </a:r>
          </a:p>
          <a:p>
            <a:pPr lvl="1"/>
            <a:r>
              <a:rPr lang="tr-TR" dirty="0" smtClean="0"/>
              <a:t>Negatif bir iktidar kavramsallaştırması yerine, normatif cinsellik pratiğinin yönetimi, denetimi, düzenlenmesi</a:t>
            </a:r>
          </a:p>
          <a:p>
            <a:pPr lvl="2"/>
            <a:r>
              <a:rPr lang="tr-TR" dirty="0" smtClean="0"/>
              <a:t>Üretken cinsellik biçimlerinin teşviki</a:t>
            </a:r>
            <a:r>
              <a:rPr lang="tr-TR" smtClean="0"/>
              <a:t>, vb. 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198887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40</TotalTime>
  <Words>674</Words>
  <Application>Microsoft Macintosh PowerPoint</Application>
  <PresentationFormat>On-screen Show (4:3)</PresentationFormat>
  <Paragraphs>72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Adjacency</vt:lpstr>
      <vt:lpstr>Foucault</vt:lpstr>
      <vt:lpstr>Söylem</vt:lpstr>
      <vt:lpstr>Bilgi - İktidar</vt:lpstr>
      <vt:lpstr>Bilgi - İktidar</vt:lpstr>
      <vt:lpstr>Bilgi - İktidar</vt:lpstr>
      <vt:lpstr>Akıl ve Akıl-dışı</vt:lpstr>
      <vt:lpstr>Tıbbi Bakış</vt:lpstr>
      <vt:lpstr>Hapishanenin Doğuşu</vt:lpstr>
      <vt:lpstr>Cinselliğin Tarihi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Foucault, Söylem, İktidar</dc:title>
  <dc:creator>süreyya</dc:creator>
  <cp:lastModifiedBy>süreyya</cp:lastModifiedBy>
  <cp:revision>6</cp:revision>
  <dcterms:created xsi:type="dcterms:W3CDTF">2018-11-25T18:43:17Z</dcterms:created>
  <dcterms:modified xsi:type="dcterms:W3CDTF">2018-11-25T19:23:32Z</dcterms:modified>
</cp:coreProperties>
</file>