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25/11/18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25/11/18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Foucault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İktidar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Söylem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Söylemsel </a:t>
            </a:r>
            <a:r>
              <a:rPr lang="en-US" b="1" u="sng" dirty="0" err="1" smtClean="0"/>
              <a:t>Oluşum</a:t>
            </a:r>
            <a:r>
              <a:rPr lang="en-US" dirty="0" smtClean="0"/>
              <a:t>;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 smtClean="0"/>
              <a:t>ifadeler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endParaRPr lang="en-US" dirty="0" smtClean="0"/>
          </a:p>
          <a:p>
            <a:pPr lvl="1"/>
            <a:r>
              <a:rPr lang="en-US" dirty="0" err="1" smtClean="0"/>
              <a:t>Özneleri</a:t>
            </a:r>
            <a:r>
              <a:rPr lang="en-US" dirty="0" smtClean="0"/>
              <a:t>, </a:t>
            </a:r>
            <a:r>
              <a:rPr lang="en-US" dirty="0" err="1" smtClean="0"/>
              <a:t>nesneleri</a:t>
            </a:r>
            <a:r>
              <a:rPr lang="en-US" dirty="0" smtClean="0"/>
              <a:t>, </a:t>
            </a:r>
            <a:r>
              <a:rPr lang="en-US" dirty="0" err="1" smtClean="0"/>
              <a:t>pratikleri</a:t>
            </a:r>
            <a:r>
              <a:rPr lang="en-US" dirty="0" smtClean="0"/>
              <a:t>, </a:t>
            </a:r>
            <a:r>
              <a:rPr lang="en-US" dirty="0" err="1" smtClean="0"/>
              <a:t>yerlerin</a:t>
            </a:r>
            <a:r>
              <a:rPr lang="en-US" dirty="0" smtClean="0"/>
              <a:t> </a:t>
            </a:r>
            <a:r>
              <a:rPr lang="en-US" dirty="0" err="1" smtClean="0"/>
              <a:t>temsilinin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 smtClean="0"/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‘</a:t>
            </a:r>
            <a:r>
              <a:rPr lang="en-US" dirty="0" err="1" smtClean="0"/>
              <a:t>şey</a:t>
            </a:r>
            <a:r>
              <a:rPr lang="en-US" dirty="0" smtClean="0"/>
              <a:t>’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düşünmeyi</a:t>
            </a:r>
            <a:r>
              <a:rPr lang="en-US" dirty="0" smtClean="0"/>
              <a:t>, </a:t>
            </a:r>
            <a:r>
              <a:rPr lang="en-US" dirty="0" err="1" smtClean="0"/>
              <a:t>konuşmayı,hissetmeyi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kılan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endParaRPr lang="en-US" dirty="0" smtClean="0"/>
          </a:p>
          <a:p>
            <a:r>
              <a:rPr lang="en-US" b="1" u="sng" dirty="0" err="1" smtClean="0"/>
              <a:t>Söylem</a:t>
            </a:r>
            <a:r>
              <a:rPr lang="en-US" dirty="0" smtClean="0"/>
              <a:t>; </a:t>
            </a:r>
            <a:r>
              <a:rPr lang="en-US" dirty="0" err="1" smtClean="0"/>
              <a:t>söylenebilir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rejimidir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kalıplarını</a:t>
            </a:r>
            <a:r>
              <a:rPr lang="en-US" dirty="0" smtClean="0"/>
              <a:t> </a:t>
            </a:r>
            <a:r>
              <a:rPr lang="en-US" dirty="0" err="1" smtClean="0"/>
              <a:t>yöneten</a:t>
            </a:r>
            <a:r>
              <a:rPr lang="en-US" dirty="0" smtClean="0"/>
              <a:t> </a:t>
            </a:r>
            <a:r>
              <a:rPr lang="en-US" dirty="0" err="1" smtClean="0"/>
              <a:t>bilgiyi</a:t>
            </a:r>
            <a:r>
              <a:rPr lang="en-US" dirty="0" smtClean="0"/>
              <a:t> </a:t>
            </a:r>
            <a:r>
              <a:rPr lang="en-US" dirty="0" err="1" smtClean="0"/>
              <a:t>üretir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hakikati</a:t>
            </a:r>
            <a:r>
              <a:rPr lang="en-US" dirty="0" smtClean="0"/>
              <a:t> </a:t>
            </a:r>
            <a:r>
              <a:rPr lang="en-US" dirty="0" err="1" smtClean="0"/>
              <a:t>üretir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Doğru</a:t>
            </a:r>
            <a:r>
              <a:rPr lang="en-US" dirty="0" smtClean="0"/>
              <a:t>’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yanlış’ı</a:t>
            </a:r>
            <a:r>
              <a:rPr lang="en-US" dirty="0" smtClean="0"/>
              <a:t> </a:t>
            </a:r>
            <a:r>
              <a:rPr lang="en-US" dirty="0" err="1" smtClean="0"/>
              <a:t>tanımlama</a:t>
            </a:r>
            <a:r>
              <a:rPr lang="en-US" dirty="0" smtClean="0"/>
              <a:t> </a:t>
            </a:r>
            <a:r>
              <a:rPr lang="en-US" dirty="0" err="1" smtClean="0"/>
              <a:t>süreçlerinin</a:t>
            </a:r>
            <a:r>
              <a:rPr lang="en-US" dirty="0" smtClean="0"/>
              <a:t>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sızarak</a:t>
            </a:r>
            <a:r>
              <a:rPr lang="en-US" dirty="0" smtClean="0"/>
              <a:t>,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rejimlerini</a:t>
            </a:r>
            <a:r>
              <a:rPr lang="en-US" dirty="0" smtClean="0"/>
              <a:t> </a:t>
            </a:r>
            <a:r>
              <a:rPr lang="en-US" dirty="0" err="1" smtClean="0"/>
              <a:t>üretir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583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- </a:t>
            </a:r>
            <a:r>
              <a:rPr lang="en-US" dirty="0" err="1" smtClean="0"/>
              <a:t>İktidar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Foucault, </a:t>
            </a:r>
            <a:r>
              <a:rPr lang="en-US" dirty="0" err="1" smtClean="0"/>
              <a:t>bilgiyi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kavramsallaştırır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birbirlerini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kavramdır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Foucault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zümrenin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, o </a:t>
            </a:r>
            <a:r>
              <a:rPr lang="en-US" dirty="0" err="1" smtClean="0"/>
              <a:t>zümrenin</a:t>
            </a:r>
            <a:r>
              <a:rPr lang="en-US" dirty="0" smtClean="0"/>
              <a:t> </a:t>
            </a:r>
            <a:r>
              <a:rPr lang="en-US" dirty="0" err="1" smtClean="0"/>
              <a:t>elinde</a:t>
            </a:r>
            <a:r>
              <a:rPr lang="en-US" dirty="0" smtClean="0"/>
              <a:t> </a:t>
            </a:r>
            <a:r>
              <a:rPr lang="en-US" dirty="0" err="1" smtClean="0"/>
              <a:t>toplanan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Foucault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ağıdır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öncelemez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Gruplar</a:t>
            </a:r>
            <a:r>
              <a:rPr lang="en-US" dirty="0" smtClean="0"/>
              <a:t>, </a:t>
            </a:r>
            <a:r>
              <a:rPr lang="en-US" dirty="0" err="1" smtClean="0"/>
              <a:t>öznellikler</a:t>
            </a:r>
            <a:r>
              <a:rPr lang="en-US" dirty="0" smtClean="0"/>
              <a:t>, </a:t>
            </a:r>
            <a:r>
              <a:rPr lang="en-US" dirty="0" err="1" smtClean="0"/>
              <a:t>kimlikler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pozisyonlar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üretilir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İktidar</a:t>
            </a:r>
            <a:r>
              <a:rPr lang="en-US" dirty="0" smtClean="0"/>
              <a:t>, her </a:t>
            </a:r>
            <a:r>
              <a:rPr lang="en-US" dirty="0" err="1" smtClean="0"/>
              <a:t>yerde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dağınık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433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- </a:t>
            </a:r>
            <a:r>
              <a:rPr lang="en-US" dirty="0" err="1" smtClean="0"/>
              <a:t>İktidar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İktidar</a:t>
            </a:r>
            <a:endParaRPr lang="en-US" dirty="0" smtClean="0"/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kavramını</a:t>
            </a:r>
            <a:r>
              <a:rPr lang="en-US" dirty="0" smtClean="0"/>
              <a:t> </a:t>
            </a:r>
            <a:r>
              <a:rPr lang="en-US" dirty="0" err="1" smtClean="0"/>
              <a:t>reddeder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iktidarı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evlet</a:t>
            </a:r>
            <a:r>
              <a:rPr lang="en-US" dirty="0" smtClean="0"/>
              <a:t> </a:t>
            </a:r>
            <a:r>
              <a:rPr lang="en-US" dirty="0" err="1" smtClean="0"/>
              <a:t>aygıtının</a:t>
            </a:r>
            <a:r>
              <a:rPr lang="en-US" dirty="0" smtClean="0"/>
              <a:t> </a:t>
            </a:r>
            <a:r>
              <a:rPr lang="en-US" dirty="0" err="1" smtClean="0"/>
              <a:t>tahakküm</a:t>
            </a:r>
            <a:r>
              <a:rPr lang="en-US" dirty="0" smtClean="0"/>
              <a:t> </a:t>
            </a:r>
            <a:r>
              <a:rPr lang="en-US" dirty="0" err="1" smtClean="0"/>
              <a:t>aygıtı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da </a:t>
            </a:r>
            <a:r>
              <a:rPr lang="en-US" dirty="0" err="1" smtClean="0"/>
              <a:t>kavramaz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‘</a:t>
            </a:r>
            <a:r>
              <a:rPr lang="en-US" dirty="0" err="1" smtClean="0"/>
              <a:t>nasıl</a:t>
            </a:r>
            <a:r>
              <a:rPr lang="en-US" dirty="0" smtClean="0"/>
              <a:t>’ </a:t>
            </a:r>
            <a:r>
              <a:rPr lang="en-US" dirty="0" err="1" smtClean="0"/>
              <a:t>sorusu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önemdedir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işlediği</a:t>
            </a:r>
            <a:r>
              <a:rPr lang="en-US" dirty="0" smtClean="0"/>
              <a:t>,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tekniklerle</a:t>
            </a:r>
            <a:r>
              <a:rPr lang="en-US" dirty="0" smtClean="0"/>
              <a:t> </a:t>
            </a:r>
            <a:r>
              <a:rPr lang="en-US" dirty="0" err="1" smtClean="0"/>
              <a:t>tatbik</a:t>
            </a:r>
            <a:r>
              <a:rPr lang="en-US" dirty="0" smtClean="0"/>
              <a:t> </a:t>
            </a:r>
            <a:r>
              <a:rPr lang="en-US" dirty="0" err="1" smtClean="0"/>
              <a:t>edildiği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öznellikleri</a:t>
            </a:r>
            <a:r>
              <a:rPr lang="en-US" dirty="0" smtClean="0"/>
              <a:t> </a:t>
            </a:r>
            <a:r>
              <a:rPr lang="en-US" dirty="0" err="1" smtClean="0"/>
              <a:t>ürettiği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sorulardır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rejimleri</a:t>
            </a:r>
            <a:r>
              <a:rPr lang="en-US" dirty="0"/>
              <a:t>/</a:t>
            </a:r>
            <a:r>
              <a:rPr lang="en-US" dirty="0" smtClean="0"/>
              <a:t>söylemsel </a:t>
            </a:r>
            <a:r>
              <a:rPr lang="en-US" dirty="0" err="1" smtClean="0"/>
              <a:t>oluşumlar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tatbik</a:t>
            </a:r>
            <a:r>
              <a:rPr lang="en-US" dirty="0" smtClean="0"/>
              <a:t> </a:t>
            </a:r>
            <a:r>
              <a:rPr lang="en-US" dirty="0" err="1" smtClean="0"/>
              <a:t>edildiğini</a:t>
            </a:r>
            <a:r>
              <a:rPr lang="en-US" dirty="0" smtClean="0"/>
              <a:t> </a:t>
            </a:r>
            <a:r>
              <a:rPr lang="en-US" dirty="0" err="1" smtClean="0"/>
              <a:t>çözümlemek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modern tıp,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, modern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</a:t>
            </a:r>
            <a:r>
              <a:rPr lang="en-US" dirty="0" err="1" smtClean="0"/>
              <a:t>Marksist</a:t>
            </a:r>
            <a:r>
              <a:rPr lang="en-US" dirty="0" smtClean="0"/>
              <a:t> ‘</a:t>
            </a:r>
            <a:r>
              <a:rPr lang="en-US" b="1" u="sng" dirty="0" err="1" smtClean="0"/>
              <a:t>ideoloji</a:t>
            </a:r>
            <a:r>
              <a:rPr lang="en-US" dirty="0" smtClean="0"/>
              <a:t>’ </a:t>
            </a:r>
            <a:r>
              <a:rPr lang="en-US" dirty="0" err="1" smtClean="0"/>
              <a:t>kavramı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Freudyen</a:t>
            </a:r>
            <a:r>
              <a:rPr lang="en-US" dirty="0" smtClean="0"/>
              <a:t> ‘</a:t>
            </a:r>
            <a:r>
              <a:rPr lang="en-US" b="1" u="sng" dirty="0" err="1" smtClean="0"/>
              <a:t>baskı</a:t>
            </a:r>
            <a:r>
              <a:rPr lang="en-US" dirty="0" smtClean="0"/>
              <a:t>’ </a:t>
            </a:r>
            <a:r>
              <a:rPr lang="en-US" dirty="0" err="1" smtClean="0"/>
              <a:t>kavramından</a:t>
            </a:r>
            <a:r>
              <a:rPr lang="en-US" dirty="0" smtClean="0"/>
              <a:t>  </a:t>
            </a:r>
            <a:r>
              <a:rPr lang="en-US" dirty="0" err="1" smtClean="0"/>
              <a:t>uzaklaşır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iktidarın</a:t>
            </a:r>
            <a:r>
              <a:rPr lang="en-US" dirty="0" smtClean="0"/>
              <a:t> ‘</a:t>
            </a:r>
            <a:r>
              <a:rPr lang="en-US" dirty="0" err="1" smtClean="0"/>
              <a:t>üretici</a:t>
            </a:r>
            <a:r>
              <a:rPr lang="en-US" dirty="0" smtClean="0"/>
              <a:t>’ </a:t>
            </a:r>
            <a:r>
              <a:rPr lang="en-US" dirty="0" err="1" smtClean="0"/>
              <a:t>potansiyeline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18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- </a:t>
            </a:r>
            <a:r>
              <a:rPr lang="en-US" dirty="0" err="1" smtClean="0"/>
              <a:t>İktidar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İdeoloji</a:t>
            </a:r>
            <a:endParaRPr lang="en-US" dirty="0" smtClean="0"/>
          </a:p>
          <a:p>
            <a:pPr lvl="1"/>
            <a:r>
              <a:rPr lang="en-US" dirty="0" err="1" smtClean="0"/>
              <a:t>İdeoloji</a:t>
            </a:r>
            <a:r>
              <a:rPr lang="en-US" dirty="0" smtClean="0"/>
              <a:t> </a:t>
            </a:r>
            <a:r>
              <a:rPr lang="en-US" dirty="0" err="1" smtClean="0"/>
              <a:t>terimini</a:t>
            </a:r>
            <a:r>
              <a:rPr lang="en-US" dirty="0" smtClean="0"/>
              <a:t> </a:t>
            </a:r>
            <a:r>
              <a:rPr lang="en-US" dirty="0" err="1" smtClean="0"/>
              <a:t>reddetmesinin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terimin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özneye</a:t>
            </a:r>
            <a:r>
              <a:rPr lang="en-US" dirty="0" smtClean="0"/>
              <a:t> </a:t>
            </a:r>
            <a:r>
              <a:rPr lang="en-US" dirty="0" err="1" smtClean="0"/>
              <a:t>göndermede</a:t>
            </a:r>
            <a:r>
              <a:rPr lang="en-US" dirty="0" smtClean="0"/>
              <a:t> </a:t>
            </a:r>
            <a:r>
              <a:rPr lang="en-US" dirty="0" err="1" smtClean="0"/>
              <a:t>bulunmasıdır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İdeoloji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önceleyen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mevcudiyeti</a:t>
            </a:r>
            <a:r>
              <a:rPr lang="en-US" dirty="0" smtClean="0"/>
              <a:t> (</a:t>
            </a:r>
            <a:r>
              <a:rPr lang="en-US" dirty="0" err="1" smtClean="0"/>
              <a:t>altyapı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)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üretilmiş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hakikate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etkilerine</a:t>
            </a:r>
            <a:r>
              <a:rPr lang="en-US" dirty="0" smtClean="0"/>
              <a:t> (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) </a:t>
            </a:r>
            <a:r>
              <a:rPr lang="en-US" dirty="0" err="1" smtClean="0"/>
              <a:t>odaklanır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Bastırma</a:t>
            </a:r>
            <a:endParaRPr lang="en-US" dirty="0" smtClean="0"/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bastırma</a:t>
            </a:r>
            <a:r>
              <a:rPr lang="en-US" dirty="0" smtClean="0"/>
              <a:t> (repression) </a:t>
            </a:r>
            <a:r>
              <a:rPr lang="en-US" dirty="0" err="1" smtClean="0"/>
              <a:t>kavramını</a:t>
            </a:r>
            <a:r>
              <a:rPr lang="en-US" dirty="0" smtClean="0"/>
              <a:t> da </a:t>
            </a:r>
            <a:r>
              <a:rPr lang="en-US" dirty="0" err="1" smtClean="0"/>
              <a:t>reddeder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İ</a:t>
            </a:r>
            <a:r>
              <a:rPr lang="en-US" dirty="0" err="1" smtClean="0"/>
              <a:t>ktidarın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baskılama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 </a:t>
            </a:r>
            <a:r>
              <a:rPr lang="en-US" dirty="0" err="1" smtClean="0"/>
              <a:t>savunur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potansiyelini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18.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Batıda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olmaya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değişimleri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hastaneleri</a:t>
            </a:r>
            <a:r>
              <a:rPr lang="en-US" dirty="0" smtClean="0"/>
              <a:t>, modern </a:t>
            </a:r>
            <a:r>
              <a:rPr lang="en-US" dirty="0" err="1" smtClean="0"/>
              <a:t>tıbbın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r>
              <a:rPr lang="en-US" dirty="0" smtClean="0"/>
              <a:t>,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rejimlerinin</a:t>
            </a:r>
            <a:r>
              <a:rPr lang="en-US" dirty="0" smtClean="0"/>
              <a:t> </a:t>
            </a:r>
            <a:r>
              <a:rPr lang="en-US" dirty="0" err="1" smtClean="0"/>
              <a:t>dönüşümü</a:t>
            </a:r>
            <a:r>
              <a:rPr lang="en-US" dirty="0" smtClean="0"/>
              <a:t>, </a:t>
            </a:r>
            <a:r>
              <a:rPr lang="en-US" dirty="0" err="1" smtClean="0"/>
              <a:t>cinselliğin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r>
              <a:rPr lang="en-US" dirty="0" smtClean="0"/>
              <a:t>, vs.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196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Akıl-dışı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odak</a:t>
            </a:r>
            <a:r>
              <a:rPr lang="en-US" dirty="0" smtClean="0"/>
              <a:t> </a:t>
            </a:r>
            <a:r>
              <a:rPr lang="en-US" dirty="0" err="1" smtClean="0"/>
              <a:t>noktalarındandır</a:t>
            </a:r>
            <a:endParaRPr lang="en-US" dirty="0" smtClean="0"/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bilimlerin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tekniklerin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uygulamalarını</a:t>
            </a:r>
            <a:r>
              <a:rPr lang="en-US" dirty="0" smtClean="0"/>
              <a:t> </a:t>
            </a:r>
            <a:r>
              <a:rPr lang="en-US" dirty="0" err="1" smtClean="0"/>
              <a:t>inceler</a:t>
            </a:r>
            <a:r>
              <a:rPr lang="en-US" dirty="0" smtClean="0"/>
              <a:t>. </a:t>
            </a:r>
          </a:p>
          <a:p>
            <a:r>
              <a:rPr lang="en-US" i="1" u="sng" dirty="0" err="1" smtClean="0"/>
              <a:t>Deliliğin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Tarihi</a:t>
            </a:r>
            <a:r>
              <a:rPr lang="en-US" i="1" dirty="0" smtClean="0"/>
              <a:t>, </a:t>
            </a:r>
            <a:r>
              <a:rPr lang="en-US" dirty="0" smtClean="0"/>
              <a:t>17.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18.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kurumsallaşan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söylemsel </a:t>
            </a:r>
            <a:r>
              <a:rPr lang="en-US" dirty="0" err="1" smtClean="0"/>
              <a:t>oluşum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Akıl-dışılığın</a:t>
            </a:r>
            <a:r>
              <a:rPr lang="en-US" dirty="0" smtClean="0"/>
              <a:t> söylemsel </a:t>
            </a:r>
            <a:r>
              <a:rPr lang="en-US" dirty="0" err="1" smtClean="0"/>
              <a:t>üretimi</a:t>
            </a:r>
            <a:endParaRPr lang="en-US" dirty="0" smtClean="0"/>
          </a:p>
          <a:p>
            <a:pPr lvl="1"/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hastanelerinin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kapatma</a:t>
            </a:r>
            <a:r>
              <a:rPr lang="en-US" dirty="0" smtClean="0"/>
              <a:t> </a:t>
            </a:r>
            <a:r>
              <a:rPr lang="en-US" dirty="0" err="1" smtClean="0"/>
              <a:t>pratikleri</a:t>
            </a:r>
            <a:endParaRPr lang="en-US" dirty="0" smtClean="0"/>
          </a:p>
          <a:p>
            <a:pPr lvl="1"/>
            <a:r>
              <a:rPr lang="en-US" dirty="0" err="1" smtClean="0"/>
              <a:t>Düzensizliğin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bedenlerin</a:t>
            </a:r>
            <a:r>
              <a:rPr lang="en-US" dirty="0" smtClean="0"/>
              <a:t> (</a:t>
            </a:r>
            <a:r>
              <a:rPr lang="en-US" dirty="0" err="1" smtClean="0"/>
              <a:t>delilerin</a:t>
            </a:r>
            <a:r>
              <a:rPr lang="en-US" dirty="0" smtClean="0"/>
              <a:t>, </a:t>
            </a:r>
            <a:r>
              <a:rPr lang="en-US" dirty="0" err="1" smtClean="0"/>
              <a:t>yoksulların</a:t>
            </a:r>
            <a:r>
              <a:rPr lang="en-US" dirty="0" smtClean="0"/>
              <a:t>, </a:t>
            </a:r>
            <a:r>
              <a:rPr lang="en-US" dirty="0" err="1" smtClean="0"/>
              <a:t>üretken</a:t>
            </a:r>
            <a:r>
              <a:rPr lang="en-US" dirty="0" smtClean="0"/>
              <a:t> </a:t>
            </a:r>
            <a:r>
              <a:rPr lang="en-US" dirty="0" err="1" smtClean="0"/>
              <a:t>ol</a:t>
            </a:r>
            <a:r>
              <a:rPr lang="en-US" dirty="0" smtClean="0"/>
              <a:t>(a)</a:t>
            </a:r>
            <a:r>
              <a:rPr lang="en-US" dirty="0" err="1" smtClean="0"/>
              <a:t>mayan</a:t>
            </a:r>
            <a:r>
              <a:rPr lang="en-US" dirty="0" smtClean="0"/>
              <a:t> </a:t>
            </a:r>
            <a:r>
              <a:rPr lang="en-US" dirty="0" err="1" smtClean="0"/>
              <a:t>nüfusların</a:t>
            </a:r>
            <a:r>
              <a:rPr lang="en-US" dirty="0" smtClean="0"/>
              <a:t> </a:t>
            </a:r>
            <a:r>
              <a:rPr lang="en-US" dirty="0" err="1" smtClean="0"/>
              <a:t>kapatılması</a:t>
            </a:r>
            <a:endParaRPr lang="en-US" dirty="0" smtClean="0"/>
          </a:p>
          <a:p>
            <a:pPr lvl="1"/>
            <a:r>
              <a:rPr lang="en-US" dirty="0" smtClean="0"/>
              <a:t>18. </a:t>
            </a:r>
            <a:r>
              <a:rPr lang="en-US" dirty="0" err="1" smtClean="0"/>
              <a:t>yüzyılın</a:t>
            </a:r>
            <a:r>
              <a:rPr lang="en-US" dirty="0" smtClean="0"/>
              <a:t> </a:t>
            </a:r>
            <a:r>
              <a:rPr lang="en-US" dirty="0" err="1" smtClean="0"/>
              <a:t>akılcılaşma</a:t>
            </a:r>
            <a:r>
              <a:rPr lang="en-US" dirty="0" smtClean="0"/>
              <a:t> </a:t>
            </a:r>
            <a:r>
              <a:rPr lang="en-US" dirty="0" err="1" smtClean="0"/>
              <a:t>rejimleriyle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normu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söylemlerin</a:t>
            </a:r>
            <a:r>
              <a:rPr lang="en-US" dirty="0" smtClean="0"/>
              <a:t> </a:t>
            </a:r>
            <a:r>
              <a:rPr lang="en-US" dirty="0" err="1" smtClean="0"/>
              <a:t>temelini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148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err="1" smtClean="0"/>
              <a:t>Kliniğin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Doğuşu</a:t>
            </a:r>
            <a:r>
              <a:rPr lang="en-US" i="1" u="sng" dirty="0" smtClean="0"/>
              <a:t> </a:t>
            </a:r>
            <a:r>
              <a:rPr lang="en-US" dirty="0" smtClean="0"/>
              <a:t>modern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rejiminin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çözümleme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endParaRPr lang="en-US" dirty="0" smtClean="0"/>
          </a:p>
          <a:p>
            <a:pPr lvl="1"/>
            <a:r>
              <a:rPr lang="en-US" dirty="0" err="1" smtClean="0"/>
              <a:t>Sağlığa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söylemsel </a:t>
            </a:r>
            <a:r>
              <a:rPr lang="en-US" dirty="0" err="1" smtClean="0"/>
              <a:t>oluşum</a:t>
            </a:r>
            <a:endParaRPr lang="en-US" dirty="0" smtClean="0"/>
          </a:p>
          <a:p>
            <a:pPr lvl="1"/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tekniğinin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bedenin</a:t>
            </a:r>
            <a:r>
              <a:rPr lang="en-US" dirty="0" smtClean="0"/>
              <a:t> </a:t>
            </a:r>
            <a:r>
              <a:rPr lang="en-US" dirty="0" err="1" smtClean="0"/>
              <a:t>izleme-gözlemleme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endParaRPr lang="en-US" dirty="0" smtClean="0"/>
          </a:p>
          <a:p>
            <a:r>
              <a:rPr lang="en-US" dirty="0" err="1" smtClean="0"/>
              <a:t>Söylemler</a:t>
            </a:r>
            <a:r>
              <a:rPr lang="en-US" dirty="0" smtClean="0"/>
              <a:t> </a:t>
            </a:r>
            <a:r>
              <a:rPr lang="en-US" dirty="0" err="1" smtClean="0"/>
              <a:t>üstüne</a:t>
            </a:r>
            <a:r>
              <a:rPr lang="en-US" dirty="0" smtClean="0"/>
              <a:t> </a:t>
            </a:r>
            <a:r>
              <a:rPr lang="en-US" dirty="0" err="1" smtClean="0"/>
              <a:t>konuştuğu</a:t>
            </a:r>
            <a:r>
              <a:rPr lang="en-US" dirty="0" smtClean="0"/>
              <a:t> ‘</a:t>
            </a:r>
            <a:r>
              <a:rPr lang="en-US" dirty="0" err="1" smtClean="0"/>
              <a:t>şey’leri</a:t>
            </a:r>
            <a:r>
              <a:rPr lang="en-US" dirty="0" smtClean="0"/>
              <a:t> </a:t>
            </a:r>
            <a:r>
              <a:rPr lang="en-US" dirty="0" err="1" smtClean="0"/>
              <a:t>yapılandıran</a:t>
            </a:r>
            <a:r>
              <a:rPr lang="en-US" dirty="0" smtClean="0"/>
              <a:t> </a:t>
            </a:r>
            <a:r>
              <a:rPr lang="en-US" dirty="0" err="1" smtClean="0"/>
              <a:t>pratiklerdir</a:t>
            </a:r>
            <a:r>
              <a:rPr lang="en-US" dirty="0" smtClean="0"/>
              <a:t> (</a:t>
            </a:r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Kelimeler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Şeyler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Kurallar</a:t>
            </a:r>
            <a:r>
              <a:rPr lang="en-US" dirty="0" smtClean="0"/>
              <a:t>/</a:t>
            </a:r>
            <a:r>
              <a:rPr lang="en-US" dirty="0" err="1" smtClean="0"/>
              <a:t>normlar</a:t>
            </a:r>
            <a:r>
              <a:rPr lang="en-US" dirty="0" smtClean="0"/>
              <a:t> </a:t>
            </a:r>
            <a:r>
              <a:rPr lang="en-US" dirty="0" err="1" smtClean="0"/>
              <a:t>dizisinin</a:t>
            </a:r>
            <a:r>
              <a:rPr lang="en-US" dirty="0" smtClean="0"/>
              <a:t> </a:t>
            </a:r>
            <a:r>
              <a:rPr lang="en-US" dirty="0" err="1" smtClean="0"/>
              <a:t>ooluşumu</a:t>
            </a:r>
            <a:r>
              <a:rPr lang="en-US" dirty="0" smtClean="0"/>
              <a:t>/</a:t>
            </a:r>
            <a:r>
              <a:rPr lang="en-US" dirty="0" err="1" smtClean="0"/>
              <a:t>değişimi</a:t>
            </a:r>
            <a:endParaRPr lang="en-US" dirty="0" smtClean="0"/>
          </a:p>
          <a:p>
            <a:pPr lvl="1"/>
            <a:r>
              <a:rPr lang="en-US" dirty="0" err="1" smtClean="0"/>
              <a:t>Biyoloji</a:t>
            </a:r>
            <a:r>
              <a:rPr lang="en-US" dirty="0" smtClean="0"/>
              <a:t>, </a:t>
            </a:r>
            <a:r>
              <a:rPr lang="en-US" dirty="0" err="1" smtClean="0"/>
              <a:t>psikiyatri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tıp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söylemsel </a:t>
            </a:r>
            <a:r>
              <a:rPr lang="en-US" dirty="0" err="1" smtClean="0"/>
              <a:t>üretiminin</a:t>
            </a:r>
            <a:r>
              <a:rPr lang="en-US" dirty="0" smtClean="0"/>
              <a:t> </a:t>
            </a:r>
            <a:r>
              <a:rPr lang="en-US" dirty="0" err="1" smtClean="0"/>
              <a:t>gerçekleştirildiği</a:t>
            </a:r>
            <a:r>
              <a:rPr lang="en-US" dirty="0" smtClean="0"/>
              <a:t> </a:t>
            </a:r>
            <a:r>
              <a:rPr lang="en-US" dirty="0" err="1" smtClean="0"/>
              <a:t>alandır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basitçe</a:t>
            </a:r>
            <a:r>
              <a:rPr lang="en-US" dirty="0" smtClean="0"/>
              <a:t> ‘</a:t>
            </a:r>
            <a:r>
              <a:rPr lang="en-US" dirty="0" err="1" smtClean="0"/>
              <a:t>doğru’nun</a:t>
            </a:r>
            <a:r>
              <a:rPr lang="en-US" dirty="0" smtClean="0"/>
              <a:t> </a:t>
            </a:r>
            <a:r>
              <a:rPr lang="en-US" dirty="0" err="1" smtClean="0"/>
              <a:t>keşfi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‘</a:t>
            </a:r>
            <a:r>
              <a:rPr lang="en-US" dirty="0" err="1" smtClean="0"/>
              <a:t>doğru’nun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yanlış</a:t>
            </a:r>
            <a:r>
              <a:rPr lang="en-US" dirty="0" smtClean="0"/>
              <a:t>’ </a:t>
            </a:r>
            <a:r>
              <a:rPr lang="en-US" dirty="0" err="1" smtClean="0"/>
              <a:t>olandan</a:t>
            </a:r>
            <a:r>
              <a:rPr lang="en-US" dirty="0" smtClean="0"/>
              <a:t> </a:t>
            </a:r>
            <a:r>
              <a:rPr lang="en-US" dirty="0" err="1" smtClean="0"/>
              <a:t>ayrıştırılmasıdır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02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Hapishanenin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Hapishanenin</a:t>
            </a:r>
            <a:r>
              <a:rPr lang="en-US" i="1" dirty="0" smtClean="0"/>
              <a:t> </a:t>
            </a:r>
            <a:r>
              <a:rPr lang="en-US" i="1" dirty="0" err="1" smtClean="0"/>
              <a:t>Doğuşu</a:t>
            </a:r>
            <a:r>
              <a:rPr lang="en-US" i="1" dirty="0" smtClean="0"/>
              <a:t> </a:t>
            </a:r>
            <a:r>
              <a:rPr lang="en-US" dirty="0" smtClean="0"/>
              <a:t>modern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hapishanenin</a:t>
            </a:r>
            <a:r>
              <a:rPr lang="en-US" dirty="0" smtClean="0"/>
              <a:t> </a:t>
            </a:r>
            <a:r>
              <a:rPr lang="en-US" dirty="0" err="1" smtClean="0"/>
              <a:t>bedenleri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disipline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üzerinedir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İktidarı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almaya</a:t>
            </a:r>
            <a:r>
              <a:rPr lang="en-US" dirty="0" smtClean="0"/>
              <a:t> </a:t>
            </a:r>
            <a:r>
              <a:rPr lang="en-US" dirty="0" err="1" smtClean="0"/>
              <a:t>başladığı</a:t>
            </a:r>
            <a:r>
              <a:rPr lang="en-US" dirty="0" smtClean="0"/>
              <a:t> ilk </a:t>
            </a:r>
            <a:r>
              <a:rPr lang="en-US" dirty="0" err="1" smtClean="0"/>
              <a:t>çalışma</a:t>
            </a:r>
            <a:endParaRPr lang="en-US" dirty="0" smtClean="0"/>
          </a:p>
          <a:p>
            <a:pPr lvl="1"/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alınmasının</a:t>
            </a:r>
            <a:r>
              <a:rPr lang="en-US" dirty="0" smtClean="0"/>
              <a:t> </a:t>
            </a:r>
            <a:r>
              <a:rPr lang="en-US" dirty="0" err="1" smtClean="0"/>
              <a:t>ötesine</a:t>
            </a:r>
            <a:r>
              <a:rPr lang="en-US" dirty="0" smtClean="0"/>
              <a:t> </a:t>
            </a:r>
            <a:r>
              <a:rPr lang="en-US" dirty="0" err="1" smtClean="0"/>
              <a:t>geçtiği</a:t>
            </a:r>
            <a:r>
              <a:rPr lang="en-US" dirty="0" smtClean="0"/>
              <a:t> moment</a:t>
            </a:r>
          </a:p>
          <a:p>
            <a:pPr lvl="1"/>
            <a:r>
              <a:rPr lang="en-US" dirty="0" smtClean="0"/>
              <a:t>18.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İbretlik</a:t>
            </a:r>
            <a:r>
              <a:rPr lang="en-US" dirty="0" smtClean="0"/>
              <a:t>, </a:t>
            </a:r>
            <a:r>
              <a:rPr lang="en-US" dirty="0" err="1" smtClean="0"/>
              <a:t>caydırıcı</a:t>
            </a:r>
            <a:r>
              <a:rPr lang="en-US" dirty="0" smtClean="0"/>
              <a:t>, </a:t>
            </a:r>
            <a:r>
              <a:rPr lang="en-US" dirty="0" err="1" smtClean="0"/>
              <a:t>fiziksel</a:t>
            </a:r>
            <a:r>
              <a:rPr lang="en-US" dirty="0" smtClean="0"/>
              <a:t>/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acı</a:t>
            </a:r>
            <a:r>
              <a:rPr lang="en-US" dirty="0" smtClean="0"/>
              <a:t> </a:t>
            </a:r>
            <a:r>
              <a:rPr lang="en-US" dirty="0" err="1" smtClean="0"/>
              <a:t>çekmeye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rejimlerinin</a:t>
            </a:r>
            <a:r>
              <a:rPr lang="en-US" dirty="0" smtClean="0"/>
              <a:t> </a:t>
            </a:r>
            <a:r>
              <a:rPr lang="en-US" dirty="0" err="1" smtClean="0"/>
              <a:t>ikame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 smtClean="0"/>
          </a:p>
          <a:p>
            <a:pPr lvl="1"/>
            <a:r>
              <a:rPr lang="en-US" dirty="0" err="1" smtClean="0"/>
              <a:t>Yerini</a:t>
            </a:r>
            <a:r>
              <a:rPr lang="en-US" dirty="0" smtClean="0"/>
              <a:t> </a:t>
            </a:r>
            <a:r>
              <a:rPr lang="en-US" dirty="0" err="1" smtClean="0"/>
              <a:t>ıslah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, </a:t>
            </a:r>
            <a:r>
              <a:rPr lang="en-US" dirty="0" err="1" smtClean="0"/>
              <a:t>ehlileştirmeye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almaya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teknolojisinin</a:t>
            </a:r>
            <a:r>
              <a:rPr lang="en-US" dirty="0" smtClean="0"/>
              <a:t> </a:t>
            </a:r>
            <a:r>
              <a:rPr lang="en-US" dirty="0" err="1" smtClean="0"/>
              <a:t>kurulumu</a:t>
            </a:r>
            <a:endParaRPr lang="en-US" dirty="0" smtClean="0"/>
          </a:p>
          <a:p>
            <a:r>
              <a:rPr lang="en-US" dirty="0" err="1" smtClean="0"/>
              <a:t>Panoptikon</a:t>
            </a:r>
            <a:r>
              <a:rPr lang="en-US" dirty="0" smtClean="0"/>
              <a:t>: </a:t>
            </a:r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kavramsallaştırması</a:t>
            </a:r>
            <a:endParaRPr lang="en-US" dirty="0" smtClean="0"/>
          </a:p>
          <a:p>
            <a:pPr lvl="1"/>
            <a:r>
              <a:rPr lang="en-US" dirty="0" err="1" smtClean="0"/>
              <a:t>Gözetim</a:t>
            </a:r>
            <a:r>
              <a:rPr lang="en-US" dirty="0" smtClean="0"/>
              <a:t> </a:t>
            </a:r>
            <a:r>
              <a:rPr lang="en-US" dirty="0" err="1" smtClean="0"/>
              <a:t>teknolojilerinin</a:t>
            </a:r>
            <a:r>
              <a:rPr lang="en-US" dirty="0" smtClean="0"/>
              <a:t> </a:t>
            </a:r>
            <a:r>
              <a:rPr lang="en-US" dirty="0" err="1" smtClean="0"/>
              <a:t>tesisi</a:t>
            </a:r>
            <a:endParaRPr lang="en-US" dirty="0" smtClean="0"/>
          </a:p>
          <a:p>
            <a:pPr lvl="1"/>
            <a:r>
              <a:rPr lang="en-US" dirty="0" err="1" smtClean="0"/>
              <a:t>Dışsal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gözetimle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,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gözetleme</a:t>
            </a:r>
            <a:r>
              <a:rPr lang="en-US" dirty="0" smtClean="0"/>
              <a:t>,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disipline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tekniklerinin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102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Cinselliğin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Cinselliğin Tarihi </a:t>
            </a:r>
            <a:r>
              <a:rPr lang="tr-TR" dirty="0" smtClean="0"/>
              <a:t>özellikle 19. yüzyılla birlikte tıp ve psikiyatri alanlarında cinselliğe ilişkin söylem patlaması</a:t>
            </a:r>
          </a:p>
          <a:p>
            <a:pPr lvl="1"/>
            <a:r>
              <a:rPr lang="tr-TR" dirty="0" smtClean="0"/>
              <a:t>Bedenin denetlenmesi, normalleştirilmesi</a:t>
            </a:r>
          </a:p>
          <a:p>
            <a:pPr lvl="1"/>
            <a:r>
              <a:rPr lang="tr-TR" dirty="0" smtClean="0"/>
              <a:t>Cinselliğin </a:t>
            </a:r>
            <a:r>
              <a:rPr lang="tr-TR" dirty="0" err="1" smtClean="0"/>
              <a:t>tıbbileştirilmesi</a:t>
            </a:r>
            <a:r>
              <a:rPr lang="tr-TR" dirty="0" smtClean="0"/>
              <a:t> ve normatif ayrımların üretimi</a:t>
            </a:r>
          </a:p>
          <a:p>
            <a:pPr lvl="1"/>
            <a:r>
              <a:rPr lang="tr-TR" dirty="0" smtClean="0"/>
              <a:t>Bastırma savının eleştirisi</a:t>
            </a:r>
          </a:p>
          <a:p>
            <a:pPr lvl="1"/>
            <a:r>
              <a:rPr lang="tr-TR" dirty="0" smtClean="0"/>
              <a:t>Cinselliğin, bastırma yerine, üretici bir iktidar tatbikiyle düzenlendiği fikri</a:t>
            </a:r>
          </a:p>
          <a:p>
            <a:pPr lvl="2"/>
            <a:r>
              <a:rPr lang="tr-TR" dirty="0" smtClean="0"/>
              <a:t>Psikiyatri, psikanaliz, vb.</a:t>
            </a:r>
          </a:p>
          <a:p>
            <a:pPr lvl="1"/>
            <a:r>
              <a:rPr lang="tr-TR" dirty="0" smtClean="0"/>
              <a:t>Negatif bir iktidar kavramsallaştırması yerine, normatif cinsellik pratiğinin yönetimi, denetimi, düzenlenmesi</a:t>
            </a:r>
          </a:p>
          <a:p>
            <a:pPr lvl="2"/>
            <a:r>
              <a:rPr lang="tr-TR" dirty="0" smtClean="0"/>
              <a:t>Üretken cinsellik biçimlerinin teşviki</a:t>
            </a:r>
            <a:r>
              <a:rPr lang="tr-TR" smtClean="0"/>
              <a:t>, vb.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888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40</TotalTime>
  <Words>674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Foucault</vt:lpstr>
      <vt:lpstr>Söylem</vt:lpstr>
      <vt:lpstr>Bilgi - İktidar</vt:lpstr>
      <vt:lpstr>Bilgi - İktidar</vt:lpstr>
      <vt:lpstr>Bilgi - İktidar</vt:lpstr>
      <vt:lpstr>Akıl ve Akıl-dışı</vt:lpstr>
      <vt:lpstr>Tıbbi Bakış</vt:lpstr>
      <vt:lpstr>Hapishanenin Doğuşu</vt:lpstr>
      <vt:lpstr>Cinselliğin Tarihi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Foucault, Söylem, İktidar</dc:title>
  <dc:creator>süreyya</dc:creator>
  <cp:lastModifiedBy>süreyya</cp:lastModifiedBy>
  <cp:revision>6</cp:revision>
  <dcterms:created xsi:type="dcterms:W3CDTF">2018-11-25T18:43:17Z</dcterms:created>
  <dcterms:modified xsi:type="dcterms:W3CDTF">2018-11-25T19:23:32Z</dcterms:modified>
</cp:coreProperties>
</file>