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73" r:id="rId3"/>
    <p:sldId id="274" r:id="rId4"/>
    <p:sldId id="323" r:id="rId5"/>
    <p:sldId id="275" r:id="rId6"/>
    <p:sldId id="276" r:id="rId7"/>
    <p:sldId id="314" r:id="rId8"/>
    <p:sldId id="277" r:id="rId9"/>
    <p:sldId id="278"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Aşçıbaşı </a:t>
            </a:r>
            <a:r>
              <a:rPr lang="tr-TR" sz="3200" dirty="0" err="1">
                <a:latin typeface="+mn-lt"/>
              </a:rPr>
              <a:t>Aşçıbaşı</a:t>
            </a:r>
            <a:r>
              <a:rPr lang="tr-TR" sz="3200" dirty="0">
                <a:latin typeface="+mn-lt"/>
              </a:rPr>
              <a:t> Yardımcısı Sıcak Mutfak Aşçısı Soğuk Mutfak Aşçısı Aşçı Yardımcısı Izgara Aşçısı Aşçı Yardımcısı Bulaşıkçılar ve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469900"/>
            <a:ext cx="9601196" cy="5905500"/>
          </a:xfrm>
          <a:prstGeom prst="rect">
            <a:avLst/>
          </a:prstGeom>
        </p:spPr>
      </p:pic>
    </p:spTree>
    <p:extLst>
      <p:ext uri="{BB962C8B-B14F-4D97-AF65-F5344CB8AC3E}">
        <p14:creationId xmlns:p14="http://schemas.microsoft.com/office/powerpoint/2010/main" val="227887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normAutofit/>
          </a:bodyPr>
          <a:lstStyle/>
          <a:p>
            <a:pPr algn="just"/>
            <a:r>
              <a:rPr lang="tr-TR" sz="3200" dirty="0">
                <a:latin typeface="+mn-lt"/>
              </a:rPr>
              <a:t>Orta büyüklükteki bir otel işletmesinde ise gerek menüdeki yemek çeşidinin artması gerekse hizmet sunulan müşteri sayısının artması gibi nedenlerle mutfak örgüt yapısında da değişikliklere ihtiyaç duyulabilmektedir</a:t>
            </a:r>
          </a:p>
        </p:txBody>
      </p:sp>
    </p:spTree>
    <p:extLst>
      <p:ext uri="{BB962C8B-B14F-4D97-AF65-F5344CB8AC3E}">
        <p14:creationId xmlns:p14="http://schemas.microsoft.com/office/powerpoint/2010/main" val="97500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200" dirty="0">
                <a:solidFill>
                  <a:prstClr val="black">
                    <a:lumMod val="85000"/>
                    <a:lumOff val="15000"/>
                  </a:prstClr>
                </a:solidFill>
              </a:rPr>
              <a:t>Orta büyüklükte bir otel işletmesinde sıcak mutfak, pastane, kasaphane gibi bölümler ortaya çıkabilir ve bu bölümlerin her birinin birer şefi bulunur. Bunların üzerinde ise bir aşçıbaşı yardımcısı ve aşçıbaşı vardır. Bu tür mutfaklarda çalışan sayısı 10-15 kişiyi bulabilmektedir.</a:t>
            </a:r>
            <a:endParaRPr lang="tr-TR" sz="3200" dirty="0"/>
          </a:p>
        </p:txBody>
      </p:sp>
    </p:spTree>
    <p:extLst>
      <p:ext uri="{BB962C8B-B14F-4D97-AF65-F5344CB8AC3E}">
        <p14:creationId xmlns:p14="http://schemas.microsoft.com/office/powerpoint/2010/main" val="384216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a:xfrm>
            <a:off x="2349500" y="2556932"/>
            <a:ext cx="7581900" cy="3318936"/>
          </a:xfrm>
        </p:spPr>
        <p:txBody>
          <a:bodyPr/>
          <a:lstStyle/>
          <a:p>
            <a:pPr algn="just"/>
            <a:r>
              <a:rPr lang="tr-TR" sz="3200" dirty="0">
                <a:latin typeface="+mn-lt"/>
              </a:rPr>
              <a:t>Aşçıbaşı Sıcak Mutfak Şefi Aşçı </a:t>
            </a:r>
            <a:r>
              <a:rPr lang="tr-TR" sz="3200" dirty="0" err="1">
                <a:latin typeface="+mn-lt"/>
              </a:rPr>
              <a:t>Aşçı</a:t>
            </a:r>
            <a:r>
              <a:rPr lang="tr-TR" sz="3200" dirty="0">
                <a:latin typeface="+mn-lt"/>
              </a:rPr>
              <a:t> Yardımcısı Soğuk Mutfak Şefi Aşçı </a:t>
            </a:r>
            <a:r>
              <a:rPr lang="tr-TR" sz="3200" dirty="0" err="1">
                <a:latin typeface="+mn-lt"/>
              </a:rPr>
              <a:t>Aşçı</a:t>
            </a:r>
            <a:r>
              <a:rPr lang="tr-TR" sz="3200" dirty="0">
                <a:latin typeface="+mn-lt"/>
              </a:rPr>
              <a:t> Yardımcısı Pastane Şefi Aşçı Yardımcısı Kasap Bulaşıkçılar Aşçıbaşı Yardımcısı </a:t>
            </a:r>
          </a:p>
          <a:p>
            <a:pPr algn="just"/>
            <a:endParaRPr lang="tr-TR" sz="3200" dirty="0">
              <a:latin typeface="+mn-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454094"/>
            <a:ext cx="9004300" cy="5845106"/>
          </a:xfrm>
          <a:prstGeom prst="rect">
            <a:avLst/>
          </a:prstGeom>
        </p:spPr>
      </p:pic>
    </p:spTree>
    <p:extLst>
      <p:ext uri="{BB962C8B-B14F-4D97-AF65-F5344CB8AC3E}">
        <p14:creationId xmlns:p14="http://schemas.microsoft.com/office/powerpoint/2010/main" val="205267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p:txBody>
          <a:bodyPr/>
          <a:lstStyle/>
          <a:p>
            <a:pPr algn="just"/>
            <a:r>
              <a:rPr lang="tr-TR" sz="3200" dirty="0">
                <a:latin typeface="+mn-lt"/>
              </a:rPr>
              <a:t>Büyük bir otel işletmesinde büyük miktarlarda ve çok çeşitte yemek üretimi nedeni ile mutfak örgüt yapısı da oldukça genişlemiş durumdadır. Aşçıbaşına bağlı birden fazla aşçıbaşı yardımcısı görev yapabilmektedir. Büyük otel mutfaklarında personel yemeği de ana mutfaktan ayrı bir mutfakta hazırlanmaktadır. </a:t>
            </a:r>
          </a:p>
        </p:txBody>
      </p:sp>
    </p:spTree>
    <p:extLst>
      <p:ext uri="{BB962C8B-B14F-4D97-AF65-F5344CB8AC3E}">
        <p14:creationId xmlns:p14="http://schemas.microsoft.com/office/powerpoint/2010/main" val="287069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865" y="525194"/>
            <a:ext cx="9525000" cy="5575299"/>
          </a:xfr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51" y="525194"/>
            <a:ext cx="11352627" cy="7760677"/>
          </a:xfrm>
          <a:prstGeom prst="rect">
            <a:avLst/>
          </a:prstGeom>
        </p:spPr>
      </p:pic>
    </p:spTree>
    <p:extLst>
      <p:ext uri="{BB962C8B-B14F-4D97-AF65-F5344CB8AC3E}">
        <p14:creationId xmlns:p14="http://schemas.microsoft.com/office/powerpoint/2010/main" val="126937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t>Mutfağın Bölümleri</a:t>
            </a:r>
            <a:endParaRPr lang="tr-TR" sz="3200" dirty="0">
              <a:latin typeface="+mn-lt"/>
            </a:endParaRPr>
          </a:p>
        </p:txBody>
      </p:sp>
      <p:sp>
        <p:nvSpPr>
          <p:cNvPr id="3" name="İçerik Yer Tutucusu 2"/>
          <p:cNvSpPr>
            <a:spLocks noGrp="1"/>
          </p:cNvSpPr>
          <p:nvPr>
            <p:ph idx="1"/>
          </p:nvPr>
        </p:nvSpPr>
        <p:spPr>
          <a:xfrm>
            <a:off x="1295401" y="2556932"/>
            <a:ext cx="9601196" cy="3577168"/>
          </a:xfrm>
        </p:spPr>
        <p:txBody>
          <a:bodyPr>
            <a:normAutofit fontScale="92500" lnSpcReduction="10000"/>
          </a:bodyPr>
          <a:lstStyle/>
          <a:p>
            <a:pPr marL="0" indent="0" algn="just">
              <a:buNone/>
            </a:pPr>
            <a:r>
              <a:rPr lang="tr-TR" sz="3200" dirty="0">
                <a:latin typeface="+mn-lt"/>
              </a:rPr>
              <a:t>	Genel olarak bir mutfakta yer alan bölümler şunlardır: </a:t>
            </a:r>
          </a:p>
          <a:p>
            <a:pPr algn="just"/>
            <a:r>
              <a:rPr lang="tr-TR" sz="3200" dirty="0">
                <a:latin typeface="+mn-lt"/>
              </a:rPr>
              <a:t>Teslim alma </a:t>
            </a:r>
            <a:endParaRPr lang="tr-TR" sz="3200" dirty="0">
              <a:sym typeface="Symbol" panose="05050102010706020507" pitchFamily="18" charset="2"/>
            </a:endParaRPr>
          </a:p>
          <a:p>
            <a:pPr algn="just"/>
            <a:r>
              <a:rPr lang="tr-TR" sz="3200" dirty="0">
                <a:latin typeface="+mn-lt"/>
              </a:rPr>
              <a:t>Depolama </a:t>
            </a:r>
            <a:endParaRPr lang="tr-TR" sz="3200" dirty="0">
              <a:sym typeface="Symbol" panose="05050102010706020507" pitchFamily="18" charset="2"/>
            </a:endParaRPr>
          </a:p>
          <a:p>
            <a:pPr algn="just"/>
            <a:r>
              <a:rPr lang="tr-TR" sz="3200" dirty="0">
                <a:latin typeface="+mn-lt"/>
              </a:rPr>
              <a:t>Hazırlama ve pişirme </a:t>
            </a:r>
            <a:endParaRPr lang="tr-TR" sz="3200" dirty="0">
              <a:sym typeface="Symbol" panose="05050102010706020507" pitchFamily="18" charset="2"/>
            </a:endParaRPr>
          </a:p>
          <a:p>
            <a:pPr algn="just"/>
            <a:r>
              <a:rPr lang="tr-TR" sz="3200" dirty="0">
                <a:latin typeface="+mn-lt"/>
              </a:rPr>
              <a:t>Bulaşık yıkama ve çöp toplama </a:t>
            </a:r>
            <a:endParaRPr lang="tr-TR" sz="3200" dirty="0">
              <a:sym typeface="Symbol" panose="05050102010706020507" pitchFamily="18" charset="2"/>
            </a:endParaRPr>
          </a:p>
          <a:p>
            <a:pPr algn="just"/>
            <a:r>
              <a:rPr lang="tr-TR" sz="3200" dirty="0">
                <a:latin typeface="+mn-lt"/>
              </a:rPr>
              <a:t>Yönetim </a:t>
            </a:r>
          </a:p>
          <a:p>
            <a:pPr algn="just"/>
            <a:endParaRPr lang="tr-TR" sz="3200" dirty="0">
              <a:latin typeface="+mn-lt"/>
            </a:endParaRPr>
          </a:p>
        </p:txBody>
      </p:sp>
    </p:spTree>
    <p:extLst>
      <p:ext uri="{BB962C8B-B14F-4D97-AF65-F5344CB8AC3E}">
        <p14:creationId xmlns:p14="http://schemas.microsoft.com/office/powerpoint/2010/main" val="245018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t>Teslim Alma Bölümü:</a:t>
            </a:r>
            <a:endParaRPr lang="tr-TR" sz="3200" b="1" dirty="0">
              <a:latin typeface="+mn-lt"/>
            </a:endParaRPr>
          </a:p>
        </p:txBody>
      </p:sp>
      <p:sp>
        <p:nvSpPr>
          <p:cNvPr id="3" name="İçerik Yer Tutucusu 2"/>
          <p:cNvSpPr>
            <a:spLocks noGrp="1"/>
          </p:cNvSpPr>
          <p:nvPr>
            <p:ph idx="1"/>
          </p:nvPr>
        </p:nvSpPr>
        <p:spPr>
          <a:xfrm>
            <a:off x="1295402" y="2400300"/>
            <a:ext cx="9601196" cy="3873500"/>
          </a:xfrm>
        </p:spPr>
        <p:txBody>
          <a:bodyPr>
            <a:normAutofit fontScale="92500" lnSpcReduction="10000"/>
          </a:bodyPr>
          <a:lstStyle/>
          <a:p>
            <a:pPr algn="just"/>
            <a:r>
              <a:rPr lang="tr-TR" sz="3200" dirty="0">
                <a:latin typeface="+mn-lt"/>
              </a:rPr>
              <a:t>Bu bölümde satın alınarak otele kadar gelmiş olan yiyecek malzemeleri miktar, kalite ve fiyat kontrolleri yapılarak teslim alınır. </a:t>
            </a:r>
            <a:endParaRPr lang="tr-TR" sz="3200" dirty="0">
              <a:sym typeface="Symbol" panose="05050102010706020507" pitchFamily="18" charset="2"/>
            </a:endParaRPr>
          </a:p>
          <a:p>
            <a:pPr algn="just"/>
            <a:r>
              <a:rPr lang="tr-TR" sz="3200" dirty="0">
                <a:latin typeface="+mn-lt"/>
              </a:rPr>
              <a:t>Büyük otel işletmelerinde bu bölüm genellikle satın alma müdürlüğüne bağlı olmaktadır. </a:t>
            </a:r>
            <a:endParaRPr lang="tr-TR" sz="3200" dirty="0">
              <a:sym typeface="Symbol" panose="05050102010706020507" pitchFamily="18" charset="2"/>
            </a:endParaRPr>
          </a:p>
          <a:p>
            <a:pPr algn="just"/>
            <a:r>
              <a:rPr lang="tr-TR" sz="3200" dirty="0">
                <a:latin typeface="+mn-lt"/>
              </a:rPr>
              <a:t>Ancak teslim alma işlemlerinin mutfakla olan ilişkisinin göz ardı edilmemesi ve bu bölümün mutfak ve depolama bölümlerine yakın bir yerde konumlandırılması gerekir.</a:t>
            </a:r>
          </a:p>
        </p:txBody>
      </p:sp>
    </p:spTree>
    <p:extLst>
      <p:ext uri="{BB962C8B-B14F-4D97-AF65-F5344CB8AC3E}">
        <p14:creationId xmlns:p14="http://schemas.microsoft.com/office/powerpoint/2010/main" val="7516909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220</Words>
  <Application>Microsoft Office PowerPoint</Application>
  <PresentationFormat>Geniş ekran</PresentationFormat>
  <Paragraphs>18</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Garamond</vt:lpstr>
      <vt:lpstr>Symbol</vt:lpstr>
      <vt:lpstr>Organik</vt:lpstr>
      <vt:lpstr>TEMEL YİYECEK ÜRETİMİ</vt:lpstr>
      <vt:lpstr>PowerPoint Sunusu</vt:lpstr>
      <vt:lpstr>PowerPoint Sunusu</vt:lpstr>
      <vt:lpstr>PowerPoint Sunusu</vt:lpstr>
      <vt:lpstr>PowerPoint Sunusu</vt:lpstr>
      <vt:lpstr>Mutfağın Organizasyon (Örgüt) Yapısı</vt:lpstr>
      <vt:lpstr>PowerPoint Sunusu</vt:lpstr>
      <vt:lpstr>Mutfağın Bölümleri</vt:lpstr>
      <vt:lpstr>Teslim Alma Bölümü: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5</cp:revision>
  <dcterms:created xsi:type="dcterms:W3CDTF">2018-12-03T13:26:35Z</dcterms:created>
  <dcterms:modified xsi:type="dcterms:W3CDTF">2018-12-03T13:32:23Z</dcterms:modified>
</cp:coreProperties>
</file>