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7"/>
  </p:notesMasterIdLst>
  <p:sldIdLst>
    <p:sldId id="256" r:id="rId2"/>
    <p:sldId id="274"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302" r:id="rId29"/>
    <p:sldId id="300" r:id="rId30"/>
    <p:sldId id="301" r:id="rId31"/>
    <p:sldId id="303" r:id="rId32"/>
    <p:sldId id="304" r:id="rId33"/>
    <p:sldId id="305" r:id="rId34"/>
    <p:sldId id="306" r:id="rId35"/>
    <p:sldId id="307" r:id="rId36"/>
    <p:sldId id="308" r:id="rId37"/>
    <p:sldId id="309" r:id="rId38"/>
    <p:sldId id="310" r:id="rId39"/>
    <p:sldId id="311" r:id="rId40"/>
    <p:sldId id="312" r:id="rId41"/>
    <p:sldId id="313" r:id="rId42"/>
    <p:sldId id="314" r:id="rId43"/>
    <p:sldId id="315" r:id="rId44"/>
    <p:sldId id="316" r:id="rId45"/>
    <p:sldId id="317"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2" autoAdjust="0"/>
    <p:restoredTop sz="94660"/>
  </p:normalViewPr>
  <p:slideViewPr>
    <p:cSldViewPr snapToGrid="0">
      <p:cViewPr varScale="1">
        <p:scale>
          <a:sx n="72" d="100"/>
          <a:sy n="72" d="100"/>
        </p:scale>
        <p:origin x="570" y="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DF5C8-68CA-4C8C-BB78-F7342E31EECE}" type="datetimeFigureOut">
              <a:rPr lang="en-US" smtClean="0"/>
              <a:t>3/20/2019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A7EF24-5C96-4B0D-AD4D-6C55EFCF949B}" type="slidenum">
              <a:rPr lang="en-US" smtClean="0"/>
              <a:t>‹#›</a:t>
            </a:fld>
            <a:endParaRPr lang="en-US"/>
          </a:p>
        </p:txBody>
      </p:sp>
    </p:spTree>
    <p:extLst>
      <p:ext uri="{BB962C8B-B14F-4D97-AF65-F5344CB8AC3E}">
        <p14:creationId xmlns:p14="http://schemas.microsoft.com/office/powerpoint/2010/main" val="2469943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 2018</a:t>
            </a:r>
            <a:endParaRPr lang="en-US" dirty="0"/>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29708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lumMod val="75000"/>
                  </a:schemeClr>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1">
                    <a:lumMod val="65000"/>
                    <a:lumOff val="35000"/>
                  </a:schemeClr>
                </a:solidFill>
              </a:defRPr>
            </a:lvl1pPr>
            <a:lvl2pPr>
              <a:defRPr>
                <a:solidFill>
                  <a:schemeClr val="tx1">
                    <a:lumMod val="65000"/>
                    <a:lumOff val="35000"/>
                  </a:schemeClr>
                </a:solidFill>
              </a:defRPr>
            </a:lvl2pPr>
            <a:lvl3pPr>
              <a:defRPr>
                <a:solidFill>
                  <a:schemeClr val="tx1">
                    <a:lumMod val="65000"/>
                    <a:lumOff val="35000"/>
                  </a:schemeClr>
                </a:solidFill>
              </a:defRPr>
            </a:lvl3pPr>
            <a:lvl4pPr>
              <a:defRPr>
                <a:solidFill>
                  <a:schemeClr val="tx1">
                    <a:lumMod val="65000"/>
                    <a:lumOff val="35000"/>
                  </a:schemeClr>
                </a:solidFill>
              </a:defRPr>
            </a:lvl4pPr>
            <a:lvl5pPr>
              <a:defRPr>
                <a:solidFill>
                  <a:schemeClr val="tx1">
                    <a:lumMod val="65000"/>
                    <a:lumOff val="35000"/>
                  </a:schemeClr>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solidFill>
                  <a:schemeClr val="accent1">
                    <a:lumMod val="75000"/>
                  </a:schemeClr>
                </a:solidFill>
              </a:defRPr>
            </a:lvl1pPr>
          </a:lstStyle>
          <a:p>
            <a:r>
              <a:rPr lang="en-US"/>
              <a:t>© 2018</a:t>
            </a:r>
            <a:endParaRPr lang="en-US" dirty="0"/>
          </a:p>
        </p:txBody>
      </p:sp>
      <p:sp>
        <p:nvSpPr>
          <p:cNvPr id="5" name="Footer Placeholder 4"/>
          <p:cNvSpPr>
            <a:spLocks noGrp="1"/>
          </p:cNvSpPr>
          <p:nvPr>
            <p:ph type="ftr" sz="quarter" idx="11"/>
          </p:nvPr>
        </p:nvSpPr>
        <p:spPr/>
        <p:txBody>
          <a:bodyPr/>
          <a:lstStyle>
            <a:lvl1pPr>
              <a:defRPr>
                <a:solidFill>
                  <a:schemeClr val="accent1">
                    <a:lumMod val="75000"/>
                  </a:schemeClr>
                </a:solidFill>
              </a:defRPr>
            </a:lvl1p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schemeClr>
                </a:solidFill>
              </a:defRPr>
            </a:lvl1pPr>
          </a:lstStyle>
          <a:p>
            <a:fld id="{21BDECD0-44A4-40B4-8A9E-AC2682E4C7A3}" type="slidenum">
              <a:rPr lang="en-US" smtClean="0"/>
              <a:pPr/>
              <a:t>‹#›</a:t>
            </a:fld>
            <a:endParaRPr lang="en-US"/>
          </a:p>
        </p:txBody>
      </p:sp>
      <p:cxnSp>
        <p:nvCxnSpPr>
          <p:cNvPr id="10" name="Straight Connector 9"/>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27489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r>
              <a:rPr lang="en-US"/>
              <a:t>© 2018</a:t>
            </a:r>
            <a:endParaRPr lang="en-US" dirty="0"/>
          </a:p>
        </p:txBody>
      </p:sp>
      <p:sp>
        <p:nvSpPr>
          <p:cNvPr id="5" name="Footer Placeholder 4"/>
          <p:cNvSpPr>
            <a:spLocks noGrp="1"/>
          </p:cNvSpPr>
          <p:nvPr>
            <p:ph type="ftr" sz="quarter" idx="11"/>
          </p:nvPr>
        </p:nvSpPr>
        <p:spPr/>
        <p:txBody>
          <a:bodyPr/>
          <a:lstStyle/>
          <a:p>
            <a:r>
              <a:rPr lang="tr-TR" dirty="0"/>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985366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 2018</a:t>
            </a:r>
            <a:endParaRPr lang="en-US" dirty="0"/>
          </a:p>
        </p:txBody>
      </p:sp>
      <p:sp>
        <p:nvSpPr>
          <p:cNvPr id="6" name="Footer Placeholder 5"/>
          <p:cNvSpPr>
            <a:spLocks noGrp="1"/>
          </p:cNvSpPr>
          <p:nvPr>
            <p:ph type="ftr" sz="quarter" idx="11"/>
          </p:nvPr>
        </p:nvSpPr>
        <p:spPr/>
        <p:txBody>
          <a:bodyPr/>
          <a:lstStyle/>
          <a:p>
            <a:r>
              <a:rPr lang="tr-TR" dirty="0"/>
              <a:t>Kuramdan Uygulamaya Programlama Öğretimi</a:t>
            </a:r>
            <a:endParaRPr lang="en-US" dirty="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3279280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 2018</a:t>
            </a:r>
            <a:endParaRPr lang="en-US" dirty="0"/>
          </a:p>
        </p:txBody>
      </p:sp>
      <p:sp>
        <p:nvSpPr>
          <p:cNvPr id="8" name="Footer Placeholder 7"/>
          <p:cNvSpPr>
            <a:spLocks noGrp="1"/>
          </p:cNvSpPr>
          <p:nvPr>
            <p:ph type="ftr" sz="quarter" idx="11"/>
          </p:nvPr>
        </p:nvSpPr>
        <p:spPr/>
        <p:txBody>
          <a:bodyPr/>
          <a:lstStyle/>
          <a:p>
            <a:r>
              <a:rPr lang="tr-TR" dirty="0"/>
              <a:t>Kuramdan Uygulamaya Programlama Öğretimi</a:t>
            </a:r>
            <a:endParaRPr lang="en-US" dirty="0"/>
          </a:p>
        </p:txBody>
      </p:sp>
      <p:sp>
        <p:nvSpPr>
          <p:cNvPr id="9" name="Slide Number Placeholder 8"/>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968059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 2018</a:t>
            </a:r>
            <a:endParaRPr lang="en-US" dirty="0"/>
          </a:p>
        </p:txBody>
      </p:sp>
      <p:sp>
        <p:nvSpPr>
          <p:cNvPr id="4" name="Footer Placeholder 3"/>
          <p:cNvSpPr>
            <a:spLocks noGrp="1"/>
          </p:cNvSpPr>
          <p:nvPr>
            <p:ph type="ftr" sz="quarter" idx="11"/>
          </p:nvPr>
        </p:nvSpPr>
        <p:spPr/>
        <p:txBody>
          <a:bodyPr/>
          <a:lstStyle/>
          <a:p>
            <a:r>
              <a:rPr lang="tr-TR" dirty="0"/>
              <a:t>Kuramdan Uygulamaya Programlama Öğretimi</a:t>
            </a:r>
            <a:endParaRPr lang="en-US" dirty="0"/>
          </a:p>
        </p:txBody>
      </p:sp>
      <p:sp>
        <p:nvSpPr>
          <p:cNvPr id="5" name="Slide Number Placeholder 4"/>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801848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 2018</a:t>
            </a:r>
            <a:endParaRPr lang="en-US" dirty="0"/>
          </a:p>
        </p:txBody>
      </p:sp>
      <p:sp>
        <p:nvSpPr>
          <p:cNvPr id="3" name="Footer Placeholder 2"/>
          <p:cNvSpPr>
            <a:spLocks noGrp="1"/>
          </p:cNvSpPr>
          <p:nvPr>
            <p:ph type="ftr" sz="quarter" idx="11"/>
          </p:nvPr>
        </p:nvSpPr>
        <p:spPr/>
        <p:txBody>
          <a:bodyPr/>
          <a:lstStyle/>
          <a:p>
            <a:r>
              <a:rPr lang="tr-TR" dirty="0"/>
              <a:t>Kuramdan Uygulamaya Programlama Öğretimi</a:t>
            </a:r>
            <a:endParaRPr lang="en-US" dirty="0"/>
          </a:p>
        </p:txBody>
      </p:sp>
      <p:sp>
        <p:nvSpPr>
          <p:cNvPr id="4" name="Slide Number Placeholder 3"/>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85947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r>
              <a:rPr lang="en-US"/>
              <a:t>© 2018</a:t>
            </a:r>
            <a:endParaRPr lang="en-US" dirty="0"/>
          </a:p>
        </p:txBody>
      </p:sp>
      <p:sp>
        <p:nvSpPr>
          <p:cNvPr id="6" name="Footer Placeholder 5"/>
          <p:cNvSpPr>
            <a:spLocks noGrp="1"/>
          </p:cNvSpPr>
          <p:nvPr>
            <p:ph type="ftr" sz="quarter" idx="11"/>
          </p:nvPr>
        </p:nvSpPr>
        <p:spPr/>
        <p:txBody>
          <a:bodyPr/>
          <a:lstStyle/>
          <a:p>
            <a:r>
              <a:rPr lang="tr-TR" dirty="0"/>
              <a:t>Kuramdan Uygulamaya Programlama Öğretimi</a:t>
            </a:r>
            <a:endParaRPr lang="en-US" dirty="0"/>
          </a:p>
        </p:txBody>
      </p:sp>
      <p:sp>
        <p:nvSpPr>
          <p:cNvPr id="7" name="Slide Number Placeholder 6"/>
          <p:cNvSpPr>
            <a:spLocks noGrp="1"/>
          </p:cNvSpPr>
          <p:nvPr>
            <p:ph type="sldNum" sz="quarter" idx="12"/>
          </p:nvPr>
        </p:nvSpPr>
        <p:spPr/>
        <p:txBody>
          <a:bodyPr/>
          <a:lstStyle/>
          <a:p>
            <a:fld id="{21BDECD0-44A4-40B4-8A9E-AC2682E4C7A3}" type="slidenum">
              <a:rPr lang="en-US" smtClean="0"/>
              <a:t>‹#›</a:t>
            </a:fld>
            <a:endParaRPr lang="en-US"/>
          </a:p>
        </p:txBody>
      </p:sp>
    </p:spTree>
    <p:extLst>
      <p:ext uri="{BB962C8B-B14F-4D97-AF65-F5344CB8AC3E}">
        <p14:creationId xmlns:p14="http://schemas.microsoft.com/office/powerpoint/2010/main" val="1207262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accent1">
                    <a:lumMod val="75000"/>
                  </a:schemeClr>
                </a:solidFill>
              </a:defRPr>
            </a:lvl1pPr>
          </a:lstStyle>
          <a:p>
            <a:r>
              <a:rPr lang="en-US"/>
              <a:t>© 2018</a:t>
            </a:r>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accent1">
                    <a:lumMod val="75000"/>
                  </a:schemeClr>
                </a:solidFill>
              </a:defRPr>
            </a:lvl1pPr>
          </a:lstStyle>
          <a:p>
            <a:r>
              <a:rPr lang="tr-TR"/>
              <a:t>Kuramdan Uygulamaya Programlama Öğretimi</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accent1">
                    <a:lumMod val="75000"/>
                  </a:schemeClr>
                </a:solidFill>
              </a:defRPr>
            </a:lvl1pPr>
          </a:lstStyle>
          <a:p>
            <a:fld id="{21BDECD0-44A4-40B4-8A9E-AC2682E4C7A3}" type="slidenum">
              <a:rPr lang="en-US" smtClean="0"/>
              <a:pPr/>
              <a:t>‹#›</a:t>
            </a:fld>
            <a:endParaRPr lang="en-US" dirty="0"/>
          </a:p>
        </p:txBody>
      </p:sp>
      <p:cxnSp>
        <p:nvCxnSpPr>
          <p:cNvPr id="7" name="Straight Connector 6"/>
          <p:cNvCxnSpPr/>
          <p:nvPr userDrawn="1"/>
        </p:nvCxnSpPr>
        <p:spPr>
          <a:xfrm>
            <a:off x="838200" y="6176963"/>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838200" y="1690688"/>
            <a:ext cx="10515599" cy="0"/>
          </a:xfrm>
          <a:prstGeom prst="line">
            <a:avLst/>
          </a:prstGeom>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10"/>
          <a:stretch>
            <a:fillRect/>
          </a:stretch>
        </p:blipFill>
        <p:spPr>
          <a:xfrm>
            <a:off x="10513574" y="9790"/>
            <a:ext cx="1680451" cy="1068456"/>
          </a:xfrm>
          <a:prstGeom prst="rect">
            <a:avLst/>
          </a:prstGeom>
        </p:spPr>
      </p:pic>
      <p:cxnSp>
        <p:nvCxnSpPr>
          <p:cNvPr id="10" name="Straight Connector 9"/>
          <p:cNvCxnSpPr/>
          <p:nvPr userDrawn="1"/>
        </p:nvCxnSpPr>
        <p:spPr>
          <a:xfrm>
            <a:off x="836772" y="1723444"/>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200" y="6209988"/>
            <a:ext cx="10515599" cy="0"/>
          </a:xfrm>
          <a:prstGeom prst="line">
            <a:avLst/>
          </a:prstGeom>
          <a:ln>
            <a:solidFill>
              <a:schemeClr val="accent2">
                <a:lumMod val="75000"/>
              </a:schemeClr>
            </a:solidFill>
          </a:ln>
          <a:scene3d>
            <a:camera prst="orthographicFront"/>
            <a:lightRig rig="threePt" dir="t"/>
          </a:scene3d>
          <a:sp3d>
            <a:bevelT w="152400" h="50800" prst="softRound"/>
          </a:sp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149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hf hdr="0"/>
  <p:txStyles>
    <p:titleStyle>
      <a:lvl1pPr algn="l" defTabSz="914400" rtl="0" eaLnBrk="1" latinLnBrk="0" hangingPunct="1">
        <a:lnSpc>
          <a:spcPct val="90000"/>
        </a:lnSpc>
        <a:spcBef>
          <a:spcPct val="0"/>
        </a:spcBef>
        <a:buNone/>
        <a:defRPr sz="4400"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a:t>Programlama Dillerinin </a:t>
            </a:r>
            <a:br>
              <a:rPr lang="tr-TR" dirty="0"/>
            </a:br>
            <a:r>
              <a:rPr lang="tr-TR" dirty="0"/>
              <a:t>Tarihi ve Programlama Öğretimi</a:t>
            </a:r>
            <a:endParaRPr lang="en-US" dirty="0"/>
          </a:p>
        </p:txBody>
      </p:sp>
      <p:sp>
        <p:nvSpPr>
          <p:cNvPr id="3" name="Subtitle 2"/>
          <p:cNvSpPr>
            <a:spLocks noGrp="1"/>
          </p:cNvSpPr>
          <p:nvPr>
            <p:ph type="subTitle" idx="1"/>
          </p:nvPr>
        </p:nvSpPr>
        <p:spPr>
          <a:xfrm>
            <a:off x="1524000" y="3602038"/>
            <a:ext cx="9144000" cy="866445"/>
          </a:xfrm>
        </p:spPr>
        <p:txBody>
          <a:bodyPr>
            <a:normAutofit/>
          </a:bodyPr>
          <a:lstStyle/>
          <a:p>
            <a:endParaRPr lang="en-US" dirty="0">
              <a:solidFill>
                <a:schemeClr val="bg2">
                  <a:lumMod val="50000"/>
                </a:schemeClr>
              </a:solidFill>
            </a:endParaRPr>
          </a:p>
        </p:txBody>
      </p:sp>
      <p:sp>
        <p:nvSpPr>
          <p:cNvPr id="4" name="Subtitle 2"/>
          <p:cNvSpPr txBox="1">
            <a:spLocks/>
          </p:cNvSpPr>
          <p:nvPr/>
        </p:nvSpPr>
        <p:spPr>
          <a:xfrm>
            <a:off x="1524000" y="4919004"/>
            <a:ext cx="9144000" cy="866445"/>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chemeClr val="accent2">
                    <a:lumMod val="75000"/>
                  </a:schemeClr>
                </a:solidFill>
              </a:rPr>
              <a:t>Dr. </a:t>
            </a:r>
            <a:r>
              <a:rPr lang="tr-TR" dirty="0" err="1">
                <a:solidFill>
                  <a:schemeClr val="accent2">
                    <a:lumMod val="75000"/>
                  </a:schemeClr>
                </a:solidFill>
              </a:rPr>
              <a:t>Öğr</a:t>
            </a:r>
            <a:r>
              <a:rPr lang="tr-TR" dirty="0">
                <a:solidFill>
                  <a:schemeClr val="accent2">
                    <a:lumMod val="75000"/>
                  </a:schemeClr>
                </a:solidFill>
              </a:rPr>
              <a:t>. Üyesi Ali Kürşat ERÜMİT </a:t>
            </a:r>
          </a:p>
          <a:p>
            <a:r>
              <a:rPr lang="tr-TR" dirty="0">
                <a:solidFill>
                  <a:schemeClr val="accent2">
                    <a:lumMod val="75000"/>
                  </a:schemeClr>
                </a:solidFill>
              </a:rPr>
              <a:t>Dr. </a:t>
            </a:r>
            <a:r>
              <a:rPr lang="tr-TR" dirty="0" err="1">
                <a:solidFill>
                  <a:schemeClr val="accent2">
                    <a:lumMod val="75000"/>
                  </a:schemeClr>
                </a:solidFill>
              </a:rPr>
              <a:t>Öğr</a:t>
            </a:r>
            <a:r>
              <a:rPr lang="tr-TR" dirty="0">
                <a:solidFill>
                  <a:schemeClr val="accent2">
                    <a:lumMod val="75000"/>
                  </a:schemeClr>
                </a:solidFill>
              </a:rPr>
              <a:t>. Üyesi Muhammet BERİGEL</a:t>
            </a:r>
          </a:p>
        </p:txBody>
      </p:sp>
    </p:spTree>
    <p:extLst>
      <p:ext uri="{BB962C8B-B14F-4D97-AF65-F5344CB8AC3E}">
        <p14:creationId xmlns:p14="http://schemas.microsoft.com/office/powerpoint/2010/main" val="2908792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a:bodyPr>
          <a:lstStyle/>
          <a:p>
            <a:pPr marL="0" indent="0">
              <a:buNone/>
            </a:pPr>
            <a:r>
              <a:rPr lang="tr-TR" dirty="0"/>
              <a:t>Programlama tarihinin başlangıcında; programlamanın temelini oluşturan ve bir problemin analizi sonucu onun kodlanmadan önce çalışma sürecinin takip edilmesini sağlayan Algoritma kavramı, bilgisayarsız dönemde problemlerin genel çözümlerini ifade etmek için kullanılmıştır.</a:t>
            </a:r>
          </a:p>
          <a:p>
            <a:pPr marL="0" indent="0">
              <a:buNone/>
            </a:pPr>
            <a:r>
              <a:rPr lang="tr-TR" dirty="0"/>
              <a:t>Harezmi ise kitabıyla ilk kez bir algoritma koleksiyonu sunmuş ve adı bu kavrama verilmiştir. Makineler öncesi dönemde algoritmaların farklı kullanımını görmek mümkündür.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10</a:t>
            </a:fld>
            <a:endParaRPr lang="en-US"/>
          </a:p>
        </p:txBody>
      </p:sp>
    </p:spTree>
    <p:extLst>
      <p:ext uri="{BB962C8B-B14F-4D97-AF65-F5344CB8AC3E}">
        <p14:creationId xmlns:p14="http://schemas.microsoft.com/office/powerpoint/2010/main" val="35079194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Makinalar Öncesi Dönem</a:t>
            </a:r>
          </a:p>
        </p:txBody>
      </p:sp>
      <p:sp>
        <p:nvSpPr>
          <p:cNvPr id="3" name="Content Placeholder 2"/>
          <p:cNvSpPr>
            <a:spLocks noGrp="1"/>
          </p:cNvSpPr>
          <p:nvPr>
            <p:ph idx="1"/>
          </p:nvPr>
        </p:nvSpPr>
        <p:spPr/>
        <p:txBody>
          <a:bodyPr>
            <a:normAutofit/>
          </a:bodyPr>
          <a:lstStyle/>
          <a:p>
            <a:pPr marL="0" indent="0">
              <a:buNone/>
            </a:pPr>
            <a:r>
              <a:rPr lang="tr-TR" dirty="0"/>
              <a:t>Bilinen ilk algoritmalar kil tabletlere yazılı olarak arkeologlar tarafından keşfedilmiştir. Bu tabletler milattan önce 3000-1500 yılları arasında </a:t>
            </a:r>
            <a:r>
              <a:rPr lang="tr-TR" b="1" dirty="0"/>
              <a:t>Mezopotamya Babil</a:t>
            </a:r>
            <a:r>
              <a:rPr lang="tr-TR" dirty="0"/>
              <a:t>’de, günümüz de Irak Bağdat’a yakın bir yerde bulunmuştur. </a:t>
            </a:r>
          </a:p>
          <a:p>
            <a:pPr marL="0" indent="0">
              <a:buNone/>
            </a:pPr>
            <a:r>
              <a:rPr lang="tr-TR" dirty="0"/>
              <a:t>Tabletlerdeki bu algoritmalar çeşitli adımları takip ederek problemlerin bazı kategorilerini çözen genel yöntemlerdir ve </a:t>
            </a:r>
            <a:r>
              <a:rPr lang="tr-TR" b="1" dirty="0"/>
              <a:t>“Bu bir işlem listesidir” </a:t>
            </a:r>
            <a:r>
              <a:rPr lang="tr-TR" dirty="0"/>
              <a:t>benzeri bir notla bitmektedir.</a:t>
            </a:r>
          </a:p>
          <a:p>
            <a:r>
              <a:rPr lang="tr-TR" dirty="0"/>
              <a:t>Aslında bu, günümüzde çoğu programın yazım mantığıyla örtüşmektedir.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11</a:t>
            </a:fld>
            <a:endParaRPr lang="en-US"/>
          </a:p>
        </p:txBody>
      </p:sp>
    </p:spTree>
    <p:extLst>
      <p:ext uri="{BB962C8B-B14F-4D97-AF65-F5344CB8AC3E}">
        <p14:creationId xmlns:p14="http://schemas.microsoft.com/office/powerpoint/2010/main" val="1147240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Makinalar Öncesi Dönem</a:t>
            </a:r>
          </a:p>
        </p:txBody>
      </p:sp>
      <p:sp>
        <p:nvSpPr>
          <p:cNvPr id="3" name="Content Placeholder 2"/>
          <p:cNvSpPr>
            <a:spLocks noGrp="1"/>
          </p:cNvSpPr>
          <p:nvPr>
            <p:ph idx="1"/>
          </p:nvPr>
        </p:nvSpPr>
        <p:spPr/>
        <p:txBody>
          <a:bodyPr>
            <a:normAutofit fontScale="92500"/>
          </a:bodyPr>
          <a:lstStyle/>
          <a:p>
            <a:pPr marL="0" indent="0">
              <a:buNone/>
            </a:pPr>
            <a:r>
              <a:rPr lang="tr-TR" b="1" dirty="0" err="1"/>
              <a:t>Euclid</a:t>
            </a:r>
            <a:r>
              <a:rPr lang="tr-TR" dirty="0"/>
              <a:t> (MÖ 330-275)’in </a:t>
            </a:r>
            <a:r>
              <a:rPr lang="tr-TR" b="1" dirty="0"/>
              <a:t>En Büyük Ortak Bölen (EBOB)</a:t>
            </a:r>
            <a:r>
              <a:rPr lang="tr-TR" dirty="0"/>
              <a:t> hesaplaması için geliştirdiği algoritma </a:t>
            </a:r>
            <a:r>
              <a:rPr lang="tr-TR" dirty="0" err="1"/>
              <a:t>Babilliler’den</a:t>
            </a:r>
            <a:r>
              <a:rPr lang="tr-TR" dirty="0"/>
              <a:t> yaklaşık 1500 yıl sonra olsa da en çok bilinen algoritmalardan biridir. Orijinal algoritmanın günümüz programlama dillerinden </a:t>
            </a:r>
            <a:r>
              <a:rPr lang="tr-TR" dirty="0" err="1"/>
              <a:t>Python’daki</a:t>
            </a:r>
            <a:r>
              <a:rPr lang="tr-TR" dirty="0"/>
              <a:t> bir gösterimi aşağıdaki şekildedir. </a:t>
            </a:r>
          </a:p>
          <a:p>
            <a:pPr marL="0" indent="0">
              <a:buNone/>
            </a:pPr>
            <a:r>
              <a:rPr lang="tr-TR" b="1" dirty="0"/>
              <a:t>&gt;&gt;&gt;def </a:t>
            </a:r>
            <a:r>
              <a:rPr lang="tr-TR" b="1" dirty="0" err="1"/>
              <a:t>mkd</a:t>
            </a:r>
            <a:r>
              <a:rPr lang="tr-TR" b="1" dirty="0"/>
              <a:t> (</a:t>
            </a:r>
            <a:r>
              <a:rPr lang="tr-TR" b="1" dirty="0" err="1"/>
              <a:t>x,y</a:t>
            </a:r>
            <a:r>
              <a:rPr lang="tr-TR" b="1" dirty="0"/>
              <a:t>) :</a:t>
            </a:r>
          </a:p>
          <a:p>
            <a:pPr marL="0" indent="0">
              <a:buNone/>
            </a:pPr>
            <a:r>
              <a:rPr lang="tr-TR" b="1" dirty="0" err="1"/>
              <a:t>if</a:t>
            </a:r>
            <a:r>
              <a:rPr lang="tr-TR" b="1" dirty="0"/>
              <a:t> y==0 : </a:t>
            </a:r>
            <a:r>
              <a:rPr lang="tr-TR" b="1" dirty="0" err="1"/>
              <a:t>return</a:t>
            </a:r>
            <a:r>
              <a:rPr lang="tr-TR" b="1" dirty="0"/>
              <a:t> x</a:t>
            </a:r>
          </a:p>
          <a:p>
            <a:pPr marL="0" indent="0">
              <a:buNone/>
            </a:pPr>
            <a:r>
              <a:rPr lang="tr-TR" b="1" dirty="0"/>
              <a:t>else: </a:t>
            </a:r>
            <a:r>
              <a:rPr lang="tr-TR" b="1" dirty="0" err="1"/>
              <a:t>return</a:t>
            </a:r>
            <a:r>
              <a:rPr lang="tr-TR" b="1" dirty="0"/>
              <a:t> </a:t>
            </a:r>
            <a:r>
              <a:rPr lang="tr-TR" b="1" dirty="0" err="1"/>
              <a:t>mkd</a:t>
            </a:r>
            <a:r>
              <a:rPr lang="tr-TR" b="1" dirty="0"/>
              <a:t> (y, </a:t>
            </a:r>
            <a:r>
              <a:rPr lang="tr-TR" b="1" dirty="0" err="1"/>
              <a:t>x%y</a:t>
            </a:r>
            <a:r>
              <a:rPr lang="tr-TR" b="1" dirty="0"/>
              <a:t>)</a:t>
            </a:r>
          </a:p>
          <a:p>
            <a:pPr marL="0" indent="0">
              <a:buNone/>
            </a:pPr>
            <a:endParaRPr lang="tr-TR" b="1" dirty="0"/>
          </a:p>
          <a:p>
            <a:r>
              <a:rPr lang="tr-TR" dirty="0"/>
              <a:t>Bu problemin özyineleme ile çözümünün günümüzden yaklaşık 2300 yıl önce algoritmik olarak ifade edilmesi oldukça hayranlık uyandırıcıdır.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12</a:t>
            </a:fld>
            <a:endParaRPr lang="en-US"/>
          </a:p>
        </p:txBody>
      </p:sp>
    </p:spTree>
    <p:extLst>
      <p:ext uri="{BB962C8B-B14F-4D97-AF65-F5344CB8AC3E}">
        <p14:creationId xmlns:p14="http://schemas.microsoft.com/office/powerpoint/2010/main" val="26243290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Mekanik Makinalara Otomatik İşlem Yaptırma</a:t>
            </a:r>
          </a:p>
        </p:txBody>
      </p:sp>
      <p:sp>
        <p:nvSpPr>
          <p:cNvPr id="3" name="Content Placeholder 2"/>
          <p:cNvSpPr>
            <a:spLocks noGrp="1"/>
          </p:cNvSpPr>
          <p:nvPr>
            <p:ph idx="1"/>
          </p:nvPr>
        </p:nvSpPr>
        <p:spPr/>
        <p:txBody>
          <a:bodyPr>
            <a:normAutofit/>
          </a:bodyPr>
          <a:lstStyle/>
          <a:p>
            <a:r>
              <a:rPr lang="tr-TR" dirty="0"/>
              <a:t>Mekanik makinaların gelişimi günümüz bilgisayarlarının temellerini oluşturmuştur. Bu çalışmaların başında </a:t>
            </a:r>
            <a:r>
              <a:rPr lang="tr-TR" b="1" dirty="0"/>
              <a:t>Charles </a:t>
            </a:r>
            <a:r>
              <a:rPr lang="tr-TR" b="1" dirty="0" err="1"/>
              <a:t>Babbage’ın</a:t>
            </a:r>
            <a:r>
              <a:rPr lang="tr-TR" b="1" dirty="0"/>
              <a:t> Fark Motoru </a:t>
            </a:r>
            <a:r>
              <a:rPr lang="tr-TR" dirty="0"/>
              <a:t>ve </a:t>
            </a:r>
            <a:r>
              <a:rPr lang="tr-TR" b="1" dirty="0"/>
              <a:t>Analitik Motoru </a:t>
            </a:r>
            <a:r>
              <a:rPr lang="tr-TR" dirty="0"/>
              <a:t>gelmektedir (</a:t>
            </a:r>
            <a:r>
              <a:rPr lang="tr-TR" dirty="0" err="1"/>
              <a:t>Hyman</a:t>
            </a:r>
            <a:r>
              <a:rPr lang="tr-TR" dirty="0"/>
              <a:t>, 1982).</a:t>
            </a:r>
          </a:p>
          <a:p>
            <a:r>
              <a:rPr lang="tr-TR" dirty="0" err="1"/>
              <a:t>Babbage</a:t>
            </a:r>
            <a:r>
              <a:rPr lang="tr-TR" dirty="0"/>
              <a:t>, fark motorunu delikli kartlara işlenmiş verileri işleyecek şekilde tasarlamıştır ve elde ettiği sonuçları dış ortama aktarabilmesi amacıyla birde yazıcısı vardır.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13</a:t>
            </a:fld>
            <a:endParaRPr lang="en-US"/>
          </a:p>
        </p:txBody>
      </p:sp>
      <p:pic>
        <p:nvPicPr>
          <p:cNvPr id="7" name="Resim 6">
            <a:extLst>
              <a:ext uri="{FF2B5EF4-FFF2-40B4-BE49-F238E27FC236}">
                <a16:creationId xmlns:a16="http://schemas.microsoft.com/office/drawing/2014/main" id="{8485E2BA-6710-4237-B375-08BCAD56B634}"/>
              </a:ext>
            </a:extLst>
          </p:cNvPr>
          <p:cNvPicPr>
            <a:picLocks noChangeAspect="1"/>
          </p:cNvPicPr>
          <p:nvPr/>
        </p:nvPicPr>
        <p:blipFill>
          <a:blip r:embed="rId2"/>
          <a:stretch>
            <a:fillRect/>
          </a:stretch>
        </p:blipFill>
        <p:spPr>
          <a:xfrm>
            <a:off x="4533118" y="4333253"/>
            <a:ext cx="3125763" cy="175094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009754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Mekanik Makinalara Otomatik İşlem Yaptırma</a:t>
            </a:r>
          </a:p>
        </p:txBody>
      </p:sp>
      <p:sp>
        <p:nvSpPr>
          <p:cNvPr id="3" name="Content Placeholder 2"/>
          <p:cNvSpPr>
            <a:spLocks noGrp="1"/>
          </p:cNvSpPr>
          <p:nvPr>
            <p:ph idx="1"/>
          </p:nvPr>
        </p:nvSpPr>
        <p:spPr/>
        <p:txBody>
          <a:bodyPr>
            <a:normAutofit lnSpcReduction="10000"/>
          </a:bodyPr>
          <a:lstStyle/>
          <a:p>
            <a:r>
              <a:rPr lang="tr-TR" dirty="0"/>
              <a:t>Programlamanın tarihçesinden bahsederken belki de ilk akla gelmesi gereken bilim insanlarından biri de </a:t>
            </a:r>
            <a:r>
              <a:rPr lang="tr-TR" b="1" dirty="0"/>
              <a:t>Ada </a:t>
            </a:r>
            <a:r>
              <a:rPr lang="tr-TR" b="1" dirty="0" err="1"/>
              <a:t>Lovelace</a:t>
            </a:r>
            <a:r>
              <a:rPr lang="tr-TR" dirty="0" err="1"/>
              <a:t>’dir</a:t>
            </a:r>
            <a:r>
              <a:rPr lang="tr-TR" dirty="0"/>
              <a:t>.</a:t>
            </a:r>
          </a:p>
          <a:p>
            <a:pPr marL="0" indent="0">
              <a:buNone/>
            </a:pPr>
            <a:r>
              <a:rPr lang="tr-TR" dirty="0" err="1"/>
              <a:t>Babbage</a:t>
            </a:r>
            <a:r>
              <a:rPr lang="tr-TR" dirty="0"/>
              <a:t>, 1834’de otomatik hesaplama yapabilen bir makine olan analitik motorunun planlarını yaptı. </a:t>
            </a:r>
            <a:r>
              <a:rPr lang="tr-TR" dirty="0" err="1"/>
              <a:t>Babbage</a:t>
            </a:r>
            <a:r>
              <a:rPr lang="tr-TR" dirty="0"/>
              <a:t>, Ada’dan makineyle ilgili kendi görüşlerini de göndermesini istedi.</a:t>
            </a:r>
          </a:p>
          <a:p>
            <a:r>
              <a:rPr lang="tr-TR" dirty="0" err="1"/>
              <a:t>Babbage’ın</a:t>
            </a:r>
            <a:r>
              <a:rPr lang="tr-TR" dirty="0"/>
              <a:t> tasarladığı makine günümüz bilgisayarlarının temelini oluşturmuştur. Bu bilgisayarın hesaplamaları için Ada’nın tarif ettiği otomatik hesaplama yöntemi ise bir makinaya otomatik olarak bir işlemi nasıl yapacağını tarif eden tarihteki ilk bilgisayar programı olarak kabul edilir. </a:t>
            </a:r>
          </a:p>
          <a:p>
            <a:r>
              <a:rPr lang="tr-TR" dirty="0"/>
              <a:t>Tabi ki Ada </a:t>
            </a:r>
            <a:r>
              <a:rPr lang="tr-TR" dirty="0" err="1"/>
              <a:t>Lovelace’de</a:t>
            </a:r>
            <a:r>
              <a:rPr lang="tr-TR" dirty="0"/>
              <a:t> ilk programcıdır.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14</a:t>
            </a:fld>
            <a:endParaRPr lang="en-US"/>
          </a:p>
        </p:txBody>
      </p:sp>
    </p:spTree>
    <p:extLst>
      <p:ext uri="{BB962C8B-B14F-4D97-AF65-F5344CB8AC3E}">
        <p14:creationId xmlns:p14="http://schemas.microsoft.com/office/powerpoint/2010/main" val="2005873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Elektrikli Makineler</a:t>
            </a:r>
          </a:p>
        </p:txBody>
      </p:sp>
      <p:sp>
        <p:nvSpPr>
          <p:cNvPr id="3" name="Content Placeholder 2"/>
          <p:cNvSpPr>
            <a:spLocks noGrp="1"/>
          </p:cNvSpPr>
          <p:nvPr>
            <p:ph idx="1"/>
          </p:nvPr>
        </p:nvSpPr>
        <p:spPr/>
        <p:txBody>
          <a:bodyPr>
            <a:normAutofit lnSpcReduction="10000"/>
          </a:bodyPr>
          <a:lstStyle/>
          <a:p>
            <a:r>
              <a:rPr lang="tr-TR" dirty="0"/>
              <a:t>1889’da </a:t>
            </a:r>
            <a:r>
              <a:rPr lang="tr-TR" b="1" dirty="0" err="1"/>
              <a:t>Herman</a:t>
            </a:r>
            <a:r>
              <a:rPr lang="tr-TR" b="1" dirty="0"/>
              <a:t> </a:t>
            </a:r>
            <a:r>
              <a:rPr lang="tr-TR" b="1" dirty="0" err="1"/>
              <a:t>Hollerith</a:t>
            </a:r>
            <a:r>
              <a:rPr lang="tr-TR" b="1" dirty="0"/>
              <a:t> </a:t>
            </a:r>
            <a:r>
              <a:rPr lang="tr-TR" dirty="0"/>
              <a:t>elektrikli tablolama sisteminin modelini geliştirdi. </a:t>
            </a:r>
            <a:r>
              <a:rPr lang="tr-TR" dirty="0" err="1"/>
              <a:t>Jaques</a:t>
            </a:r>
            <a:r>
              <a:rPr lang="tr-TR" dirty="0"/>
              <a:t> tezgahı düzenini bilgisayarlara uyguladığı bu modelin amacı ABD’de nüfus sayımı için hızlı bir yol bulmaktı.</a:t>
            </a:r>
          </a:p>
          <a:p>
            <a:pPr marL="0" indent="0">
              <a:buNone/>
            </a:pPr>
            <a:r>
              <a:rPr lang="tr-TR" dirty="0"/>
              <a:t>O zamana kadar </a:t>
            </a:r>
            <a:r>
              <a:rPr lang="tr-TR" dirty="0" err="1"/>
              <a:t>Babbage’ın</a:t>
            </a:r>
            <a:r>
              <a:rPr lang="tr-TR" dirty="0"/>
              <a:t> delikli kartları makineye komut vermek için kullanılırken, makinede üretilen bilginin kartlarda saklanması ile ilgili bir teknoloji yoktu.</a:t>
            </a:r>
          </a:p>
          <a:p>
            <a:pPr marL="0" indent="0">
              <a:buNone/>
            </a:pPr>
            <a:r>
              <a:rPr lang="tr-TR" dirty="0" err="1"/>
              <a:t>Hollerith</a:t>
            </a:r>
            <a:r>
              <a:rPr lang="tr-TR" dirty="0"/>
              <a:t>, kağıt bant ile deneyler yaptıktan sonra </a:t>
            </a:r>
            <a:r>
              <a:rPr lang="tr-TR" dirty="0" err="1"/>
              <a:t>Hollerith</a:t>
            </a:r>
            <a:r>
              <a:rPr lang="tr-TR" dirty="0"/>
              <a:t> kartları olarak bilinen delikli kartları geliştirdi.</a:t>
            </a:r>
          </a:p>
          <a:p>
            <a:r>
              <a:rPr lang="tr-TR" dirty="0"/>
              <a:t>Ayrıca tablolama makinesi ve bu tabloları delikli kartlara kaydetme makinelerini icat etti. </a:t>
            </a:r>
            <a:r>
              <a:rPr lang="tr-TR" dirty="0" err="1"/>
              <a:t>Hollerith</a:t>
            </a:r>
            <a:r>
              <a:rPr lang="tr-TR" dirty="0"/>
              <a:t> kartları ile birlikte, bunlar bilgi kaydetme işleminin temelini oluşturdu.</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15</a:t>
            </a:fld>
            <a:endParaRPr lang="en-US"/>
          </a:p>
        </p:txBody>
      </p:sp>
    </p:spTree>
    <p:extLst>
      <p:ext uri="{BB962C8B-B14F-4D97-AF65-F5344CB8AC3E}">
        <p14:creationId xmlns:p14="http://schemas.microsoft.com/office/powerpoint/2010/main" val="3549974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Elektrikli Makineler</a:t>
            </a:r>
          </a:p>
        </p:txBody>
      </p:sp>
      <p:sp>
        <p:nvSpPr>
          <p:cNvPr id="3" name="Content Placeholder 2"/>
          <p:cNvSpPr>
            <a:spLocks noGrp="1"/>
          </p:cNvSpPr>
          <p:nvPr>
            <p:ph idx="1"/>
          </p:nvPr>
        </p:nvSpPr>
        <p:spPr/>
        <p:txBody>
          <a:bodyPr>
            <a:normAutofit/>
          </a:bodyPr>
          <a:lstStyle/>
          <a:p>
            <a:pPr marL="0" indent="0">
              <a:buNone/>
            </a:pPr>
            <a:r>
              <a:rPr lang="tr-TR" dirty="0"/>
              <a:t>İlk bilgisayar kodları sadece yapılacak işe özeldi. Yani tek bir görevi yerine getirmek içindi.</a:t>
            </a:r>
          </a:p>
          <a:p>
            <a:r>
              <a:rPr lang="tr-TR" b="1" dirty="0"/>
              <a:t>Turing makinesi </a:t>
            </a:r>
            <a:r>
              <a:rPr lang="tr-TR" dirty="0"/>
              <a:t>bir bant işaretleme makinesinin işlemini gerçekleştiriyordu.</a:t>
            </a:r>
          </a:p>
          <a:p>
            <a:r>
              <a:rPr lang="tr-TR" dirty="0"/>
              <a:t>Turing makineleri </a:t>
            </a:r>
            <a:r>
              <a:rPr lang="tr-TR" b="1" dirty="0" err="1"/>
              <a:t>Von</a:t>
            </a:r>
            <a:r>
              <a:rPr lang="tr-TR" b="1" dirty="0"/>
              <a:t> </a:t>
            </a:r>
            <a:r>
              <a:rPr lang="tr-TR" b="1" dirty="0" err="1"/>
              <a:t>Neuman</a:t>
            </a:r>
            <a:r>
              <a:rPr lang="tr-TR" b="1" dirty="0"/>
              <a:t> </a:t>
            </a:r>
            <a:r>
              <a:rPr lang="tr-TR" dirty="0"/>
              <a:t>mimarisini kullanarak, programların veri şeklinde depolanması için temel oluşturdu. </a:t>
            </a:r>
          </a:p>
          <a:p>
            <a:pPr marL="0" indent="0">
              <a:buNone/>
            </a:pPr>
            <a:r>
              <a:rPr lang="tr-TR" dirty="0"/>
              <a:t>Ancak Turing’in makinesinin çalışması için gerekli kod, yüksek seviyeli diller için temel oluşturacak yalınlıkta değildi, yapması gereken işlemi gerçekleştirmek içindi ve kullanım prensibi gereği yalnızca verilerin analizini gerçekleştirebilen karmaşık bir makineydi.</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16</a:t>
            </a:fld>
            <a:endParaRPr lang="en-US"/>
          </a:p>
        </p:txBody>
      </p:sp>
    </p:spTree>
    <p:extLst>
      <p:ext uri="{BB962C8B-B14F-4D97-AF65-F5344CB8AC3E}">
        <p14:creationId xmlns:p14="http://schemas.microsoft.com/office/powerpoint/2010/main" val="811128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Elektronik Makineler</a:t>
            </a:r>
          </a:p>
        </p:txBody>
      </p:sp>
      <p:sp>
        <p:nvSpPr>
          <p:cNvPr id="3" name="Content Placeholder 2"/>
          <p:cNvSpPr>
            <a:spLocks noGrp="1"/>
          </p:cNvSpPr>
          <p:nvPr>
            <p:ph idx="1"/>
          </p:nvPr>
        </p:nvSpPr>
        <p:spPr/>
        <p:txBody>
          <a:bodyPr>
            <a:normAutofit fontScale="92500" lnSpcReduction="20000"/>
          </a:bodyPr>
          <a:lstStyle/>
          <a:p>
            <a:r>
              <a:rPr lang="tr-TR" dirty="0"/>
              <a:t>1937’de geliştirilen ilk elektronik dijital bilgisayar olan </a:t>
            </a:r>
            <a:r>
              <a:rPr lang="tr-TR" b="1" dirty="0" err="1"/>
              <a:t>Atanasoff-Berry</a:t>
            </a:r>
            <a:r>
              <a:rPr lang="tr-TR" b="1" dirty="0"/>
              <a:t> </a:t>
            </a:r>
            <a:r>
              <a:rPr lang="tr-TR" b="1" dirty="0" err="1"/>
              <a:t>Computer</a:t>
            </a:r>
            <a:r>
              <a:rPr lang="tr-TR" b="1" dirty="0"/>
              <a:t> (ABC), </a:t>
            </a:r>
            <a:r>
              <a:rPr lang="tr-TR" dirty="0"/>
              <a:t>lineer denklemleri çözmek için tasarlandı.</a:t>
            </a:r>
          </a:p>
          <a:p>
            <a:pPr marL="0" indent="0">
              <a:buNone/>
            </a:pPr>
            <a:r>
              <a:rPr lang="tr-TR" dirty="0"/>
              <a:t>Programlanabilir olmasa da ikili aritmetikle çalışma, yeniden kullanılabilir ayrı bir belleğe sahip olma ve paralel işlem yapabilme özelliklerine sahipti </a:t>
            </a:r>
          </a:p>
          <a:p>
            <a:r>
              <a:rPr lang="tr-TR" b="1" dirty="0" err="1"/>
              <a:t>Vannevar</a:t>
            </a:r>
            <a:r>
              <a:rPr lang="tr-TR" b="1" dirty="0"/>
              <a:t> Bush’un </a:t>
            </a:r>
            <a:r>
              <a:rPr lang="tr-TR" b="1" dirty="0" err="1"/>
              <a:t>Memex</a:t>
            </a:r>
            <a:r>
              <a:rPr lang="tr-TR" b="1" dirty="0"/>
              <a:t> </a:t>
            </a:r>
            <a:r>
              <a:rPr lang="tr-TR" dirty="0"/>
              <a:t>ismini verdiği makine yazılı belgeleri kendi hafızasında depo edebiliyor ve kullanıcının istediği belgeye kolaylıkla erişebilmesine olanak sağlıyordu. </a:t>
            </a:r>
          </a:p>
          <a:p>
            <a:pPr marL="0" indent="0">
              <a:buNone/>
            </a:pPr>
            <a:r>
              <a:rPr lang="tr-TR" dirty="0"/>
              <a:t>Bush’un düşüncesine göre bu belgeler birbirleriyle ilişkilendirilebiliyor, üzerlerinde değişiklikler yapılabiliyor ve hatta başka </a:t>
            </a:r>
            <a:r>
              <a:rPr lang="tr-TR" dirty="0" err="1"/>
              <a:t>Memex’ler</a:t>
            </a:r>
            <a:r>
              <a:rPr lang="tr-TR" dirty="0"/>
              <a:t> arasında paylaşılabiliyordu.  Bush, </a:t>
            </a:r>
            <a:r>
              <a:rPr lang="tr-TR" dirty="0" err="1"/>
              <a:t>Memex’leri</a:t>
            </a:r>
            <a:r>
              <a:rPr lang="tr-TR" dirty="0"/>
              <a:t> ekran, klavye ve bilgileri depo eden mikrofilmlere sahip bir makine olarak tasarlamıştı. 1945’lerde böyle bir düşünce olanaksız görülmekle birlikte yaklaşık 50 yıl sonra bu düşünceler hayata geçirildi.</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17</a:t>
            </a:fld>
            <a:endParaRPr lang="en-US"/>
          </a:p>
        </p:txBody>
      </p:sp>
    </p:spTree>
    <p:extLst>
      <p:ext uri="{BB962C8B-B14F-4D97-AF65-F5344CB8AC3E}">
        <p14:creationId xmlns:p14="http://schemas.microsoft.com/office/powerpoint/2010/main" val="21807984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Elektronik Makineler</a:t>
            </a:r>
          </a:p>
        </p:txBody>
      </p:sp>
      <p:sp>
        <p:nvSpPr>
          <p:cNvPr id="3" name="Content Placeholder 2"/>
          <p:cNvSpPr>
            <a:spLocks noGrp="1"/>
          </p:cNvSpPr>
          <p:nvPr>
            <p:ph idx="1"/>
          </p:nvPr>
        </p:nvSpPr>
        <p:spPr/>
        <p:txBody>
          <a:bodyPr>
            <a:normAutofit/>
          </a:bodyPr>
          <a:lstStyle/>
          <a:p>
            <a:r>
              <a:rPr lang="tr-TR" dirty="0"/>
              <a:t>1940’lı yıllarda bilgisayar dünyasındaki asıl problem yazılımlar değil bu yazılımları çalıştıracak bilgisayarların kapasiteleriydi. Her biri tek bir problemin çözümü için özelleşmiş bilgisayarların varlığı, bu makinaların genel amaçlı kullanımlarını olanaksız hale getiriyordu. </a:t>
            </a:r>
          </a:p>
          <a:p>
            <a:r>
              <a:rPr lang="tr-TR" dirty="0"/>
              <a:t>Yavaş ve kısıtlı işlevselliğe sahip bu makinalar, matematiksel hesaplamaları hızlı gerçekleştirme, ile savaş zamanı şifreleme ve şifre çözme işlemlerinin dışında gerçek hayatta kullanımının olup olmayacağı konusunda büyük bir soru işaretiydi.</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18</a:t>
            </a:fld>
            <a:endParaRPr lang="en-US"/>
          </a:p>
        </p:txBody>
      </p:sp>
    </p:spTree>
    <p:extLst>
      <p:ext uri="{BB962C8B-B14F-4D97-AF65-F5344CB8AC3E}">
        <p14:creationId xmlns:p14="http://schemas.microsoft.com/office/powerpoint/2010/main" val="32386181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Değiştirilebilir Komutlar</a:t>
            </a:r>
          </a:p>
        </p:txBody>
      </p:sp>
      <p:sp>
        <p:nvSpPr>
          <p:cNvPr id="3" name="Content Placeholder 2"/>
          <p:cNvSpPr>
            <a:spLocks noGrp="1"/>
          </p:cNvSpPr>
          <p:nvPr>
            <p:ph idx="1"/>
          </p:nvPr>
        </p:nvSpPr>
        <p:spPr/>
        <p:txBody>
          <a:bodyPr>
            <a:normAutofit lnSpcReduction="10000"/>
          </a:bodyPr>
          <a:lstStyle/>
          <a:p>
            <a:r>
              <a:rPr lang="tr-TR" b="1" dirty="0" err="1"/>
              <a:t>Von</a:t>
            </a:r>
            <a:r>
              <a:rPr lang="tr-TR" b="1" dirty="0"/>
              <a:t> </a:t>
            </a:r>
            <a:r>
              <a:rPr lang="tr-TR" b="1" dirty="0" err="1"/>
              <a:t>Neumann</a:t>
            </a:r>
            <a:r>
              <a:rPr lang="tr-TR" b="1" dirty="0"/>
              <a:t> mimarisi</a:t>
            </a:r>
            <a:r>
              <a:rPr lang="tr-TR" dirty="0"/>
              <a:t>, kendinden önceki bilgisayarların işlemci ve bellek bütünlüğünü ayırıp belleği ayrı bir birim olarak tasarlamıştır.</a:t>
            </a:r>
          </a:p>
          <a:p>
            <a:pPr marL="0" indent="0">
              <a:buNone/>
            </a:pPr>
            <a:r>
              <a:rPr lang="tr-TR" dirty="0"/>
              <a:t>Programlama tarihinde bir dönüm noktası olarak sayılabilecek bu mimari ile bellek haricen komutları ve verileri saklayabilir bir birim olarak tanımlanmıştır. </a:t>
            </a:r>
          </a:p>
          <a:p>
            <a:pPr marL="0" indent="0">
              <a:buNone/>
            </a:pPr>
            <a:r>
              <a:rPr lang="tr-TR" dirty="0"/>
              <a:t>Böylelikle bu yeni mimari ile oluşturulacak bir bilgisayar kendine tanımlanan komutların değiştirilebilmesine olanak sağlayabilecekti.</a:t>
            </a:r>
          </a:p>
          <a:p>
            <a:r>
              <a:rPr lang="tr-TR" dirty="0"/>
              <a:t>Aynı yıllarda (1945-1947) </a:t>
            </a:r>
            <a:r>
              <a:rPr lang="tr-TR" b="1" dirty="0"/>
              <a:t>Alan Turing</a:t>
            </a:r>
            <a:r>
              <a:rPr lang="tr-TR" dirty="0"/>
              <a:t>’de II. Dünya Savaşı boyunca, Birleşik Krallık şifre çözücüleri tarafından Nazi </a:t>
            </a:r>
            <a:r>
              <a:rPr lang="tr-TR" dirty="0" err="1"/>
              <a:t>Almanyası’nın</a:t>
            </a:r>
            <a:r>
              <a:rPr lang="tr-TR" dirty="0"/>
              <a:t> </a:t>
            </a:r>
            <a:r>
              <a:rPr lang="tr-TR" b="1" dirty="0" err="1"/>
              <a:t>Enigma</a:t>
            </a:r>
            <a:r>
              <a:rPr lang="tr-TR" b="1" dirty="0"/>
              <a:t> ve </a:t>
            </a:r>
            <a:r>
              <a:rPr lang="tr-TR" b="1" dirty="0" err="1"/>
              <a:t>Lorenz</a:t>
            </a:r>
            <a:r>
              <a:rPr lang="tr-TR" b="1" dirty="0"/>
              <a:t> </a:t>
            </a:r>
            <a:r>
              <a:rPr lang="tr-TR" dirty="0"/>
              <a:t>şifrelerinin çözülmesi amacıyla üs olarak kullanılan </a:t>
            </a:r>
            <a:r>
              <a:rPr lang="tr-TR" dirty="0" err="1"/>
              <a:t>Bletchley</a:t>
            </a:r>
            <a:r>
              <a:rPr lang="tr-TR" dirty="0"/>
              <a:t> Park’ta ACE adı verilen makine üzerinde çalışmaktaydı.</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19</a:t>
            </a:fld>
            <a:endParaRPr lang="en-US"/>
          </a:p>
        </p:txBody>
      </p:sp>
    </p:spTree>
    <p:extLst>
      <p:ext uri="{BB962C8B-B14F-4D97-AF65-F5344CB8AC3E}">
        <p14:creationId xmlns:p14="http://schemas.microsoft.com/office/powerpoint/2010/main" val="462361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Amaçlar</a:t>
            </a:r>
          </a:p>
        </p:txBody>
      </p:sp>
      <p:sp>
        <p:nvSpPr>
          <p:cNvPr id="3" name="Content Placeholder 2"/>
          <p:cNvSpPr>
            <a:spLocks noGrp="1"/>
          </p:cNvSpPr>
          <p:nvPr>
            <p:ph idx="1"/>
          </p:nvPr>
        </p:nvSpPr>
        <p:spPr/>
        <p:txBody>
          <a:bodyPr>
            <a:normAutofit/>
          </a:bodyPr>
          <a:lstStyle/>
          <a:p>
            <a:pPr marL="0" indent="0">
              <a:buNone/>
            </a:pPr>
            <a:r>
              <a:rPr lang="tr-TR" dirty="0"/>
              <a:t>Bu bölüm bittiğinde;</a:t>
            </a:r>
          </a:p>
          <a:p>
            <a:r>
              <a:rPr lang="tr-TR" dirty="0"/>
              <a:t>Programlama ve kodlama arasındaki farkı açıklayabilecek,</a:t>
            </a:r>
          </a:p>
          <a:p>
            <a:r>
              <a:rPr lang="tr-TR" dirty="0"/>
              <a:t>Algoritma kavramının kökenlerini öğrenebilecek,</a:t>
            </a:r>
          </a:p>
          <a:p>
            <a:r>
              <a:rPr lang="tr-TR" dirty="0"/>
              <a:t>Bilgisayarların gelişimi ile programlamanın gelişimini ilişkilendirebilecek,</a:t>
            </a:r>
          </a:p>
          <a:p>
            <a:r>
              <a:rPr lang="tr-TR" dirty="0"/>
              <a:t>Programlama dilleri tarihindeki dönüm noktalarını anlayabilecek,</a:t>
            </a:r>
          </a:p>
          <a:p>
            <a:r>
              <a:rPr lang="tr-TR" dirty="0"/>
              <a:t>Programlama öğretim programlarının oluşmasına etki eden faktörleri öğrenebileceksiniz.</a:t>
            </a:r>
          </a:p>
          <a:p>
            <a:endParaRPr lang="tr-TR" dirty="0"/>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a:t>
            </a:fld>
            <a:endParaRPr lang="en-US"/>
          </a:p>
        </p:txBody>
      </p:sp>
    </p:spTree>
    <p:extLst>
      <p:ext uri="{BB962C8B-B14F-4D97-AF65-F5344CB8AC3E}">
        <p14:creationId xmlns:p14="http://schemas.microsoft.com/office/powerpoint/2010/main" val="25285038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Değiştirilebilir Komutlar</a:t>
            </a:r>
          </a:p>
        </p:txBody>
      </p:sp>
      <p:sp>
        <p:nvSpPr>
          <p:cNvPr id="3" name="Content Placeholder 2"/>
          <p:cNvSpPr>
            <a:spLocks noGrp="1"/>
          </p:cNvSpPr>
          <p:nvPr>
            <p:ph idx="1"/>
          </p:nvPr>
        </p:nvSpPr>
        <p:spPr/>
        <p:txBody>
          <a:bodyPr>
            <a:normAutofit fontScale="92500" lnSpcReduction="20000"/>
          </a:bodyPr>
          <a:lstStyle/>
          <a:p>
            <a:r>
              <a:rPr lang="tr-TR" dirty="0"/>
              <a:t>II. Dünya Savaşı’nda kullanılan </a:t>
            </a:r>
            <a:r>
              <a:rPr lang="tr-TR" b="1" dirty="0" err="1"/>
              <a:t>Colossus</a:t>
            </a:r>
            <a:r>
              <a:rPr lang="tr-TR" b="1" dirty="0"/>
              <a:t> makineleri </a:t>
            </a:r>
            <a:r>
              <a:rPr lang="tr-TR" dirty="0"/>
              <a:t>(Mark-I ve Mark-II) ilk kısmen programlanabilir elektronik bilgisayarlardır. </a:t>
            </a:r>
            <a:r>
              <a:rPr lang="tr-TR" dirty="0" err="1"/>
              <a:t>Colossus</a:t>
            </a:r>
            <a:r>
              <a:rPr lang="tr-TR" dirty="0"/>
              <a:t> makineleri, Almanların </a:t>
            </a:r>
            <a:r>
              <a:rPr lang="tr-TR" dirty="0" err="1"/>
              <a:t>Enigma</a:t>
            </a:r>
            <a:r>
              <a:rPr lang="tr-TR" dirty="0"/>
              <a:t> ve </a:t>
            </a:r>
            <a:r>
              <a:rPr lang="tr-TR" dirty="0" err="1"/>
              <a:t>Lorenz</a:t>
            </a:r>
            <a:r>
              <a:rPr lang="tr-TR" dirty="0"/>
              <a:t> SZ 40/42 isimli şifre makinelerinin ürettiği şifreli mesajları kırmak ve okumak için İngilizler tarafından 1944’de </a:t>
            </a:r>
            <a:r>
              <a:rPr lang="tr-TR" dirty="0" err="1"/>
              <a:t>Bletchley</a:t>
            </a:r>
            <a:r>
              <a:rPr lang="tr-TR" dirty="0"/>
              <a:t> Park’ta tasarlandı.</a:t>
            </a:r>
          </a:p>
          <a:p>
            <a:pPr marL="0" indent="0">
              <a:buNone/>
            </a:pPr>
            <a:r>
              <a:rPr lang="tr-TR" dirty="0" err="1"/>
              <a:t>Colossus</a:t>
            </a:r>
            <a:r>
              <a:rPr lang="tr-TR" dirty="0"/>
              <a:t> makinaları biri kağıttan delikli karta işlenmiş şifreli mesajın veri setini, diğeri de </a:t>
            </a:r>
            <a:r>
              <a:rPr lang="tr-TR" dirty="0" err="1"/>
              <a:t>Colossus’un</a:t>
            </a:r>
            <a:r>
              <a:rPr lang="tr-TR" dirty="0"/>
              <a:t> kendini </a:t>
            </a:r>
            <a:r>
              <a:rPr lang="tr-TR" dirty="0" err="1"/>
              <a:t>Enigma</a:t>
            </a:r>
            <a:r>
              <a:rPr lang="tr-TR" dirty="0"/>
              <a:t>/</a:t>
            </a:r>
            <a:r>
              <a:rPr lang="tr-TR" dirty="0" err="1"/>
              <a:t>Lorenz</a:t>
            </a:r>
            <a:r>
              <a:rPr lang="tr-TR" dirty="0"/>
              <a:t> makinasına benzeterek oluşturduğu veri setini karşılaştırarak çalışıyordu. </a:t>
            </a:r>
            <a:r>
              <a:rPr lang="tr-TR" dirty="0" err="1"/>
              <a:t>Colossus</a:t>
            </a:r>
            <a:r>
              <a:rPr lang="tr-TR" dirty="0"/>
              <a:t> iki veri setinin her karşılaştırmasında elde ettiği sonucu elektronik bir daktilo ile dış ortama aktarabiliyordu. </a:t>
            </a:r>
          </a:p>
          <a:p>
            <a:pPr marL="0" indent="0">
              <a:buNone/>
            </a:pPr>
            <a:r>
              <a:rPr lang="tr-TR" dirty="0"/>
              <a:t>1940’larda ilk modern elektrik gücüyle çalışan bilgisayarlar oluşturuldu. Oldukça sınırlı hız ve hafıza kapasitesine sahip bu makinelere işlem yaptırabilmek için önceleri Assembly Dili’nin kullanılması gerekmekteydi. Ancak Assembly ile bilgisayara bir işlem yaptırabilmek oldukça zor bir süreçti.</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20</a:t>
            </a:fld>
            <a:endParaRPr lang="en-US"/>
          </a:p>
        </p:txBody>
      </p:sp>
    </p:spTree>
    <p:extLst>
      <p:ext uri="{BB962C8B-B14F-4D97-AF65-F5344CB8AC3E}">
        <p14:creationId xmlns:p14="http://schemas.microsoft.com/office/powerpoint/2010/main" val="10203131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Makine Dilinden Yukarıya</a:t>
            </a:r>
          </a:p>
        </p:txBody>
      </p:sp>
      <p:sp>
        <p:nvSpPr>
          <p:cNvPr id="3" name="Content Placeholder 2"/>
          <p:cNvSpPr>
            <a:spLocks noGrp="1"/>
          </p:cNvSpPr>
          <p:nvPr>
            <p:ph idx="1"/>
          </p:nvPr>
        </p:nvSpPr>
        <p:spPr/>
        <p:txBody>
          <a:bodyPr>
            <a:normAutofit lnSpcReduction="10000"/>
          </a:bodyPr>
          <a:lstStyle/>
          <a:p>
            <a:r>
              <a:rPr lang="tr-TR" dirty="0"/>
              <a:t>İlk üst düzey programlama dili Almanlar tarafından geliştirilen Z1, Z2, Z3 ve Z4 makinelerinin programlanması amacıyla 1942-1945 yılları arasında </a:t>
            </a:r>
            <a:r>
              <a:rPr lang="tr-TR" b="1" dirty="0"/>
              <a:t>Konrad </a:t>
            </a:r>
            <a:r>
              <a:rPr lang="tr-TR" b="1" dirty="0" err="1"/>
              <a:t>Zuse</a:t>
            </a:r>
            <a:r>
              <a:rPr lang="tr-TR" dirty="0"/>
              <a:t> tarafından oluşturulan </a:t>
            </a:r>
            <a:r>
              <a:rPr lang="tr-TR" b="1" dirty="0" err="1"/>
              <a:t>Plankalkül</a:t>
            </a:r>
            <a:r>
              <a:rPr lang="tr-TR" dirty="0"/>
              <a:t> idi.</a:t>
            </a:r>
          </a:p>
          <a:p>
            <a:r>
              <a:rPr lang="tr-TR" dirty="0"/>
              <a:t>1949’da </a:t>
            </a:r>
            <a:r>
              <a:rPr lang="tr-TR" b="1" dirty="0"/>
              <a:t>John </a:t>
            </a:r>
            <a:r>
              <a:rPr lang="tr-TR" b="1" dirty="0" err="1"/>
              <a:t>Mauchly</a:t>
            </a:r>
            <a:r>
              <a:rPr lang="tr-TR" b="1" dirty="0"/>
              <a:t>, </a:t>
            </a:r>
            <a:r>
              <a:rPr lang="tr-TR" b="1" dirty="0" err="1"/>
              <a:t>Short</a:t>
            </a:r>
            <a:r>
              <a:rPr lang="tr-TR" b="1" dirty="0"/>
              <a:t> </a:t>
            </a:r>
            <a:r>
              <a:rPr lang="tr-TR" b="1" dirty="0" err="1"/>
              <a:t>Code</a:t>
            </a:r>
            <a:r>
              <a:rPr lang="tr-TR" dirty="0" err="1"/>
              <a:t>’u</a:t>
            </a:r>
            <a:r>
              <a:rPr lang="tr-TR" dirty="0"/>
              <a:t> tanıttı. </a:t>
            </a:r>
            <a:r>
              <a:rPr lang="tr-TR" dirty="0" err="1"/>
              <a:t>Plankalkül’den</a:t>
            </a:r>
            <a:r>
              <a:rPr lang="tr-TR" dirty="0"/>
              <a:t> sonra önerilen ilk yüksek seviyeli dillerden biriydi. Makine kodunun aksine kısa kodlar ve matematiksel ifadeleri içeriyordu, ancak program her çalıştırıldığında yazılan kodlar makine diline çevrilmeliydi ve bu işlem doğrudan makine kodu yazmaktan çok daha yavaş çalışıyordu.</a:t>
            </a:r>
          </a:p>
          <a:p>
            <a:r>
              <a:rPr lang="tr-TR" dirty="0"/>
              <a:t>Bir derleyiciye sahip olan ilk programlama dili </a:t>
            </a:r>
            <a:r>
              <a:rPr lang="tr-TR" b="1" dirty="0" err="1"/>
              <a:t>Böhm’ün</a:t>
            </a:r>
            <a:r>
              <a:rPr lang="tr-TR" b="1" dirty="0"/>
              <a:t> dili</a:t>
            </a:r>
            <a:r>
              <a:rPr lang="tr-TR" dirty="0"/>
              <a:t> ile, yalnızca atama işlemleri ile tanımlanan adreslere veriler yazılıyor ve matematiksel işlemler yapılabiliyordu. </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21</a:t>
            </a:fld>
            <a:endParaRPr lang="en-US"/>
          </a:p>
        </p:txBody>
      </p:sp>
    </p:spTree>
    <p:extLst>
      <p:ext uri="{BB962C8B-B14F-4D97-AF65-F5344CB8AC3E}">
        <p14:creationId xmlns:p14="http://schemas.microsoft.com/office/powerpoint/2010/main" val="14043271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Makine Dilinden Yukarıya</a:t>
            </a:r>
          </a:p>
        </p:txBody>
      </p:sp>
      <p:sp>
        <p:nvSpPr>
          <p:cNvPr id="3" name="Content Placeholder 2"/>
          <p:cNvSpPr>
            <a:spLocks noGrp="1"/>
          </p:cNvSpPr>
          <p:nvPr>
            <p:ph idx="1"/>
          </p:nvPr>
        </p:nvSpPr>
        <p:spPr/>
        <p:txBody>
          <a:bodyPr>
            <a:normAutofit fontScale="92500" lnSpcReduction="20000"/>
          </a:bodyPr>
          <a:lstStyle/>
          <a:p>
            <a:r>
              <a:rPr lang="tr-TR" dirty="0"/>
              <a:t>Elektronik Gecikmeli Depolama Yapabilen Otomatik Hesap Makinesi veya kısa adıyla </a:t>
            </a:r>
            <a:r>
              <a:rPr lang="tr-TR" b="1" dirty="0"/>
              <a:t>EDSAC</a:t>
            </a:r>
            <a:r>
              <a:rPr lang="tr-TR" dirty="0"/>
              <a:t>, pratik olarak program depolayabilen ilk elektronik bilgisayardı ve çalıştırdığı ilk programın yaptığı işlem asal sayıların bir listesini ve karelerinin tablosunu oluşturmaktı.</a:t>
            </a:r>
          </a:p>
          <a:p>
            <a:pPr marL="0" indent="0">
              <a:buNone/>
            </a:pPr>
            <a:r>
              <a:rPr lang="tr-TR" dirty="0" err="1"/>
              <a:t>EDSAC’ın</a:t>
            </a:r>
            <a:r>
              <a:rPr lang="tr-TR" dirty="0"/>
              <a:t> programlama açısından diğer bir önemli rolüyse dünyanın ilk video oyunu </a:t>
            </a:r>
            <a:r>
              <a:rPr lang="tr-TR" dirty="0" err="1"/>
              <a:t>OXO’yu</a:t>
            </a:r>
            <a:r>
              <a:rPr lang="tr-TR" dirty="0"/>
              <a:t> çalıştırmış olmasıdır.</a:t>
            </a:r>
          </a:p>
          <a:p>
            <a:r>
              <a:rPr lang="tr-TR" b="1" dirty="0" err="1"/>
              <a:t>Howard</a:t>
            </a:r>
            <a:r>
              <a:rPr lang="tr-TR" b="1" dirty="0"/>
              <a:t> </a:t>
            </a:r>
            <a:r>
              <a:rPr lang="tr-TR" b="1" dirty="0" err="1"/>
              <a:t>Hathaway</a:t>
            </a:r>
            <a:r>
              <a:rPr lang="tr-TR" b="1" dirty="0"/>
              <a:t> </a:t>
            </a:r>
            <a:r>
              <a:rPr lang="tr-TR" b="1" dirty="0" err="1"/>
              <a:t>Aiken</a:t>
            </a:r>
            <a:r>
              <a:rPr lang="tr-TR" b="1" dirty="0"/>
              <a:t> </a:t>
            </a:r>
            <a:r>
              <a:rPr lang="tr-TR" dirty="0"/>
              <a:t>tarafından IBM’in finansmanı ile Harvard Üniversitesi’nde geliştirilen </a:t>
            </a:r>
            <a:r>
              <a:rPr lang="tr-TR" b="1" dirty="0"/>
              <a:t>Harvard Mark-1 </a:t>
            </a:r>
            <a:r>
              <a:rPr lang="tr-TR" dirty="0"/>
              <a:t>ve devamında geliştirilen </a:t>
            </a:r>
            <a:r>
              <a:rPr lang="tr-TR" b="1" dirty="0"/>
              <a:t>Mark-2, 3 ve 4 </a:t>
            </a:r>
            <a:r>
              <a:rPr lang="tr-TR" dirty="0"/>
              <a:t>programlama tarihine önemli katkılarda bulunmuştur. </a:t>
            </a:r>
            <a:r>
              <a:rPr lang="tr-TR" dirty="0" err="1"/>
              <a:t>Aiken’in</a:t>
            </a:r>
            <a:r>
              <a:rPr lang="tr-TR" dirty="0"/>
              <a:t> makinaları askeri amaçlıydı ve Depolanmış Program Bilgisayarı özelliğinde değildi. </a:t>
            </a:r>
          </a:p>
          <a:p>
            <a:pPr marL="0" indent="0">
              <a:buNone/>
            </a:pPr>
            <a:r>
              <a:rPr lang="tr-TR" dirty="0"/>
              <a:t>Ancak bu makinalar için geliştirilen </a:t>
            </a:r>
            <a:r>
              <a:rPr lang="tr-TR" dirty="0" err="1"/>
              <a:t>AutoCode</a:t>
            </a:r>
            <a:r>
              <a:rPr lang="tr-TR" dirty="0"/>
              <a:t> yapıları kendinden sonra gelen Fortran ve COBOL gibi dillere öncülük etmiştir.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22</a:t>
            </a:fld>
            <a:endParaRPr lang="en-US"/>
          </a:p>
        </p:txBody>
      </p:sp>
    </p:spTree>
    <p:extLst>
      <p:ext uri="{BB962C8B-B14F-4D97-AF65-F5344CB8AC3E}">
        <p14:creationId xmlns:p14="http://schemas.microsoft.com/office/powerpoint/2010/main" val="32693684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a:bodyPr>
          <a:lstStyle/>
          <a:p>
            <a:r>
              <a:rPr lang="tr-TR" dirty="0"/>
              <a:t>İlk yüksek seviyeli bilgisayar programlama dili </a:t>
            </a:r>
            <a:r>
              <a:rPr lang="tr-TR" b="1" dirty="0"/>
              <a:t>FORTRAN</a:t>
            </a:r>
            <a:r>
              <a:rPr lang="tr-TR" dirty="0"/>
              <a:t>, 1954’de IBM’den </a:t>
            </a:r>
            <a:r>
              <a:rPr lang="tr-TR" b="1" dirty="0"/>
              <a:t>John </a:t>
            </a:r>
            <a:r>
              <a:rPr lang="tr-TR" b="1" dirty="0" err="1"/>
              <a:t>Backus</a:t>
            </a:r>
            <a:r>
              <a:rPr lang="tr-TR" dirty="0" err="1"/>
              <a:t>’un</a:t>
            </a:r>
            <a:r>
              <a:rPr lang="tr-TR" dirty="0"/>
              <a:t> başında olduğu ekip tarafından hazırlandı.</a:t>
            </a:r>
          </a:p>
          <a:p>
            <a:pPr marL="0" indent="0">
              <a:buNone/>
            </a:pPr>
            <a:r>
              <a:rPr lang="tr-TR" dirty="0"/>
              <a:t>Ekibin amacı, ileri matematiksel hesaplamaları yapabilecek programların kolayca hazırlanmasına olanak sağlayacak yüksek seviyeli bir dil yaratmaktı.</a:t>
            </a:r>
          </a:p>
          <a:p>
            <a:r>
              <a:rPr lang="tr-TR" dirty="0" err="1"/>
              <a:t>Grace</a:t>
            </a:r>
            <a:r>
              <a:rPr lang="tr-TR" dirty="0"/>
              <a:t> </a:t>
            </a:r>
            <a:r>
              <a:rPr lang="tr-TR" dirty="0" err="1"/>
              <a:t>Hopper</a:t>
            </a:r>
            <a:r>
              <a:rPr lang="tr-TR" dirty="0"/>
              <a:t>, Amerikalı bilim insanı, bilgisayar bilimcisi, matematikçi ve tümamiraldir. Bilgisayar programlama dilleri için ilk derleyiciyi (</a:t>
            </a:r>
            <a:r>
              <a:rPr lang="tr-TR" dirty="0" err="1"/>
              <a:t>compiler</a:t>
            </a:r>
            <a:r>
              <a:rPr lang="tr-TR" dirty="0"/>
              <a:t>) geliştirmiştir ve “</a:t>
            </a:r>
            <a:r>
              <a:rPr lang="tr-TR" dirty="0" err="1"/>
              <a:t>debugging</a:t>
            </a:r>
            <a:r>
              <a:rPr lang="tr-TR" dirty="0"/>
              <a:t>” diye bilinen programı hatalardan temizleme kavramının da ilk kullanıcılarından olan bilim kadınıdır.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23</a:t>
            </a:fld>
            <a:endParaRPr lang="en-US"/>
          </a:p>
        </p:txBody>
      </p:sp>
    </p:spTree>
    <p:extLst>
      <p:ext uri="{BB962C8B-B14F-4D97-AF65-F5344CB8AC3E}">
        <p14:creationId xmlns:p14="http://schemas.microsoft.com/office/powerpoint/2010/main" val="864485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lnSpcReduction="10000"/>
          </a:bodyPr>
          <a:lstStyle/>
          <a:p>
            <a:r>
              <a:rPr lang="tr-TR" dirty="0" err="1"/>
              <a:t>Hopper</a:t>
            </a:r>
            <a:r>
              <a:rPr lang="tr-TR" dirty="0"/>
              <a:t> ve ekibi Amerikan </a:t>
            </a:r>
            <a:r>
              <a:rPr lang="tr-TR" dirty="0" err="1"/>
              <a:t>Remington</a:t>
            </a:r>
            <a:r>
              <a:rPr lang="tr-TR" dirty="0"/>
              <a:t> </a:t>
            </a:r>
            <a:r>
              <a:rPr lang="tr-TR" dirty="0" err="1"/>
              <a:t>Rand</a:t>
            </a:r>
            <a:r>
              <a:rPr lang="tr-TR" dirty="0"/>
              <a:t> şirketi için 1952 yılında </a:t>
            </a:r>
            <a:r>
              <a:rPr lang="tr-TR" b="1" dirty="0"/>
              <a:t>A-0 </a:t>
            </a:r>
            <a:r>
              <a:rPr lang="tr-TR" dirty="0"/>
              <a:t>(</a:t>
            </a:r>
            <a:r>
              <a:rPr lang="tr-TR" dirty="0" err="1"/>
              <a:t>Arithmetic</a:t>
            </a:r>
            <a:r>
              <a:rPr lang="tr-TR" dirty="0"/>
              <a:t> Language </a:t>
            </a:r>
            <a:r>
              <a:rPr lang="tr-TR" dirty="0" err="1"/>
              <a:t>version</a:t>
            </a:r>
            <a:r>
              <a:rPr lang="tr-TR" dirty="0"/>
              <a:t> 0) adı verilen ve ilk kez üretildiği bilgisayardan bağımsız olarak yazılan bir programı derleyebilen programlama dilini geliştirdi. </a:t>
            </a:r>
          </a:p>
          <a:p>
            <a:pPr marL="0" indent="0">
              <a:buNone/>
            </a:pPr>
            <a:r>
              <a:rPr lang="tr-TR" dirty="0"/>
              <a:t>Derleyiciler matematiksel kodu makine diline yani ikili kodlara (1-0) dönüştürerek yazılan bir programın başka bilgisayarlarda da çalışabilmesini sağlamıştır.</a:t>
            </a:r>
          </a:p>
          <a:p>
            <a:r>
              <a:rPr lang="tr-TR" b="1" dirty="0" err="1"/>
              <a:t>Flow-Matic</a:t>
            </a:r>
            <a:r>
              <a:rPr lang="tr-TR" dirty="0"/>
              <a:t> (1955-1959) günümüz programlama dili kavramının atası kabul edilebilir. O zamana kadar sadece matematiksel simgelerle gerçekleştirilen programlama işlemi </a:t>
            </a:r>
            <a:r>
              <a:rPr lang="tr-TR" dirty="0" err="1"/>
              <a:t>Flow-Matic</a:t>
            </a:r>
            <a:r>
              <a:rPr lang="tr-TR" dirty="0"/>
              <a:t> ile birlikte İngilizce benzeri komutlarla gerçekleştirilebilir hale getirilmiştir.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24</a:t>
            </a:fld>
            <a:endParaRPr lang="en-US"/>
          </a:p>
        </p:txBody>
      </p:sp>
    </p:spTree>
    <p:extLst>
      <p:ext uri="{BB962C8B-B14F-4D97-AF65-F5344CB8AC3E}">
        <p14:creationId xmlns:p14="http://schemas.microsoft.com/office/powerpoint/2010/main" val="2467397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a:bodyPr>
          <a:lstStyle/>
          <a:p>
            <a:r>
              <a:rPr lang="tr-TR" dirty="0"/>
              <a:t>1959 yılında ise yine </a:t>
            </a:r>
            <a:r>
              <a:rPr lang="tr-TR" b="1" dirty="0" err="1"/>
              <a:t>Hopper</a:t>
            </a:r>
            <a:r>
              <a:rPr lang="tr-TR" b="1" dirty="0"/>
              <a:t> </a:t>
            </a:r>
            <a:r>
              <a:rPr lang="tr-TR" dirty="0"/>
              <a:t>ve ekibi tarafından ilk standardize edilmiş iş bilgisayarı dili </a:t>
            </a:r>
            <a:r>
              <a:rPr lang="tr-TR" b="1" dirty="0"/>
              <a:t>COBOL </a:t>
            </a:r>
            <a:r>
              <a:rPr lang="tr-TR" dirty="0"/>
              <a:t>geliştirildi.</a:t>
            </a:r>
          </a:p>
          <a:p>
            <a:pPr marL="0" indent="0">
              <a:buNone/>
            </a:pPr>
            <a:r>
              <a:rPr lang="tr-TR" dirty="0"/>
              <a:t>Bu dilin önemi, ilk kez bir bilgisayara özel ya da askeri amaçlı olmayan ve herkesin programlama yapabileceği bir dil olmasıydı. </a:t>
            </a:r>
          </a:p>
          <a:p>
            <a:r>
              <a:rPr lang="tr-TR" dirty="0"/>
              <a:t>Diğer bir dönüm noktası, 1950’lerin sonlarında Amerikan ve Avrupalı bilgisayar bilimcilerinin komitesi tarafından “algoritmalar için yeni bir dil” sloganıyla yayınlanan </a:t>
            </a:r>
            <a:r>
              <a:rPr lang="tr-TR" b="1" dirty="0"/>
              <a:t>ALGOL 60 </a:t>
            </a:r>
            <a:r>
              <a:rPr lang="tr-TR" dirty="0"/>
              <a:t>programlama dilinin ortaya çıkması ve bununla birlikte bir raporun yayınlanmasıdır.</a:t>
            </a:r>
          </a:p>
          <a:p>
            <a:pPr marL="0" indent="0">
              <a:buNone/>
            </a:pPr>
            <a:r>
              <a:rPr lang="tr-TR" dirty="0"/>
              <a:t>Bu rapor programlama dillerine ilişkin pek çok farklı düşünceyi 3 temel yenilikle özetlemiştir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25</a:t>
            </a:fld>
            <a:endParaRPr lang="en-US"/>
          </a:p>
        </p:txBody>
      </p:sp>
    </p:spTree>
    <p:extLst>
      <p:ext uri="{BB962C8B-B14F-4D97-AF65-F5344CB8AC3E}">
        <p14:creationId xmlns:p14="http://schemas.microsoft.com/office/powerpoint/2010/main" val="29268092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lnSpcReduction="10000"/>
          </a:bodyPr>
          <a:lstStyle/>
          <a:p>
            <a:pPr>
              <a:buFont typeface="+mj-lt"/>
              <a:buAutoNum type="arabicPeriod"/>
            </a:pPr>
            <a:r>
              <a:rPr lang="tr-TR" b="1" dirty="0" err="1"/>
              <a:t>İçiçe</a:t>
            </a:r>
            <a:r>
              <a:rPr lang="tr-TR" b="1" dirty="0"/>
              <a:t> blok yapısının kullanımı: </a:t>
            </a:r>
            <a:r>
              <a:rPr lang="tr-TR" dirty="0"/>
              <a:t>Kod sıralamaları ve bağlantıların tanımlanması ayrı olarak adlandırılmış prosedürlere dönüştürülmeksizin bloklar halinde gruplandırılabilir.</a:t>
            </a:r>
          </a:p>
          <a:p>
            <a:pPr>
              <a:buFont typeface="+mj-lt"/>
              <a:buAutoNum type="arabicPeriod"/>
            </a:pPr>
            <a:r>
              <a:rPr lang="tr-TR" b="1" dirty="0" err="1"/>
              <a:t>Sözcüksel</a:t>
            </a:r>
            <a:r>
              <a:rPr lang="tr-TR" b="1" dirty="0"/>
              <a:t> kapsamın belirlenmesi: </a:t>
            </a:r>
            <a:r>
              <a:rPr lang="tr-TR" dirty="0"/>
              <a:t>Bir blok kendi özel verilerine sahip olabilir yani prosedürlerin ve fonksiyonların kendi lokal değişkenleri dışardan müdahale için gizlidir.</a:t>
            </a:r>
          </a:p>
          <a:p>
            <a:pPr>
              <a:buFont typeface="+mj-lt"/>
              <a:buAutoNum type="arabicPeriod"/>
            </a:pPr>
            <a:r>
              <a:rPr lang="tr-TR" b="1" dirty="0"/>
              <a:t>Dilin Tanımlanması: </a:t>
            </a:r>
            <a:r>
              <a:rPr lang="tr-TR" dirty="0"/>
              <a:t>Dilin sözdizimini tanımlamak için matematiksel olarak tam bir gösterim olan </a:t>
            </a:r>
            <a:r>
              <a:rPr lang="tr-TR" dirty="0" err="1"/>
              <a:t>Backus-Naur</a:t>
            </a:r>
            <a:r>
              <a:rPr lang="tr-TR" dirty="0"/>
              <a:t> formu (BNF) kullanılmıştır. Neredeyse tüm takip eden programlama dilleri, sözdizimlerinin bağlamsız kısmını tanımlamak için </a:t>
            </a:r>
            <a:r>
              <a:rPr lang="tr-TR" dirty="0" err="1"/>
              <a:t>BNF’nin</a:t>
            </a:r>
            <a:r>
              <a:rPr lang="tr-TR" dirty="0"/>
              <a:t> bir varyantını kullanmışlardır.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26</a:t>
            </a:fld>
            <a:endParaRPr lang="en-US"/>
          </a:p>
        </p:txBody>
      </p:sp>
    </p:spTree>
    <p:extLst>
      <p:ext uri="{BB962C8B-B14F-4D97-AF65-F5344CB8AC3E}">
        <p14:creationId xmlns:p14="http://schemas.microsoft.com/office/powerpoint/2010/main" val="6161949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a:bodyPr>
          <a:lstStyle/>
          <a:p>
            <a:r>
              <a:rPr lang="tr-TR" dirty="0"/>
              <a:t>Bugün hala kullanılan programlama dilleri içerisinde 1958 yılında </a:t>
            </a:r>
            <a:r>
              <a:rPr lang="tr-TR" b="1" dirty="0"/>
              <a:t>John </a:t>
            </a:r>
            <a:r>
              <a:rPr lang="tr-TR" b="1" dirty="0" err="1"/>
              <a:t>McCarthy</a:t>
            </a:r>
            <a:r>
              <a:rPr lang="tr-TR" dirty="0"/>
              <a:t> tarafından geliştirilen </a:t>
            </a:r>
            <a:r>
              <a:rPr lang="tr-TR" b="1" dirty="0"/>
              <a:t>LISP</a:t>
            </a:r>
            <a:r>
              <a:rPr lang="tr-TR" dirty="0"/>
              <a:t> önemli bir yere sahiptir. </a:t>
            </a:r>
          </a:p>
          <a:p>
            <a:pPr marL="0" indent="0">
              <a:buNone/>
            </a:pPr>
            <a:r>
              <a:rPr lang="tr-TR" dirty="0"/>
              <a:t>John </a:t>
            </a:r>
            <a:r>
              <a:rPr lang="tr-TR" dirty="0" err="1"/>
              <a:t>McCarthy</a:t>
            </a:r>
            <a:r>
              <a:rPr lang="tr-TR" dirty="0"/>
              <a:t> Yapay Zeka terimini ileri süren ilk bilim insanı olarak kabul edilmektedir.</a:t>
            </a:r>
          </a:p>
          <a:p>
            <a:r>
              <a:rPr lang="tr-TR" b="1" dirty="0"/>
              <a:t>BASIC</a:t>
            </a:r>
            <a:r>
              <a:rPr lang="tr-TR" dirty="0"/>
              <a:t>, Dartmouth Kolej ABD’den </a:t>
            </a:r>
            <a:r>
              <a:rPr lang="tr-TR" b="1" dirty="0"/>
              <a:t>John G. </a:t>
            </a:r>
            <a:r>
              <a:rPr lang="tr-TR" b="1" dirty="0" err="1"/>
              <a:t>Kemeny</a:t>
            </a:r>
            <a:r>
              <a:rPr lang="tr-TR" b="1" dirty="0"/>
              <a:t>, Thomas E. </a:t>
            </a:r>
            <a:r>
              <a:rPr lang="tr-TR" b="1" dirty="0" err="1"/>
              <a:t>Kurtz</a:t>
            </a:r>
            <a:r>
              <a:rPr lang="tr-TR" b="1" dirty="0"/>
              <a:t> ve Mary </a:t>
            </a:r>
            <a:r>
              <a:rPr lang="tr-TR" b="1" dirty="0" err="1"/>
              <a:t>Kenneth</a:t>
            </a:r>
            <a:r>
              <a:rPr lang="tr-TR" b="1" dirty="0"/>
              <a:t> Keller</a:t>
            </a:r>
            <a:r>
              <a:rPr lang="tr-TR" dirty="0"/>
              <a:t> tarafından geliştirilmiştir.</a:t>
            </a:r>
          </a:p>
          <a:p>
            <a:pPr marL="0" indent="0">
              <a:buNone/>
            </a:pPr>
            <a:r>
              <a:rPr lang="tr-TR" dirty="0"/>
              <a:t>Amaçları bilgisayarların sadece matematiksel hesaplamalar için kullanımı görüşünü değiştirerek, öğrencilerin farklı alanlarda ve derslerde de bilgisayar kullanabilmelerini sağlamaktı.</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27</a:t>
            </a:fld>
            <a:endParaRPr lang="en-US"/>
          </a:p>
        </p:txBody>
      </p:sp>
    </p:spTree>
    <p:extLst>
      <p:ext uri="{BB962C8B-B14F-4D97-AF65-F5344CB8AC3E}">
        <p14:creationId xmlns:p14="http://schemas.microsoft.com/office/powerpoint/2010/main" val="28078799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lnSpcReduction="10000"/>
          </a:bodyPr>
          <a:lstStyle/>
          <a:p>
            <a:r>
              <a:rPr lang="tr-TR" dirty="0"/>
              <a:t>1967’de </a:t>
            </a:r>
            <a:r>
              <a:rPr lang="tr-TR" b="1" dirty="0" err="1"/>
              <a:t>Simula</a:t>
            </a:r>
            <a:r>
              <a:rPr lang="tr-TR" b="1" dirty="0"/>
              <a:t> 67; Ole-</a:t>
            </a:r>
            <a:r>
              <a:rPr lang="tr-TR" b="1" dirty="0" err="1"/>
              <a:t>Johan</a:t>
            </a:r>
            <a:r>
              <a:rPr lang="tr-TR" b="1" dirty="0"/>
              <a:t> </a:t>
            </a:r>
            <a:r>
              <a:rPr lang="tr-TR" b="1" dirty="0" err="1"/>
              <a:t>Dahl</a:t>
            </a:r>
            <a:r>
              <a:rPr lang="tr-TR" b="1" dirty="0"/>
              <a:t>, </a:t>
            </a:r>
            <a:r>
              <a:rPr lang="tr-TR" b="1" dirty="0" err="1"/>
              <a:t>Bjørn</a:t>
            </a:r>
            <a:r>
              <a:rPr lang="tr-TR" b="1" dirty="0"/>
              <a:t> </a:t>
            </a:r>
            <a:r>
              <a:rPr lang="tr-TR" b="1" dirty="0" err="1"/>
              <a:t>Myhrhaug</a:t>
            </a:r>
            <a:r>
              <a:rPr lang="tr-TR" b="1" dirty="0"/>
              <a:t>, </a:t>
            </a:r>
            <a:r>
              <a:rPr lang="tr-TR" b="1" dirty="0" err="1"/>
              <a:t>Kristen</a:t>
            </a:r>
            <a:r>
              <a:rPr lang="tr-TR" b="1" dirty="0"/>
              <a:t> </a:t>
            </a:r>
            <a:r>
              <a:rPr lang="tr-TR" b="1" dirty="0" err="1"/>
              <a:t>Nygaard</a:t>
            </a:r>
            <a:r>
              <a:rPr lang="tr-TR" dirty="0"/>
              <a:t> tarafından </a:t>
            </a:r>
            <a:r>
              <a:rPr lang="tr-TR" dirty="0" err="1"/>
              <a:t>Algol</a:t>
            </a:r>
            <a:r>
              <a:rPr lang="tr-TR" dirty="0"/>
              <a:t> 60’ın bir üst sürümü olarak nesne yönelimli programlama yapmak için tasarlanan ilk dil oldu. </a:t>
            </a:r>
          </a:p>
          <a:p>
            <a:pPr marL="0" indent="0">
              <a:buNone/>
            </a:pPr>
            <a:r>
              <a:rPr lang="tr-TR" dirty="0" err="1"/>
              <a:t>Simula</a:t>
            </a:r>
            <a:r>
              <a:rPr lang="tr-TR" dirty="0"/>
              <a:t> adından da anlaşılacağı gibi simülasyon yapmak için tasarlandı ve günümüzdeki nesne yönelimli pek çok dile (C++, Object Pascal, Java, C#) temel oluşturdu.</a:t>
            </a:r>
          </a:p>
          <a:p>
            <a:r>
              <a:rPr lang="tr-TR" dirty="0"/>
              <a:t>Programlama ortamı olarak tasarlanan ilk programlama dili olan </a:t>
            </a:r>
            <a:r>
              <a:rPr lang="tr-TR" b="1" dirty="0"/>
              <a:t>Logo</a:t>
            </a:r>
            <a:r>
              <a:rPr lang="tr-TR" dirty="0"/>
              <a:t>, 1967’de </a:t>
            </a:r>
            <a:r>
              <a:rPr lang="tr-TR" b="1" dirty="0" err="1"/>
              <a:t>Wally</a:t>
            </a:r>
            <a:r>
              <a:rPr lang="tr-TR" b="1" dirty="0"/>
              <a:t> </a:t>
            </a:r>
            <a:r>
              <a:rPr lang="tr-TR" b="1" dirty="0" err="1"/>
              <a:t>Feuerzeug</a:t>
            </a:r>
            <a:r>
              <a:rPr lang="tr-TR" b="1" dirty="0"/>
              <a:t> ve </a:t>
            </a:r>
            <a:r>
              <a:rPr lang="tr-TR" b="1" dirty="0" err="1"/>
              <a:t>Cynthia</a:t>
            </a:r>
            <a:r>
              <a:rPr lang="tr-TR" b="1" dirty="0"/>
              <a:t> Solomon </a:t>
            </a:r>
            <a:r>
              <a:rPr lang="tr-TR" dirty="0"/>
              <a:t>tarafından tasarlanmıştır. </a:t>
            </a:r>
          </a:p>
          <a:p>
            <a:pPr marL="0" indent="0">
              <a:buNone/>
            </a:pPr>
            <a:r>
              <a:rPr lang="tr-TR" dirty="0"/>
              <a:t>Yapay zeka çalışmalarını geliştirmek ve öğrencilere matematiksel mantık kazandırmak amacıyla oluşturulmuştur.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28</a:t>
            </a:fld>
            <a:endParaRPr lang="en-US"/>
          </a:p>
        </p:txBody>
      </p:sp>
    </p:spTree>
    <p:extLst>
      <p:ext uri="{BB962C8B-B14F-4D97-AF65-F5344CB8AC3E}">
        <p14:creationId xmlns:p14="http://schemas.microsoft.com/office/powerpoint/2010/main" val="1437017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a:bodyPr>
          <a:lstStyle/>
          <a:p>
            <a:pPr marL="0" indent="0">
              <a:buNone/>
            </a:pPr>
            <a:r>
              <a:rPr lang="tr-TR" dirty="0"/>
              <a:t>Logo ile öğretim ortamı; öğrencilere bilgisayar aracılığıyla matematik ve geometri öğretimi yapmak amacıyla geliştirilmiş bir bilgisayar yazılımı ve bu yazılımla kontrol edilebilen robot bir kaplumbağadan oluşur.</a:t>
            </a:r>
          </a:p>
          <a:p>
            <a:r>
              <a:rPr lang="tr-TR" dirty="0"/>
              <a:t>İlk kez böyle bir öğretim ortamı 1970-1971 öğretim yılında ABD </a:t>
            </a:r>
            <a:r>
              <a:rPr lang="tr-TR" dirty="0" err="1"/>
              <a:t>Lexington’daki</a:t>
            </a:r>
            <a:r>
              <a:rPr lang="tr-TR" dirty="0"/>
              <a:t> Bridge </a:t>
            </a:r>
            <a:r>
              <a:rPr lang="tr-TR" dirty="0" err="1"/>
              <a:t>School’da</a:t>
            </a:r>
            <a:r>
              <a:rPr lang="tr-TR" dirty="0"/>
              <a:t> 5. sınıf öğrencileriyle uygulanmıştır.</a:t>
            </a:r>
          </a:p>
          <a:p>
            <a:r>
              <a:rPr lang="tr-TR" dirty="0" err="1"/>
              <a:t>Algol</a:t>
            </a:r>
            <a:r>
              <a:rPr lang="tr-TR" dirty="0"/>
              <a:t> 68’in tasarım ekibinde olan </a:t>
            </a:r>
            <a:r>
              <a:rPr lang="tr-TR" b="1" dirty="0" err="1"/>
              <a:t>Niklaus</a:t>
            </a:r>
            <a:r>
              <a:rPr lang="tr-TR" b="1" dirty="0"/>
              <a:t> </a:t>
            </a:r>
            <a:r>
              <a:rPr lang="tr-TR" b="1" dirty="0" err="1"/>
              <a:t>Wirth</a:t>
            </a:r>
            <a:r>
              <a:rPr lang="tr-TR" dirty="0"/>
              <a:t>, </a:t>
            </a:r>
            <a:r>
              <a:rPr lang="tr-TR" dirty="0" err="1"/>
              <a:t>Algol’u</a:t>
            </a:r>
            <a:r>
              <a:rPr lang="tr-TR" dirty="0"/>
              <a:t> geliştirme çabaları </a:t>
            </a:r>
            <a:r>
              <a:rPr lang="tr-TR" dirty="0" err="1"/>
              <a:t>Algol</a:t>
            </a:r>
            <a:r>
              <a:rPr lang="tr-TR" dirty="0"/>
              <a:t> W ile iyice karmaşıklaştıktan sonra daha basit bir dil oluşturabilmek için ekipten ayrıldı ve 1970’de </a:t>
            </a:r>
            <a:r>
              <a:rPr lang="tr-TR" b="1" dirty="0" err="1"/>
              <a:t>Pascal</a:t>
            </a:r>
            <a:r>
              <a:rPr lang="tr-TR" dirty="0" err="1"/>
              <a:t>’ı</a:t>
            </a:r>
            <a:r>
              <a:rPr lang="tr-TR" dirty="0"/>
              <a:t> geliştirdi. </a:t>
            </a:r>
          </a:p>
          <a:p>
            <a:pPr marL="0" indent="0">
              <a:buNone/>
            </a:pPr>
            <a:r>
              <a:rPr lang="tr-TR" dirty="0"/>
              <a:t>Amacı yapısal programlamayı ve veri yapılarını öğretmekti. Pascal, </a:t>
            </a:r>
            <a:r>
              <a:rPr lang="tr-TR" dirty="0" err="1"/>
              <a:t>Algol</a:t>
            </a:r>
            <a:r>
              <a:rPr lang="tr-TR" dirty="0"/>
              <a:t> 60 programı temel alınarak geliştirilmiştir.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29</a:t>
            </a:fld>
            <a:endParaRPr lang="en-US"/>
          </a:p>
        </p:txBody>
      </p:sp>
    </p:spTree>
    <p:extLst>
      <p:ext uri="{BB962C8B-B14F-4D97-AF65-F5344CB8AC3E}">
        <p14:creationId xmlns:p14="http://schemas.microsoft.com/office/powerpoint/2010/main" val="1794994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Giriş</a:t>
            </a:r>
          </a:p>
        </p:txBody>
      </p:sp>
      <p:sp>
        <p:nvSpPr>
          <p:cNvPr id="3" name="Content Placeholder 2"/>
          <p:cNvSpPr>
            <a:spLocks noGrp="1"/>
          </p:cNvSpPr>
          <p:nvPr>
            <p:ph idx="1"/>
          </p:nvPr>
        </p:nvSpPr>
        <p:spPr/>
        <p:txBody>
          <a:bodyPr>
            <a:normAutofit/>
          </a:bodyPr>
          <a:lstStyle/>
          <a:p>
            <a:pPr marL="0" indent="0">
              <a:buNone/>
            </a:pPr>
            <a:r>
              <a:rPr lang="tr-TR" dirty="0"/>
              <a:t>Bilişim çağını yaşadığımız günümüzde her alanda bilgisayarların etkisini görmek mümkündür. 1980’lere kadar askeri, akademik ya da ticari amaçlı kullanılan bilgisayarlar günümüzde her alanda kullanılmaktadır.</a:t>
            </a:r>
          </a:p>
          <a:p>
            <a:pPr marL="0" indent="0">
              <a:buNone/>
            </a:pPr>
            <a:r>
              <a:rPr lang="tr-TR" dirty="0"/>
              <a:t>Bilgisayarlarla birlikte gelişen ve bilgisayarların vazgeçilmezi olan diğer bir alan ise </a:t>
            </a:r>
            <a:r>
              <a:rPr lang="tr-TR" b="1" dirty="0"/>
              <a:t>programlama</a:t>
            </a:r>
            <a:r>
              <a:rPr lang="tr-TR" dirty="0"/>
              <a:t>dır.</a:t>
            </a:r>
          </a:p>
          <a:p>
            <a:pPr marL="0" indent="0">
              <a:buNone/>
            </a:pPr>
            <a:r>
              <a:rPr lang="tr-TR" dirty="0"/>
              <a:t>Programlar, bilgisayarlara ne yapmaları gerektiğini söyler. Bu nedenle bilgisayarların gelişimiyle programların gelişimi birbirine paralel gerçekleşmektedir.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a:t>
            </a:fld>
            <a:endParaRPr lang="en-US"/>
          </a:p>
        </p:txBody>
      </p:sp>
    </p:spTree>
    <p:extLst>
      <p:ext uri="{BB962C8B-B14F-4D97-AF65-F5344CB8AC3E}">
        <p14:creationId xmlns:p14="http://schemas.microsoft.com/office/powerpoint/2010/main" val="27197850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fontScale="92500" lnSpcReduction="10000"/>
          </a:bodyPr>
          <a:lstStyle/>
          <a:p>
            <a:pPr marL="0" indent="0">
              <a:buNone/>
            </a:pPr>
            <a:r>
              <a:rPr lang="tr-TR" dirty="0" err="1"/>
              <a:t>Pascal’ın</a:t>
            </a:r>
            <a:r>
              <a:rPr lang="tr-TR" dirty="0"/>
              <a:t> ilk başarısı bir işletim sistemi üzerine kurularak çalıştırılan bir derleyici tasarımıydı. UCSD Pascal adı verilen bu derleyici </a:t>
            </a:r>
            <a:r>
              <a:rPr lang="tr-TR" b="1" dirty="0"/>
              <a:t>Apple II </a:t>
            </a:r>
            <a:r>
              <a:rPr lang="tr-TR" dirty="0"/>
              <a:t>bilgisayarları ile birlikte çalışıyordu ve bu sayede Pascal, </a:t>
            </a:r>
            <a:r>
              <a:rPr lang="tr-TR" b="1" dirty="0"/>
              <a:t>Macintosh</a:t>
            </a:r>
            <a:r>
              <a:rPr lang="tr-TR" dirty="0"/>
              <a:t> bilgisayarları için yazılım geliştirmekte kullanılan en yaygın programlama dili haline geldi.</a:t>
            </a:r>
          </a:p>
          <a:p>
            <a:pPr marL="0" indent="0">
              <a:buNone/>
            </a:pPr>
            <a:r>
              <a:rPr lang="tr-TR" dirty="0"/>
              <a:t>Sonraki yıllarda gelişimini sürdüren Pascal, nesne yönelimli görsel bir programlama dili olan </a:t>
            </a:r>
            <a:r>
              <a:rPr lang="tr-TR" b="1" dirty="0" err="1"/>
              <a:t>Delphi</a:t>
            </a:r>
            <a:r>
              <a:rPr lang="tr-TR" dirty="0" err="1"/>
              <a:t>’ye</a:t>
            </a:r>
            <a:r>
              <a:rPr lang="tr-TR" dirty="0"/>
              <a:t> dönüşerek hem Pascal hem de </a:t>
            </a:r>
            <a:r>
              <a:rPr lang="tr-TR" dirty="0" err="1"/>
              <a:t>Delphi</a:t>
            </a:r>
            <a:r>
              <a:rPr lang="tr-TR" dirty="0"/>
              <a:t> sürümleriyle kullanılmaya devam etmiştir.</a:t>
            </a:r>
          </a:p>
          <a:p>
            <a:r>
              <a:rPr lang="tr-TR" b="1" dirty="0" err="1"/>
              <a:t>Smalltalk</a:t>
            </a:r>
            <a:r>
              <a:rPr lang="tr-TR" dirty="0"/>
              <a:t> (1971), Xerox </a:t>
            </a:r>
            <a:r>
              <a:rPr lang="tr-TR" dirty="0" err="1"/>
              <a:t>Palo</a:t>
            </a:r>
            <a:r>
              <a:rPr lang="tr-TR" dirty="0"/>
              <a:t> Alto Research Center çalışanlarından </a:t>
            </a:r>
            <a:r>
              <a:rPr lang="tr-TR" b="1" dirty="0"/>
              <a:t>Alan Kay</a:t>
            </a:r>
            <a:r>
              <a:rPr lang="tr-TR" dirty="0"/>
              <a:t> tarafından </a:t>
            </a:r>
            <a:r>
              <a:rPr lang="tr-TR" dirty="0" err="1"/>
              <a:t>Simula</a:t>
            </a:r>
            <a:r>
              <a:rPr lang="tr-TR" dirty="0"/>
              <a:t> temel alınarak geliştirilen nesne yönelimli bir dildir. </a:t>
            </a:r>
          </a:p>
          <a:p>
            <a:pPr marL="0" indent="0">
              <a:buNone/>
            </a:pPr>
            <a:r>
              <a:rPr lang="tr-TR" dirty="0" err="1"/>
              <a:t>Smalltalk</a:t>
            </a:r>
            <a:r>
              <a:rPr lang="tr-TR" dirty="0"/>
              <a:t> oldukça fazla sayıda programlama dilini etkilemiştir. Bunlar arasından </a:t>
            </a:r>
            <a:r>
              <a:rPr lang="tr-TR" dirty="0" err="1"/>
              <a:t>Objective</a:t>
            </a:r>
            <a:r>
              <a:rPr lang="tr-TR" dirty="0"/>
              <a:t>-C, Java, </a:t>
            </a:r>
            <a:r>
              <a:rPr lang="tr-TR" dirty="0" err="1"/>
              <a:t>Python</a:t>
            </a:r>
            <a:r>
              <a:rPr lang="tr-TR" dirty="0"/>
              <a:t> ve </a:t>
            </a:r>
            <a:r>
              <a:rPr lang="tr-TR" dirty="0" err="1"/>
              <a:t>Ruby</a:t>
            </a:r>
            <a:r>
              <a:rPr lang="tr-TR" dirty="0"/>
              <a:t> gibi diller vardır.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30</a:t>
            </a:fld>
            <a:endParaRPr lang="en-US"/>
          </a:p>
        </p:txBody>
      </p:sp>
    </p:spTree>
    <p:extLst>
      <p:ext uri="{BB962C8B-B14F-4D97-AF65-F5344CB8AC3E}">
        <p14:creationId xmlns:p14="http://schemas.microsoft.com/office/powerpoint/2010/main" val="29749885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fontScale="92500" lnSpcReduction="10000"/>
          </a:bodyPr>
          <a:lstStyle/>
          <a:p>
            <a:r>
              <a:rPr lang="tr-TR" dirty="0"/>
              <a:t>Bir işletim sistemi programlama dili olan </a:t>
            </a:r>
            <a:r>
              <a:rPr lang="tr-TR" b="1" dirty="0"/>
              <a:t>C</a:t>
            </a:r>
            <a:r>
              <a:rPr lang="tr-TR" dirty="0"/>
              <a:t>, 1969-1973 yılları arasında </a:t>
            </a:r>
            <a:r>
              <a:rPr lang="tr-TR" dirty="0" err="1"/>
              <a:t>Bell</a:t>
            </a:r>
            <a:r>
              <a:rPr lang="tr-TR" dirty="0"/>
              <a:t> laboratuvarlarında </a:t>
            </a:r>
            <a:r>
              <a:rPr lang="tr-TR" b="1" dirty="0" err="1"/>
              <a:t>Dennis</a:t>
            </a:r>
            <a:r>
              <a:rPr lang="tr-TR" b="1" dirty="0"/>
              <a:t> </a:t>
            </a:r>
            <a:r>
              <a:rPr lang="tr-TR" b="1" dirty="0" err="1"/>
              <a:t>Ritchie</a:t>
            </a:r>
            <a:r>
              <a:rPr lang="tr-TR" b="1" dirty="0"/>
              <a:t> ve </a:t>
            </a:r>
            <a:r>
              <a:rPr lang="tr-TR" b="1" dirty="0" err="1"/>
              <a:t>Ken</a:t>
            </a:r>
            <a:r>
              <a:rPr lang="tr-TR" b="1" dirty="0"/>
              <a:t> </a:t>
            </a:r>
            <a:r>
              <a:rPr lang="tr-TR" b="1" dirty="0" err="1"/>
              <a:t>Thompson</a:t>
            </a:r>
            <a:r>
              <a:rPr lang="tr-TR" b="1" dirty="0"/>
              <a:t> </a:t>
            </a:r>
            <a:r>
              <a:rPr lang="tr-TR" dirty="0"/>
              <a:t>tarafından geliştirildi.</a:t>
            </a:r>
          </a:p>
          <a:p>
            <a:pPr marL="0" indent="0">
              <a:buNone/>
            </a:pPr>
            <a:r>
              <a:rPr lang="tr-TR" dirty="0"/>
              <a:t>C’nin ilk başarısı bir işletim sistemi olan </a:t>
            </a:r>
            <a:r>
              <a:rPr lang="tr-TR" b="1" dirty="0"/>
              <a:t>Unix</a:t>
            </a:r>
            <a:r>
              <a:rPr lang="tr-TR" dirty="0"/>
              <a:t>’in C ile yeniden yazılmış olmasıdır. Böylelikle C’nin bir programlama dili olarak gücü anlaşılmış oldu. Ancak önemli bir eksikliği nesne yönelimli programlamayı desteklemiyor olmasıydı.</a:t>
            </a:r>
          </a:p>
          <a:p>
            <a:r>
              <a:rPr lang="tr-TR" dirty="0" err="1"/>
              <a:t>Bell</a:t>
            </a:r>
            <a:r>
              <a:rPr lang="tr-TR" dirty="0"/>
              <a:t> laboratuvarlarından </a:t>
            </a:r>
            <a:r>
              <a:rPr lang="tr-TR" dirty="0" err="1"/>
              <a:t>Bjarne</a:t>
            </a:r>
            <a:r>
              <a:rPr lang="tr-TR" dirty="0"/>
              <a:t> </a:t>
            </a:r>
            <a:r>
              <a:rPr lang="tr-TR" dirty="0" err="1"/>
              <a:t>Stroustrup</a:t>
            </a:r>
            <a:r>
              <a:rPr lang="tr-TR" dirty="0"/>
              <a:t> ve ekibi C’yi geliştirerek 1983’de nesne yönelimli bir programlama dili olan </a:t>
            </a:r>
            <a:r>
              <a:rPr lang="tr-TR" b="1" dirty="0"/>
              <a:t>C++</a:t>
            </a:r>
            <a:r>
              <a:rPr lang="tr-TR" dirty="0"/>
              <a:t>’ı ortaya çıkarttılar.</a:t>
            </a:r>
          </a:p>
          <a:p>
            <a:pPr marL="0" indent="0">
              <a:buNone/>
            </a:pPr>
            <a:r>
              <a:rPr lang="tr-TR" dirty="0"/>
              <a:t>İşletim sistemlerinin çekirdeğini oluşturan C++; </a:t>
            </a:r>
            <a:r>
              <a:rPr lang="tr-TR" dirty="0" err="1"/>
              <a:t>Adobe</a:t>
            </a:r>
            <a:r>
              <a:rPr lang="tr-TR" dirty="0"/>
              <a:t>, Google </a:t>
            </a:r>
            <a:r>
              <a:rPr lang="tr-TR" dirty="0" err="1"/>
              <a:t>Chrome</a:t>
            </a:r>
            <a:r>
              <a:rPr lang="tr-TR" dirty="0"/>
              <a:t>, </a:t>
            </a:r>
            <a:r>
              <a:rPr lang="tr-TR" dirty="0" err="1"/>
              <a:t>Mozilla</a:t>
            </a:r>
            <a:r>
              <a:rPr lang="tr-TR" dirty="0"/>
              <a:t> </a:t>
            </a:r>
            <a:r>
              <a:rPr lang="tr-TR" dirty="0" err="1"/>
              <a:t>Firefox</a:t>
            </a:r>
            <a:r>
              <a:rPr lang="tr-TR" dirty="0"/>
              <a:t> ve Microsoft Internet </a:t>
            </a:r>
            <a:r>
              <a:rPr lang="tr-TR" dirty="0" err="1"/>
              <a:t>Explorer’ın</a:t>
            </a:r>
            <a:r>
              <a:rPr lang="tr-TR" dirty="0"/>
              <a:t> geliştirilmesinde de kullanılmıştır.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31</a:t>
            </a:fld>
            <a:endParaRPr lang="en-US"/>
          </a:p>
        </p:txBody>
      </p:sp>
    </p:spTree>
    <p:extLst>
      <p:ext uri="{BB962C8B-B14F-4D97-AF65-F5344CB8AC3E}">
        <p14:creationId xmlns:p14="http://schemas.microsoft.com/office/powerpoint/2010/main" val="314497903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Yüksek Seviyeli Dillere Geçiş ve Nesne Yönelimli Programlama</a:t>
            </a:r>
          </a:p>
        </p:txBody>
      </p:sp>
      <p:sp>
        <p:nvSpPr>
          <p:cNvPr id="3" name="Content Placeholder 2"/>
          <p:cNvSpPr>
            <a:spLocks noGrp="1"/>
          </p:cNvSpPr>
          <p:nvPr>
            <p:ph idx="1"/>
          </p:nvPr>
        </p:nvSpPr>
        <p:spPr/>
        <p:txBody>
          <a:bodyPr>
            <a:normAutofit/>
          </a:bodyPr>
          <a:lstStyle/>
          <a:p>
            <a:pPr marL="0" indent="0">
              <a:buNone/>
            </a:pPr>
            <a:r>
              <a:rPr lang="tr-TR" dirty="0"/>
              <a:t>1960’lardan 1980’lere kadar olan süreç, programlama dillerinde büyük gelişmelerin olduğu yıllardı. </a:t>
            </a:r>
          </a:p>
          <a:p>
            <a:pPr marL="0" indent="0">
              <a:buNone/>
            </a:pPr>
            <a:r>
              <a:rPr lang="tr-TR" dirty="0"/>
              <a:t>Şu anda kullanımda olan ana programlama dillerinin çoğu Pascal ve C gibi diller temel alınarak geliştirilmiştir. Fortran, </a:t>
            </a:r>
            <a:r>
              <a:rPr lang="tr-TR" dirty="0" err="1"/>
              <a:t>Cobol</a:t>
            </a:r>
            <a:r>
              <a:rPr lang="tr-TR" dirty="0"/>
              <a:t>, </a:t>
            </a:r>
            <a:r>
              <a:rPr lang="tr-TR" dirty="0" err="1"/>
              <a:t>Algol</a:t>
            </a:r>
            <a:r>
              <a:rPr lang="tr-TR" dirty="0"/>
              <a:t>, Basic, </a:t>
            </a:r>
            <a:r>
              <a:rPr lang="tr-TR" dirty="0" err="1"/>
              <a:t>Simula</a:t>
            </a:r>
            <a:r>
              <a:rPr lang="tr-TR" dirty="0"/>
              <a:t>, Pascal, </a:t>
            </a:r>
            <a:r>
              <a:rPr lang="tr-TR" dirty="0" err="1"/>
              <a:t>Smalltalk</a:t>
            </a:r>
            <a:r>
              <a:rPr lang="tr-TR" dirty="0"/>
              <a:t> ve C ile geliştirilen pek çok işletim sistemi ve uygulama yazılımları günümüz yazılım dünyasının yakın tarihteki temelleridir. </a:t>
            </a:r>
          </a:p>
          <a:p>
            <a:pPr marL="0" indent="0">
              <a:buNone/>
            </a:pPr>
            <a:r>
              <a:rPr lang="tr-TR" dirty="0"/>
              <a:t>Bu temellerin yapısını değiştiren en önemli olaysa internetin keşfi olarak görülebilir.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32</a:t>
            </a:fld>
            <a:endParaRPr lang="en-US"/>
          </a:p>
        </p:txBody>
      </p:sp>
    </p:spTree>
    <p:extLst>
      <p:ext uri="{BB962C8B-B14F-4D97-AF65-F5344CB8AC3E}">
        <p14:creationId xmlns:p14="http://schemas.microsoft.com/office/powerpoint/2010/main" val="2558596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İnternet Çağı ve Günümüzde Programlama Dilleri</a:t>
            </a:r>
          </a:p>
        </p:txBody>
      </p:sp>
      <p:sp>
        <p:nvSpPr>
          <p:cNvPr id="3" name="Content Placeholder 2"/>
          <p:cNvSpPr>
            <a:spLocks noGrp="1"/>
          </p:cNvSpPr>
          <p:nvPr>
            <p:ph idx="1"/>
          </p:nvPr>
        </p:nvSpPr>
        <p:spPr/>
        <p:txBody>
          <a:bodyPr>
            <a:normAutofit/>
          </a:bodyPr>
          <a:lstStyle/>
          <a:p>
            <a:pPr marL="0" indent="0">
              <a:buNone/>
            </a:pPr>
            <a:r>
              <a:rPr lang="tr-TR" dirty="0"/>
              <a:t>İnternetin ortaya çıkışıyla programlama tarihinde de yeni bir döneme girilmiş oldu. </a:t>
            </a:r>
          </a:p>
          <a:p>
            <a:pPr marL="0" indent="0">
              <a:buNone/>
            </a:pPr>
            <a:r>
              <a:rPr lang="tr-TR" dirty="0"/>
              <a:t>Tek bilgisayarlı ve masaüstü programcılığın yerini eşzamanlı ve dağıtık programlama almaya başladı ve internet programcılığı adıyla yeni bir programlama alanı ortaya çıktı. </a:t>
            </a:r>
          </a:p>
          <a:p>
            <a:r>
              <a:rPr lang="tr-TR" b="1" dirty="0"/>
              <a:t>İnternet programcılığı; </a:t>
            </a:r>
            <a:r>
              <a:rPr lang="tr-TR" dirty="0"/>
              <a:t>birden çok programlama dili ve aracın birlikte kullanılabildiği, geliştirme için farklı programcıların eşzamanlı çalışabildiği ve internet tarayıcılarında çalışan programları ifade etmektedir.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33</a:t>
            </a:fld>
            <a:endParaRPr lang="en-US"/>
          </a:p>
        </p:txBody>
      </p:sp>
    </p:spTree>
    <p:extLst>
      <p:ext uri="{BB962C8B-B14F-4D97-AF65-F5344CB8AC3E}">
        <p14:creationId xmlns:p14="http://schemas.microsoft.com/office/powerpoint/2010/main" val="23521351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İnternet Çağı ve Günümüzde Programlama Dilleri</a:t>
            </a:r>
          </a:p>
        </p:txBody>
      </p:sp>
      <p:sp>
        <p:nvSpPr>
          <p:cNvPr id="3" name="Content Placeholder 2"/>
          <p:cNvSpPr>
            <a:spLocks noGrp="1"/>
          </p:cNvSpPr>
          <p:nvPr>
            <p:ph idx="1"/>
          </p:nvPr>
        </p:nvSpPr>
        <p:spPr/>
        <p:txBody>
          <a:bodyPr>
            <a:normAutofit/>
          </a:bodyPr>
          <a:lstStyle/>
          <a:p>
            <a:pPr marL="0" indent="0">
              <a:buNone/>
            </a:pPr>
            <a:r>
              <a:rPr lang="tr-TR" dirty="0"/>
              <a:t>Bu programlarda nesne yönelimli ve kendi derleyicisine (</a:t>
            </a:r>
            <a:r>
              <a:rPr lang="tr-TR" dirty="0" err="1"/>
              <a:t>compiler</a:t>
            </a:r>
            <a:r>
              <a:rPr lang="tr-TR" dirty="0"/>
              <a:t>) sahip dillerin(</a:t>
            </a:r>
            <a:r>
              <a:rPr lang="tr-TR" dirty="0" err="1"/>
              <a:t>Delphi</a:t>
            </a:r>
            <a:r>
              <a:rPr lang="tr-TR" dirty="0"/>
              <a:t>, C# vb.) yanı sıra kendi sunucusuna sahip diller (ASP, PHP vb.) ve yalnızca yorumlayıcıya sahip </a:t>
            </a:r>
            <a:r>
              <a:rPr lang="tr-TR" dirty="0" err="1"/>
              <a:t>Script</a:t>
            </a:r>
            <a:r>
              <a:rPr lang="tr-TR" dirty="0"/>
              <a:t> diller (</a:t>
            </a:r>
            <a:r>
              <a:rPr lang="tr-TR" dirty="0" err="1"/>
              <a:t>JavaScript</a:t>
            </a:r>
            <a:r>
              <a:rPr lang="tr-TR" dirty="0"/>
              <a:t>, </a:t>
            </a:r>
            <a:r>
              <a:rPr lang="tr-TR" dirty="0" err="1"/>
              <a:t>VBScript</a:t>
            </a:r>
            <a:r>
              <a:rPr lang="tr-TR" dirty="0"/>
              <a:t> vb.) bir arada kullanılabilmektedir. </a:t>
            </a:r>
          </a:p>
          <a:p>
            <a:pPr marL="0" indent="0">
              <a:buNone/>
            </a:pPr>
            <a:r>
              <a:rPr lang="tr-TR" dirty="0"/>
              <a:t>Bu dillerin ortak noktasıysa fonksiyonel yapıda olmalarıdır. Fonksiyonel programlamada yazılan kodlar, fonksiyona giriş olarak tanımlanan değişken sayısı ve türü aynı olmak kaydıyla, farklı programların içinden çağrılarak aynı görevi gerçekleştirebilirler. </a:t>
            </a:r>
          </a:p>
          <a:p>
            <a:pPr marL="0" indent="0">
              <a:buNone/>
            </a:pPr>
            <a:r>
              <a:rPr lang="tr-TR" dirty="0"/>
              <a:t>İnternet çağıyla birlikte bu yapıya sahip pek çok programlama dili geliştirilmiştir.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34</a:t>
            </a:fld>
            <a:endParaRPr lang="en-US"/>
          </a:p>
        </p:txBody>
      </p:sp>
    </p:spTree>
    <p:extLst>
      <p:ext uri="{BB962C8B-B14F-4D97-AF65-F5344CB8AC3E}">
        <p14:creationId xmlns:p14="http://schemas.microsoft.com/office/powerpoint/2010/main" val="2839405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İnternet Çağı ve Günümüzde Programlama Dilleri</a:t>
            </a:r>
          </a:p>
        </p:txBody>
      </p:sp>
      <p:sp>
        <p:nvSpPr>
          <p:cNvPr id="3" name="Content Placeholder 2"/>
          <p:cNvSpPr>
            <a:spLocks noGrp="1"/>
          </p:cNvSpPr>
          <p:nvPr>
            <p:ph idx="1"/>
          </p:nvPr>
        </p:nvSpPr>
        <p:spPr/>
        <p:txBody>
          <a:bodyPr>
            <a:normAutofit fontScale="92500" lnSpcReduction="20000"/>
          </a:bodyPr>
          <a:lstStyle/>
          <a:p>
            <a:r>
              <a:rPr lang="tr-TR" dirty="0" err="1"/>
              <a:t>Guido</a:t>
            </a:r>
            <a:r>
              <a:rPr lang="tr-TR" dirty="0"/>
              <a:t> </a:t>
            </a:r>
            <a:r>
              <a:rPr lang="tr-TR" dirty="0" err="1"/>
              <a:t>van</a:t>
            </a:r>
            <a:r>
              <a:rPr lang="tr-TR" dirty="0"/>
              <a:t> </a:t>
            </a:r>
            <a:r>
              <a:rPr lang="tr-TR" dirty="0" err="1"/>
              <a:t>Rossum</a:t>
            </a:r>
            <a:r>
              <a:rPr lang="tr-TR" dirty="0"/>
              <a:t> tarafından geliştirilen </a:t>
            </a:r>
            <a:r>
              <a:rPr lang="tr-TR" b="1" dirty="0" err="1"/>
              <a:t>Python</a:t>
            </a:r>
            <a:r>
              <a:rPr lang="tr-TR" dirty="0"/>
              <a:t> günümüzde halen önde gelen dillerden biridir. </a:t>
            </a:r>
          </a:p>
          <a:p>
            <a:pPr marL="0" indent="0">
              <a:buNone/>
            </a:pPr>
            <a:r>
              <a:rPr lang="tr-TR" dirty="0"/>
              <a:t>Üzerine inşa edildiği ABC dilinin ve </a:t>
            </a:r>
            <a:r>
              <a:rPr lang="tr-TR" dirty="0" err="1"/>
              <a:t>Perl’ün</a:t>
            </a:r>
            <a:r>
              <a:rPr lang="tr-TR" dirty="0"/>
              <a:t> aksine, programlama dilinin karmaşıklığı ve çözüm için tekilliğin yerini sade ve esnek programlama almıştır.</a:t>
            </a:r>
          </a:p>
          <a:p>
            <a:r>
              <a:rPr lang="tr-TR" dirty="0"/>
              <a:t>1994 yılına gelindiğinde </a:t>
            </a:r>
            <a:r>
              <a:rPr lang="tr-TR" b="1" dirty="0"/>
              <a:t>World </a:t>
            </a:r>
            <a:r>
              <a:rPr lang="tr-TR" b="1" dirty="0" err="1"/>
              <a:t>Wide</a:t>
            </a:r>
            <a:r>
              <a:rPr lang="tr-TR" b="1" dirty="0"/>
              <a:t> Web (web) </a:t>
            </a:r>
            <a:r>
              <a:rPr lang="tr-TR" dirty="0"/>
              <a:t>yavaş yavaş farklı kesimlerden insanları merakını çekmeye başlamıştı.</a:t>
            </a:r>
          </a:p>
          <a:p>
            <a:r>
              <a:rPr lang="tr-TR" dirty="0"/>
              <a:t>1994’de web tarayıcı Netscape’in yayınlanması web ortamını daha kolay kullanılabilir hale getirmiştir.</a:t>
            </a:r>
          </a:p>
          <a:p>
            <a:r>
              <a:rPr lang="tr-TR" dirty="0"/>
              <a:t>Aynı yıl </a:t>
            </a:r>
            <a:r>
              <a:rPr lang="tr-TR" dirty="0" err="1"/>
              <a:t>HTML’in</a:t>
            </a:r>
            <a:r>
              <a:rPr lang="tr-TR" dirty="0"/>
              <a:t> ötesine geçen ilk dillerden biri </a:t>
            </a:r>
            <a:r>
              <a:rPr lang="tr-TR" b="1" dirty="0"/>
              <a:t>PHP</a:t>
            </a:r>
            <a:r>
              <a:rPr lang="tr-TR" dirty="0"/>
              <a:t> olmuştur. Yeni sürümde veri tabanı etkileşimiyle birlikte PHP kısa sürede dinamik web siteleri için vazgeçilmez bir dil haline geldi.</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35</a:t>
            </a:fld>
            <a:endParaRPr lang="en-US"/>
          </a:p>
        </p:txBody>
      </p:sp>
    </p:spTree>
    <p:extLst>
      <p:ext uri="{BB962C8B-B14F-4D97-AF65-F5344CB8AC3E}">
        <p14:creationId xmlns:p14="http://schemas.microsoft.com/office/powerpoint/2010/main" val="28348580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İnternet Çağı ve Günümüzde Programlama Dilleri</a:t>
            </a:r>
          </a:p>
        </p:txBody>
      </p:sp>
      <p:sp>
        <p:nvSpPr>
          <p:cNvPr id="3" name="Content Placeholder 2"/>
          <p:cNvSpPr>
            <a:spLocks noGrp="1"/>
          </p:cNvSpPr>
          <p:nvPr>
            <p:ph idx="1"/>
          </p:nvPr>
        </p:nvSpPr>
        <p:spPr/>
        <p:txBody>
          <a:bodyPr>
            <a:normAutofit/>
          </a:bodyPr>
          <a:lstStyle/>
          <a:p>
            <a:r>
              <a:rPr lang="tr-TR" b="1" dirty="0"/>
              <a:t>Java </a:t>
            </a:r>
            <a:r>
              <a:rPr lang="tr-TR" b="1" dirty="0" err="1"/>
              <a:t>Script</a:t>
            </a:r>
            <a:r>
              <a:rPr lang="tr-TR" dirty="0"/>
              <a:t>, 1995’de </a:t>
            </a:r>
            <a:r>
              <a:rPr lang="tr-TR" b="1" dirty="0" err="1"/>
              <a:t>Brendan</a:t>
            </a:r>
            <a:r>
              <a:rPr lang="tr-TR" b="1" dirty="0"/>
              <a:t> </a:t>
            </a:r>
            <a:r>
              <a:rPr lang="tr-TR" b="1" dirty="0" err="1"/>
              <a:t>Eich</a:t>
            </a:r>
            <a:r>
              <a:rPr lang="tr-TR" b="1" dirty="0"/>
              <a:t> </a:t>
            </a:r>
            <a:r>
              <a:rPr lang="tr-TR" dirty="0"/>
              <a:t>tarafından geliştirilmiştir. Java </a:t>
            </a:r>
            <a:r>
              <a:rPr lang="tr-TR" dirty="0" err="1"/>
              <a:t>Script</a:t>
            </a:r>
            <a:r>
              <a:rPr lang="tr-TR" dirty="0"/>
              <a:t> özellikle Netscape </a:t>
            </a:r>
            <a:r>
              <a:rPr lang="tr-TR" dirty="0" err="1"/>
              <a:t>Navigator</a:t>
            </a:r>
            <a:r>
              <a:rPr lang="tr-TR" dirty="0"/>
              <a:t> web tarayıcısına entegre olarak web geliştiriciler için ilk andan itibaren önemli bir araç olmuştur.</a:t>
            </a:r>
          </a:p>
          <a:p>
            <a:pPr marL="0" indent="0">
              <a:buNone/>
            </a:pPr>
            <a:r>
              <a:rPr lang="tr-TR" dirty="0"/>
              <a:t>Günümüzde HTML ve CSS ile birlikte web in temel teknolojilerini oluşturmaktadır.</a:t>
            </a:r>
          </a:p>
          <a:p>
            <a:r>
              <a:rPr lang="tr-TR" b="1" dirty="0"/>
              <a:t>Java</a:t>
            </a:r>
            <a:r>
              <a:rPr lang="tr-TR" dirty="0"/>
              <a:t> ise 1991’de </a:t>
            </a:r>
            <a:r>
              <a:rPr lang="tr-TR" b="1" dirty="0"/>
              <a:t>James </a:t>
            </a:r>
            <a:r>
              <a:rPr lang="tr-TR" b="1" dirty="0" err="1"/>
              <a:t>Gosling</a:t>
            </a:r>
            <a:r>
              <a:rPr lang="tr-TR" b="1" dirty="0"/>
              <a:t> </a:t>
            </a:r>
            <a:r>
              <a:rPr lang="tr-TR" dirty="0"/>
              <a:t>tarafından geliştirilmiştir. Günümüzde kullandığımız programlama dillerinin büyük çoğunluğu öncüllerinin üzerine inşa edilmiştir.</a:t>
            </a:r>
          </a:p>
          <a:p>
            <a:pPr marL="0" indent="0">
              <a:buNone/>
            </a:pPr>
            <a:endParaRPr lang="tr-TR" dirty="0"/>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36</a:t>
            </a:fld>
            <a:endParaRPr lang="en-US"/>
          </a:p>
        </p:txBody>
      </p:sp>
    </p:spTree>
    <p:extLst>
      <p:ext uri="{BB962C8B-B14F-4D97-AF65-F5344CB8AC3E}">
        <p14:creationId xmlns:p14="http://schemas.microsoft.com/office/powerpoint/2010/main" val="23544347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fontScale="92500" lnSpcReduction="10000"/>
          </a:bodyPr>
          <a:lstStyle/>
          <a:p>
            <a:pPr marL="0" indent="0">
              <a:buNone/>
            </a:pPr>
            <a:r>
              <a:rPr lang="tr-TR" b="1" dirty="0" err="1"/>
              <a:t>Papert</a:t>
            </a:r>
            <a:r>
              <a:rPr lang="tr-TR" b="1" dirty="0"/>
              <a:t> </a:t>
            </a:r>
            <a:r>
              <a:rPr lang="tr-TR" dirty="0"/>
              <a:t>programlama öğrenimi sürecinde gençlerin düşünme ve soyutlama becerilerini geliştirdiğini, olguların ve olayların ne olduğundan çok nasıl geliştiklerini sorgulayarak bilişsel gelişim gösterdiklerini belirtmiştir (Papert,1980).</a:t>
            </a:r>
          </a:p>
          <a:p>
            <a:pPr marL="0" indent="0">
              <a:buNone/>
            </a:pPr>
            <a:r>
              <a:rPr lang="tr-TR" dirty="0"/>
              <a:t>Programlama öğretimi için gerekli öğretim programlarının oluşması ve programlama eğitimlerinin başlamasında başlangıç noktası tüm ülkeler için bilgisayarların sınıf ortamlarına girişi ile olmuştur.</a:t>
            </a:r>
          </a:p>
          <a:p>
            <a:pPr marL="0" indent="0">
              <a:buNone/>
            </a:pPr>
            <a:r>
              <a:rPr lang="tr-TR" dirty="0"/>
              <a:t>Son 5 yılda, programlama ve kodlama eğitimlerinin sağladığı avantajların tartışılıyor olması, eğitim çevreleri ve eğitim politikalarına karar veren kişiler tarafından benimsenmesi, bilişim derslerinin programlama ve kodlama ağırlıklı olarak değişmesine ya da programlama ve kodlama derslerinin bilişim derslerinin yerini almasına neden olmaktadır.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37</a:t>
            </a:fld>
            <a:endParaRPr lang="en-US"/>
          </a:p>
        </p:txBody>
      </p:sp>
    </p:spTree>
    <p:extLst>
      <p:ext uri="{BB962C8B-B14F-4D97-AF65-F5344CB8AC3E}">
        <p14:creationId xmlns:p14="http://schemas.microsoft.com/office/powerpoint/2010/main" val="31985165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fontScale="92500" lnSpcReduction="20000"/>
          </a:bodyPr>
          <a:lstStyle/>
          <a:p>
            <a:pPr marL="0" indent="0">
              <a:buNone/>
            </a:pPr>
            <a:r>
              <a:rPr lang="tr-TR" dirty="0"/>
              <a:t>Programlama içeriklerinin bilişim derslerinde sayısının artması ya da bütünüyle programlama içeren derslerin oluşmasının nedenleri şu şekilde belirtilmektedir (</a:t>
            </a:r>
            <a:r>
              <a:rPr lang="tr-TR" dirty="0" err="1"/>
              <a:t>Howland</a:t>
            </a:r>
            <a:r>
              <a:rPr lang="tr-TR" dirty="0"/>
              <a:t>, </a:t>
            </a:r>
            <a:r>
              <a:rPr lang="tr-TR" dirty="0" err="1"/>
              <a:t>Jonassen</a:t>
            </a:r>
            <a:r>
              <a:rPr lang="tr-TR" dirty="0"/>
              <a:t>, &amp; </a:t>
            </a:r>
            <a:r>
              <a:rPr lang="tr-TR" dirty="0" err="1"/>
              <a:t>Marra</a:t>
            </a:r>
            <a:r>
              <a:rPr lang="tr-TR" dirty="0"/>
              <a:t>, 2012):</a:t>
            </a:r>
          </a:p>
          <a:p>
            <a:r>
              <a:rPr lang="tr-TR" dirty="0"/>
              <a:t>Programlama etkinlikleri süresince öğrenci bilgisayara karşı bir amacı gerçekleştirme uğraşı içerisindedir. Bu durum öğrenciyi sürekli aktif olarak derste tutmaktadır.</a:t>
            </a:r>
          </a:p>
          <a:p>
            <a:r>
              <a:rPr lang="tr-TR" dirty="0"/>
              <a:t>Öğrenciler programlama etkinliklerinde anlamlı yapılar oluşturarak zihinsel modellemeler yapmakta, yeni bilgi ve çözüm yollarını oluşturabilmektedir.</a:t>
            </a:r>
          </a:p>
          <a:p>
            <a:r>
              <a:rPr lang="tr-TR" dirty="0"/>
              <a:t>Bireysel yaratıcılıklarını kullanarak proje ve ödevlere farklı açılardan bakarak kendine özgü çalışmalar oluşturabilmektedirler.</a:t>
            </a:r>
          </a:p>
          <a:p>
            <a:r>
              <a:rPr lang="tr-TR" dirty="0"/>
              <a:t>Programlama öğrenme ve programlama etkinlikleri öğrencilere birlikte çalışma olanakları sunarak birbirlerinden öğrenmelerini desteklemektedir.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38</a:t>
            </a:fld>
            <a:endParaRPr lang="en-US"/>
          </a:p>
        </p:txBody>
      </p:sp>
    </p:spTree>
    <p:extLst>
      <p:ext uri="{BB962C8B-B14F-4D97-AF65-F5344CB8AC3E}">
        <p14:creationId xmlns:p14="http://schemas.microsoft.com/office/powerpoint/2010/main" val="41726816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lnSpcReduction="10000"/>
          </a:bodyPr>
          <a:lstStyle/>
          <a:p>
            <a:pPr marL="0" indent="0">
              <a:buNone/>
            </a:pPr>
            <a:r>
              <a:rPr lang="tr-TR" dirty="0"/>
              <a:t>Programlama öğretim programlarının oluşmasında ön ayak olan önemli etkenlerden biri de </a:t>
            </a:r>
            <a:r>
              <a:rPr lang="tr-TR" b="1" dirty="0"/>
              <a:t>bilgi </a:t>
            </a:r>
            <a:r>
              <a:rPr lang="tr-TR" b="1" dirty="0" err="1"/>
              <a:t>işlemsel</a:t>
            </a:r>
            <a:r>
              <a:rPr lang="tr-TR" b="1" dirty="0"/>
              <a:t> düşünme </a:t>
            </a:r>
            <a:r>
              <a:rPr lang="tr-TR" dirty="0"/>
              <a:t>(</a:t>
            </a:r>
            <a:r>
              <a:rPr lang="tr-TR" dirty="0" err="1"/>
              <a:t>computational</a:t>
            </a:r>
            <a:r>
              <a:rPr lang="tr-TR" dirty="0"/>
              <a:t> </a:t>
            </a:r>
            <a:r>
              <a:rPr lang="tr-TR" dirty="0" err="1"/>
              <a:t>thinking</a:t>
            </a:r>
            <a:r>
              <a:rPr lang="tr-TR" dirty="0"/>
              <a:t>) becerilerinin öğrencilere kazandırılma amacıdır.</a:t>
            </a:r>
          </a:p>
          <a:p>
            <a:pPr marL="0" indent="0">
              <a:buNone/>
            </a:pPr>
            <a:r>
              <a:rPr lang="tr-TR" dirty="0"/>
              <a:t>Bilişim teknolojileri dersleri ve öğretim programları bilgisayar ve bilgisayar uygulamalarının kullanımına odaklanırken, programlama dersleri ve öğretim programları uygulama ve programların nasıl tasarlanacağı, kodlanacağı ve çalıştırılacağı üzerine odaklanır.</a:t>
            </a:r>
          </a:p>
          <a:p>
            <a:pPr marL="0" indent="0">
              <a:buNone/>
            </a:pPr>
            <a:r>
              <a:rPr lang="tr-TR" dirty="0"/>
              <a:t>Yeni programlama öğretim programları ile öğrencilerin kod yazma becerilerini geliştirmede, özetle bilgisayarın nasıl çalıştığını öğrenmenin ötesine geçip, bizim için neler yapabileceği ve bireysel olarak nasıl yarar sağlayabileceği noktasına odaklanılmıştır.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39</a:t>
            </a:fld>
            <a:endParaRPr lang="en-US"/>
          </a:p>
        </p:txBody>
      </p:sp>
    </p:spTree>
    <p:extLst>
      <p:ext uri="{BB962C8B-B14F-4D97-AF65-F5344CB8AC3E}">
        <p14:creationId xmlns:p14="http://schemas.microsoft.com/office/powerpoint/2010/main" val="2410908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Giriş</a:t>
            </a:r>
          </a:p>
        </p:txBody>
      </p:sp>
      <p:sp>
        <p:nvSpPr>
          <p:cNvPr id="3" name="Content Placeholder 2"/>
          <p:cNvSpPr>
            <a:spLocks noGrp="1"/>
          </p:cNvSpPr>
          <p:nvPr>
            <p:ph idx="1"/>
          </p:nvPr>
        </p:nvSpPr>
        <p:spPr/>
        <p:txBody>
          <a:bodyPr>
            <a:normAutofit/>
          </a:bodyPr>
          <a:lstStyle/>
          <a:p>
            <a:pPr marL="0" indent="0">
              <a:buNone/>
            </a:pPr>
            <a:r>
              <a:rPr lang="tr-TR" dirty="0"/>
              <a:t>Artık yalnızca bilgisayarlar değil günlük hayatta vazgeçilmez hale gelen telefon ve tablet gibi mobil cihazlardan evlerimizde kullandığımız televizyon, çamaşır makinesi ya da buzdolabına kadar tüm elektronik cihazlar kendileri için programlara ihtiyaç duymaktadır.</a:t>
            </a:r>
          </a:p>
          <a:p>
            <a:pPr marL="0" indent="0">
              <a:buNone/>
            </a:pPr>
            <a:r>
              <a:rPr lang="tr-TR" dirty="0"/>
              <a:t>Bu bölümde programlama, kodlama ve algoritma kavramlarından başlayarak, programlamanın makineler öncesi döneminden günümüze kadar süregelen tarihçesi, programlama öğretiminin tarihsel gelişimi ile Türkiye ve Dünyada programlama öğretimi ile ilgili bilgiler verilmektedir.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a:t>
            </a:fld>
            <a:endParaRPr lang="en-US"/>
          </a:p>
        </p:txBody>
      </p:sp>
    </p:spTree>
    <p:extLst>
      <p:ext uri="{BB962C8B-B14F-4D97-AF65-F5344CB8AC3E}">
        <p14:creationId xmlns:p14="http://schemas.microsoft.com/office/powerpoint/2010/main" val="41661285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a:bodyPr>
          <a:lstStyle/>
          <a:p>
            <a:pPr marL="0" indent="0">
              <a:buNone/>
            </a:pPr>
            <a:r>
              <a:rPr lang="tr-TR" dirty="0"/>
              <a:t>Programlama öğretiminin örgün eğitimde yer almasının temelleri 1960’lı yıllara dayanmaktadır.</a:t>
            </a:r>
          </a:p>
          <a:p>
            <a:pPr marL="0" indent="0">
              <a:buNone/>
            </a:pPr>
            <a:r>
              <a:rPr lang="tr-TR" dirty="0"/>
              <a:t>Bilişim derslerinin öğretim programlarında yer almasının öğrencilere sağlamış olduğu avantajlar göz ardı edilemez bir noktada olmasına rağmen bilişim derslerinin öğrencileri bir alanda uzmanlaştıramadığı da kabul edilen bir gerçektir.</a:t>
            </a:r>
          </a:p>
          <a:p>
            <a:pPr marL="0" indent="0">
              <a:buNone/>
            </a:pPr>
            <a:r>
              <a:rPr lang="tr-TR" dirty="0"/>
              <a:t>Programlama öğretimi öğrencilerin bilgi </a:t>
            </a:r>
            <a:r>
              <a:rPr lang="tr-TR" dirty="0" err="1"/>
              <a:t>işlemsel</a:t>
            </a:r>
            <a:r>
              <a:rPr lang="tr-TR" dirty="0"/>
              <a:t> düşünme becerilerini geliştirmede ve bilişim konusunda temel oluşturmaktadır. Bunun yanı sıra programlama öğretimi öğrencilerin eğitim hayatlarında alacak oldukları birçok dersleri de desteklemektedir.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40</a:t>
            </a:fld>
            <a:endParaRPr lang="en-US"/>
          </a:p>
        </p:txBody>
      </p:sp>
    </p:spTree>
    <p:extLst>
      <p:ext uri="{BB962C8B-B14F-4D97-AF65-F5344CB8AC3E}">
        <p14:creationId xmlns:p14="http://schemas.microsoft.com/office/powerpoint/2010/main" val="33951237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fontScale="92500" lnSpcReduction="10000"/>
          </a:bodyPr>
          <a:lstStyle/>
          <a:p>
            <a:pPr marL="0" indent="0">
              <a:buNone/>
            </a:pPr>
            <a:r>
              <a:rPr lang="tr-TR" b="1" dirty="0" err="1"/>
              <a:t>Dubinsky</a:t>
            </a:r>
            <a:r>
              <a:rPr lang="tr-TR" dirty="0"/>
              <a:t> matematik öğretiminde kullanılan problem çözme adımlarının programlama öğretimindeki algoritma çözme süreçleri ile desteklendiğini ve öğrencilerin problemleri çözmek için algoritmalar ve akış diyagramlarını etkili bir şekilde kullandığını belirtmektedir.</a:t>
            </a:r>
          </a:p>
          <a:p>
            <a:pPr marL="0" indent="0">
              <a:buNone/>
            </a:pPr>
            <a:r>
              <a:rPr lang="tr-TR" dirty="0"/>
              <a:t>Bilgi </a:t>
            </a:r>
            <a:r>
              <a:rPr lang="tr-TR" dirty="0" err="1"/>
              <a:t>işlemsel</a:t>
            </a:r>
            <a:r>
              <a:rPr lang="tr-TR" dirty="0"/>
              <a:t> düşünme becerileri matematik ve mühendislik becerilerini birleştirerek </a:t>
            </a:r>
            <a:r>
              <a:rPr lang="tr-TR" b="1" dirty="0"/>
              <a:t>algoritma, veri yapıları, otomatik sistemler, mantık, anlambilim, </a:t>
            </a:r>
            <a:r>
              <a:rPr lang="tr-TR" b="1" dirty="0" err="1"/>
              <a:t>buluşsal</a:t>
            </a:r>
            <a:r>
              <a:rPr lang="tr-TR" b="1" dirty="0"/>
              <a:t> beceriler, kontrol yapıları, iletişim ve mimari oluşturma </a:t>
            </a:r>
            <a:r>
              <a:rPr lang="tr-TR" dirty="0"/>
              <a:t>gibi yeterlilikler kazandırmaktadır.</a:t>
            </a:r>
          </a:p>
          <a:p>
            <a:pPr marL="0" indent="0">
              <a:buNone/>
            </a:pPr>
            <a:r>
              <a:rPr lang="tr-TR" dirty="0"/>
              <a:t>Programlama öğretimi </a:t>
            </a:r>
            <a:r>
              <a:rPr lang="tr-TR" b="1" dirty="0"/>
              <a:t>neden sonuç ilişkilerini ortaya koyma, çözüm yollarını zenginleştirme, problemin ve problem bileşenlerinin açıklanması, çözüm üretme ve problem çözme adımlarının oluşturulması </a:t>
            </a:r>
            <a:r>
              <a:rPr lang="tr-TR" dirty="0"/>
              <a:t>gibi kısımlarda matematiksel düşünmeyi desteklemektedir.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41</a:t>
            </a:fld>
            <a:endParaRPr lang="en-US"/>
          </a:p>
        </p:txBody>
      </p:sp>
    </p:spTree>
    <p:extLst>
      <p:ext uri="{BB962C8B-B14F-4D97-AF65-F5344CB8AC3E}">
        <p14:creationId xmlns:p14="http://schemas.microsoft.com/office/powerpoint/2010/main" val="32253408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Tarihsel Gelişimi</a:t>
            </a:r>
          </a:p>
        </p:txBody>
      </p:sp>
      <p:sp>
        <p:nvSpPr>
          <p:cNvPr id="3" name="Content Placeholder 2"/>
          <p:cNvSpPr>
            <a:spLocks noGrp="1"/>
          </p:cNvSpPr>
          <p:nvPr>
            <p:ph idx="1"/>
          </p:nvPr>
        </p:nvSpPr>
        <p:spPr/>
        <p:txBody>
          <a:bodyPr>
            <a:normAutofit/>
          </a:bodyPr>
          <a:lstStyle/>
          <a:p>
            <a:pPr marL="0" indent="0">
              <a:buNone/>
            </a:pPr>
            <a:r>
              <a:rPr lang="tr-TR" dirty="0"/>
              <a:t>Programlama öğretimine bilgi </a:t>
            </a:r>
            <a:r>
              <a:rPr lang="tr-TR" dirty="0" err="1"/>
              <a:t>işlemsel</a:t>
            </a:r>
            <a:r>
              <a:rPr lang="tr-TR" dirty="0"/>
              <a:t> düşünme becerilerinin temellerinin anlatıldığı bir dersle başlanmalıdır. </a:t>
            </a:r>
          </a:p>
          <a:p>
            <a:pPr marL="0" indent="0">
              <a:buNone/>
            </a:pPr>
            <a:r>
              <a:rPr lang="tr-TR" dirty="0"/>
              <a:t>Programlama öğretimini diğer disiplinlerle birleştirmek öğrencilerin edindikleri temel becerilerin güçlenmesine, kavramların ve bilgilerin daha iyi öğrenilmesine, öğrenmenin zenginleştirilmesine ve bilgi </a:t>
            </a:r>
            <a:r>
              <a:rPr lang="tr-TR" dirty="0" err="1"/>
              <a:t>işlemsel</a:t>
            </a:r>
            <a:r>
              <a:rPr lang="tr-TR" dirty="0"/>
              <a:t> düşünme becerilerinin tüm hayatta kullanılmasına katkı sağlayacaktır.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42</a:t>
            </a:fld>
            <a:endParaRPr lang="en-US"/>
          </a:p>
        </p:txBody>
      </p:sp>
    </p:spTree>
    <p:extLst>
      <p:ext uri="{BB962C8B-B14F-4D97-AF65-F5344CB8AC3E}">
        <p14:creationId xmlns:p14="http://schemas.microsoft.com/office/powerpoint/2010/main" val="58316605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Geleceği</a:t>
            </a:r>
          </a:p>
        </p:txBody>
      </p:sp>
      <p:sp>
        <p:nvSpPr>
          <p:cNvPr id="3" name="Content Placeholder 2"/>
          <p:cNvSpPr>
            <a:spLocks noGrp="1"/>
          </p:cNvSpPr>
          <p:nvPr>
            <p:ph idx="1"/>
          </p:nvPr>
        </p:nvSpPr>
        <p:spPr/>
        <p:txBody>
          <a:bodyPr>
            <a:normAutofit fontScale="92500" lnSpcReduction="10000"/>
          </a:bodyPr>
          <a:lstStyle/>
          <a:p>
            <a:pPr marL="0" indent="0">
              <a:buNone/>
            </a:pPr>
            <a:r>
              <a:rPr lang="tr-TR" dirty="0"/>
              <a:t>Programlama öğretim müfredatlarının diğer disiplinlere sağlamış olduğu katkılar ve oluşan çift taraflı etkileşim, programlamanın </a:t>
            </a:r>
            <a:r>
              <a:rPr lang="tr-TR" b="1" dirty="0"/>
              <a:t>STEM </a:t>
            </a:r>
            <a:r>
              <a:rPr lang="tr-TR" dirty="0"/>
              <a:t>öğretim sistemi içerisinde önemli bir yer edinmesine neden olmuştur.</a:t>
            </a:r>
          </a:p>
          <a:p>
            <a:pPr marL="0" indent="0">
              <a:buNone/>
            </a:pPr>
            <a:r>
              <a:rPr lang="tr-TR" dirty="0"/>
              <a:t>STEM öğretim sisteminin günümüz dünyasının ihtiyaç duyduğu insan profili ve 21. yüzyıl becerilerinin karşılamada ihtiyaç duyduğu bilgi </a:t>
            </a:r>
            <a:r>
              <a:rPr lang="tr-TR" dirty="0" err="1"/>
              <a:t>işlemsel</a:t>
            </a:r>
            <a:r>
              <a:rPr lang="tr-TR" dirty="0"/>
              <a:t> düşünme becerileri ve yeterlilikleri, programlama öğretim müfredatının eğitim-öğretim programlarındaki önemini arttıracaktır.</a:t>
            </a:r>
          </a:p>
          <a:p>
            <a:pPr marL="0" indent="0">
              <a:buNone/>
            </a:pPr>
            <a:r>
              <a:rPr lang="tr-TR" dirty="0"/>
              <a:t>STEM öğretim sisteminin okul öncesinden başlayarak eğitim sistemlerine dahil edilme isteği, programlama öğretimi ve bilgi </a:t>
            </a:r>
            <a:r>
              <a:rPr lang="tr-TR" dirty="0" err="1"/>
              <a:t>işlemsel</a:t>
            </a:r>
            <a:r>
              <a:rPr lang="tr-TR" dirty="0"/>
              <a:t> düşünme becerilerinin edinilmesini okul öncesinden başlamasına etki edecektir. Yapılan son çalışmalarda çocukların 4 yaşından itibaren programlama öğrenebileceğini göstermektedir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43</a:t>
            </a:fld>
            <a:endParaRPr lang="en-US"/>
          </a:p>
        </p:txBody>
      </p:sp>
    </p:spTree>
    <p:extLst>
      <p:ext uri="{BB962C8B-B14F-4D97-AF65-F5344CB8AC3E}">
        <p14:creationId xmlns:p14="http://schemas.microsoft.com/office/powerpoint/2010/main" val="35706154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Sonuç</a:t>
            </a:r>
          </a:p>
        </p:txBody>
      </p:sp>
      <p:sp>
        <p:nvSpPr>
          <p:cNvPr id="3" name="Content Placeholder 2"/>
          <p:cNvSpPr>
            <a:spLocks noGrp="1"/>
          </p:cNvSpPr>
          <p:nvPr>
            <p:ph idx="1"/>
          </p:nvPr>
        </p:nvSpPr>
        <p:spPr/>
        <p:txBody>
          <a:bodyPr>
            <a:normAutofit/>
          </a:bodyPr>
          <a:lstStyle/>
          <a:p>
            <a:pPr marL="0" indent="0">
              <a:buNone/>
            </a:pPr>
            <a:r>
              <a:rPr lang="tr-TR" dirty="0"/>
              <a:t>Günümüzde oldukça popüler bir kavram olarak küçük yaş gruplarından itibaren öğretimine başlanan programlama dillerinin, gelişiminin öğrenilmesi yoluyla kavramsal olarak daha iyi anlaşılabileceği ve programlama konusunda yeni perspektifler için yol gösterici olabileceği düşünülmektedir. </a:t>
            </a:r>
          </a:p>
          <a:p>
            <a:pPr marL="0" indent="0">
              <a:buNone/>
            </a:pPr>
            <a:r>
              <a:rPr lang="tr-TR" dirty="0"/>
              <a:t>Ayrıca dünya çapında, programlama öğretimi alanında geçmişten günümüze yapılan çalışmaların anlaşılması, ülkemizde programlama öğretiminin geliştirilmesi açısından önemli görülmektedir.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44</a:t>
            </a:fld>
            <a:endParaRPr lang="en-US"/>
          </a:p>
        </p:txBody>
      </p:sp>
    </p:spTree>
    <p:extLst>
      <p:ext uri="{BB962C8B-B14F-4D97-AF65-F5344CB8AC3E}">
        <p14:creationId xmlns:p14="http://schemas.microsoft.com/office/powerpoint/2010/main" val="29772437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Öğretiminin Geleceği</a:t>
            </a:r>
          </a:p>
        </p:txBody>
      </p:sp>
      <p:sp>
        <p:nvSpPr>
          <p:cNvPr id="3" name="Content Placeholder 2"/>
          <p:cNvSpPr>
            <a:spLocks noGrp="1"/>
          </p:cNvSpPr>
          <p:nvPr>
            <p:ph idx="1"/>
          </p:nvPr>
        </p:nvSpPr>
        <p:spPr/>
        <p:txBody>
          <a:bodyPr>
            <a:normAutofit fontScale="92500" lnSpcReduction="10000"/>
          </a:bodyPr>
          <a:lstStyle/>
          <a:p>
            <a:pPr marL="0" indent="0">
              <a:buNone/>
            </a:pPr>
            <a:r>
              <a:rPr lang="tr-TR" dirty="0"/>
              <a:t>Programlama öğretim müfredatlarının diğer disiplinlere sağlamış olduğu katkılar ve oluşan çift taraflı etkileşim, programlamanın </a:t>
            </a:r>
            <a:r>
              <a:rPr lang="tr-TR" b="1" dirty="0"/>
              <a:t>STEM </a:t>
            </a:r>
            <a:r>
              <a:rPr lang="tr-TR" dirty="0"/>
              <a:t>öğretim sistemi içerisinde önemli bir yer edinmesine neden olmuştur.</a:t>
            </a:r>
          </a:p>
          <a:p>
            <a:pPr marL="0" indent="0">
              <a:buNone/>
            </a:pPr>
            <a:r>
              <a:rPr lang="tr-TR" dirty="0"/>
              <a:t>STEM öğretim sisteminin günümüz dünyasının ihtiyaç duyduğu insan profili ve 21. yüzyıl becerilerinin karşılamada ihtiyaç duyduğu bilgi </a:t>
            </a:r>
            <a:r>
              <a:rPr lang="tr-TR" dirty="0" err="1"/>
              <a:t>işlemsel</a:t>
            </a:r>
            <a:r>
              <a:rPr lang="tr-TR" dirty="0"/>
              <a:t> düşünme becerileri ve yeterlilikleri, programlama öğretim müfredatının eğitim-öğretim programlarındaki önemini arttıracaktır.</a:t>
            </a:r>
          </a:p>
          <a:p>
            <a:pPr marL="0" indent="0">
              <a:buNone/>
            </a:pPr>
            <a:r>
              <a:rPr lang="tr-TR" dirty="0"/>
              <a:t>STEM öğretim sisteminin okul öncesinden başlayarak eğitim sistemlerine dahil edilme isteği, programlama öğretimi ve bilgi </a:t>
            </a:r>
            <a:r>
              <a:rPr lang="tr-TR" dirty="0" err="1"/>
              <a:t>işlemsel</a:t>
            </a:r>
            <a:r>
              <a:rPr lang="tr-TR" dirty="0"/>
              <a:t> düşünme becerilerinin edinilmesini okul öncesinden başlamasına etki edecektir. Yapılan son çalışmalarda çocukların 4 yaşından itibaren programlama öğrenebileceğini göstermektedir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45</a:t>
            </a:fld>
            <a:endParaRPr lang="en-US"/>
          </a:p>
        </p:txBody>
      </p:sp>
    </p:spTree>
    <p:extLst>
      <p:ext uri="{BB962C8B-B14F-4D97-AF65-F5344CB8AC3E}">
        <p14:creationId xmlns:p14="http://schemas.microsoft.com/office/powerpoint/2010/main" val="2125860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a:bodyPr>
          <a:lstStyle/>
          <a:p>
            <a:pPr marL="0" indent="0">
              <a:buNone/>
            </a:pPr>
            <a:r>
              <a:rPr lang="tr-TR" b="1" dirty="0" err="1"/>
              <a:t>Psychology</a:t>
            </a:r>
            <a:r>
              <a:rPr lang="tr-TR" b="1" dirty="0"/>
              <a:t> of Programming (1990) </a:t>
            </a:r>
            <a:r>
              <a:rPr lang="tr-TR" dirty="0"/>
              <a:t>isimli kaynakta </a:t>
            </a:r>
            <a:r>
              <a:rPr lang="tr-TR" b="1" dirty="0"/>
              <a:t>programlama</a:t>
            </a:r>
            <a:r>
              <a:rPr lang="tr-TR" dirty="0"/>
              <a:t>, “entelektüel doğadaki görevlerde insanlara yardımcı olacak ve zaman zaman yerini alabilecek makine davranışının tasarımını içeren zor bir insan aktivitesidir” diye tanımlanmaktadır.</a:t>
            </a:r>
          </a:p>
          <a:p>
            <a:r>
              <a:rPr lang="tr-TR" b="1" dirty="0"/>
              <a:t>Programlama</a:t>
            </a:r>
            <a:r>
              <a:rPr lang="tr-TR" dirty="0"/>
              <a:t>, insan ile makinaların iletişim kurabilmesini sağlayan söz dizilerini uygun bir tasarımla ve doğru bir şekilde yazma işlemidir. </a:t>
            </a:r>
          </a:p>
          <a:p>
            <a:pPr marL="0" indent="0">
              <a:buNone/>
            </a:pPr>
            <a:r>
              <a:rPr lang="tr-TR" dirty="0"/>
              <a:t>Bu durum, bir insanın bir diğerine bir şey yaptırmak istediğinde yapılacak işlemi doğru sırada tasarlaması ve doğru kelimelerle ifade etmesi ile benzerdir.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5</a:t>
            </a:fld>
            <a:endParaRPr lang="en-US"/>
          </a:p>
        </p:txBody>
      </p:sp>
    </p:spTree>
    <p:extLst>
      <p:ext uri="{BB962C8B-B14F-4D97-AF65-F5344CB8AC3E}">
        <p14:creationId xmlns:p14="http://schemas.microsoft.com/office/powerpoint/2010/main" val="3939055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a:bodyPr>
          <a:lstStyle/>
          <a:p>
            <a:pPr marL="0" indent="0">
              <a:buNone/>
            </a:pPr>
            <a:r>
              <a:rPr lang="tr-TR" dirty="0"/>
              <a:t>Bir problemi bilgisayara çözdürmek için gerekli programı yazmak, iki aşamayı doğru şekilde gerçekleştirmeyi gerektirir. Bu aşamalardan ilki problemin çözümü için doğru yolu tasarlamak, ikincisi ise bu yolu doğru kodlarla ifade etmektir. Benzer şekilde Özel (2001) programlama aşamalarını Analiz ve Yazım aşaması olarak ikiye ayırmıştır.</a:t>
            </a:r>
          </a:p>
          <a:p>
            <a:r>
              <a:rPr lang="tr-TR" b="1" dirty="0"/>
              <a:t>Analiz aşaması</a:t>
            </a:r>
            <a:r>
              <a:rPr lang="tr-TR" dirty="0"/>
              <a:t>; programın nasıl tasarlanması gerektiği yani, yapılacak işlemlerin açık bir şekilde nasıl ifade edilmesi ile ilgilenir.</a:t>
            </a:r>
          </a:p>
          <a:p>
            <a:r>
              <a:rPr lang="tr-TR" b="1" dirty="0"/>
              <a:t>Yazım aşaması </a:t>
            </a:r>
            <a:r>
              <a:rPr lang="tr-TR" dirty="0"/>
              <a:t>ise; programın nasıl yazılacağı yani problemin çözümünün bilgisayarın anlayacağı söz dizimine nasıl çevrilmesi gerektiğine ilişkin sürece odaklanır.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6</a:t>
            </a:fld>
            <a:endParaRPr lang="en-US"/>
          </a:p>
        </p:txBody>
      </p:sp>
    </p:spTree>
    <p:extLst>
      <p:ext uri="{BB962C8B-B14F-4D97-AF65-F5344CB8AC3E}">
        <p14:creationId xmlns:p14="http://schemas.microsoft.com/office/powerpoint/2010/main" val="15177891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fontScale="92500" lnSpcReduction="10000"/>
          </a:bodyPr>
          <a:lstStyle/>
          <a:p>
            <a:r>
              <a:rPr lang="tr-TR" b="1" dirty="0"/>
              <a:t>Programlama;</a:t>
            </a:r>
            <a:r>
              <a:rPr lang="tr-TR" dirty="0"/>
              <a:t> bir problemin nasıl çözüleceğine yönelik analizleri yaparak çözüm stratejisini tasarlama ve daha sonra bu stratejiye uygun adımları bilgisayarın anlayacağı dilde kodlama olarak tanımlanabilir.</a:t>
            </a:r>
          </a:p>
          <a:p>
            <a:r>
              <a:rPr lang="tr-TR" b="1" dirty="0"/>
              <a:t>Kodlama;</a:t>
            </a:r>
            <a:r>
              <a:rPr lang="tr-TR" dirty="0"/>
              <a:t> programlama sürecindeki iki işlemden biri olarak problemin çözümü için belirlenen stratejinin bilgisayarın anlayacağı dile çevrilerek yazılmasıdır.</a:t>
            </a:r>
          </a:p>
          <a:p>
            <a:pPr marL="0" indent="0">
              <a:buNone/>
            </a:pPr>
            <a:endParaRPr lang="tr-TR" dirty="0"/>
          </a:p>
          <a:p>
            <a:pPr marL="0" indent="0">
              <a:buNone/>
            </a:pPr>
            <a:r>
              <a:rPr lang="tr-TR" dirty="0"/>
              <a:t>Genellikle birbirinin yerine kullanılan ve karmaşaya neden olan programlama ve kodlama kavramlarını birbirinden ayıran unsurun, programlamanın öncelikle analiz ve daha sonra kodlama süreçlerini içeren kapsayıcı yapısı olduğu söylenebilir.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7</a:t>
            </a:fld>
            <a:endParaRPr lang="en-US"/>
          </a:p>
        </p:txBody>
      </p:sp>
    </p:spTree>
    <p:extLst>
      <p:ext uri="{BB962C8B-B14F-4D97-AF65-F5344CB8AC3E}">
        <p14:creationId xmlns:p14="http://schemas.microsoft.com/office/powerpoint/2010/main" val="162058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fontScale="92500" lnSpcReduction="20000"/>
          </a:bodyPr>
          <a:lstStyle/>
          <a:p>
            <a:pPr marL="0" indent="0">
              <a:buNone/>
            </a:pPr>
            <a:r>
              <a:rPr lang="tr-TR" dirty="0"/>
              <a:t>Bir programın analizi yapılırken ve henüz bir programlama dilinde kodlanmadan önce, programın işleyişini mantıksal olarak test etmek amacıyla işleyiş adımlarının yazılması işlemine </a:t>
            </a:r>
            <a:r>
              <a:rPr lang="tr-TR" b="1" dirty="0"/>
              <a:t>“algoritma” </a:t>
            </a:r>
            <a:r>
              <a:rPr lang="tr-TR" dirty="0"/>
              <a:t>denir. </a:t>
            </a:r>
          </a:p>
          <a:p>
            <a:r>
              <a:rPr lang="tr-TR" dirty="0"/>
              <a:t>Algoritma metinsel olarak işlem adımlarının alt alta yazılmasıyla ifade edilebileceği gibi, görsel olarak oluşturulacak bir akış diyagramıyla da tasarlanabilir.</a:t>
            </a:r>
          </a:p>
          <a:p>
            <a:r>
              <a:rPr lang="tr-TR" dirty="0"/>
              <a:t>Programlamanın temelini oluşturan algoritma kavramı, milattan sonra 780 yılında Batı Özbekistan’ın </a:t>
            </a:r>
            <a:r>
              <a:rPr lang="tr-TR" dirty="0" err="1"/>
              <a:t>Harzem</a:t>
            </a:r>
            <a:r>
              <a:rPr lang="tr-TR" dirty="0"/>
              <a:t> kentinde doğan Türk kökenli matematikçi </a:t>
            </a:r>
            <a:r>
              <a:rPr lang="tr-TR" b="1" dirty="0"/>
              <a:t>Harezmi</a:t>
            </a:r>
            <a:r>
              <a:rPr lang="tr-TR" dirty="0"/>
              <a:t>’nin çalışmaları sonucunda ortaya çıkmıştır (Kılan, 2001).</a:t>
            </a:r>
          </a:p>
          <a:p>
            <a:pPr marL="0" indent="0">
              <a:buNone/>
            </a:pPr>
            <a:r>
              <a:rPr lang="tr-TR" dirty="0"/>
              <a:t>Harezmi’nin </a:t>
            </a:r>
            <a:r>
              <a:rPr lang="tr-TR" b="1" i="1" dirty="0"/>
              <a:t>Al-</a:t>
            </a:r>
            <a:r>
              <a:rPr lang="tr-TR" b="1" i="1" dirty="0" err="1"/>
              <a:t>kitāb</a:t>
            </a:r>
            <a:r>
              <a:rPr lang="tr-TR" b="1" i="1" dirty="0"/>
              <a:t> al-</a:t>
            </a:r>
            <a:r>
              <a:rPr lang="tr-TR" b="1" i="1" dirty="0" err="1"/>
              <a:t>mukhtaṣar</a:t>
            </a:r>
            <a:r>
              <a:rPr lang="tr-TR" b="1" i="1" dirty="0"/>
              <a:t> </a:t>
            </a:r>
            <a:r>
              <a:rPr lang="tr-TR" b="1" i="1" dirty="0" err="1"/>
              <a:t>fī</a:t>
            </a:r>
            <a:r>
              <a:rPr lang="tr-TR" b="1" i="1" dirty="0"/>
              <a:t> </a:t>
            </a:r>
            <a:r>
              <a:rPr lang="tr-TR" b="1" i="1" dirty="0" err="1"/>
              <a:t>ḥisāb</a:t>
            </a:r>
            <a:r>
              <a:rPr lang="tr-TR" b="1" i="1" dirty="0"/>
              <a:t> al-</a:t>
            </a:r>
            <a:r>
              <a:rPr lang="tr-TR" b="1" i="1" dirty="0" err="1"/>
              <a:t>ğabr</a:t>
            </a:r>
            <a:r>
              <a:rPr lang="tr-TR" b="1" i="1" dirty="0"/>
              <a:t> </a:t>
            </a:r>
            <a:r>
              <a:rPr lang="tr-TR" b="1" i="1" dirty="0" err="1"/>
              <a:t>wa'l-muqābala</a:t>
            </a:r>
            <a:r>
              <a:rPr lang="tr-TR" dirty="0"/>
              <a:t>(M.S 830) adlı kitabı 1145 yılında Latince Çince ve </a:t>
            </a:r>
            <a:r>
              <a:rPr lang="tr-TR" dirty="0" err="1"/>
              <a:t>Japonca’ya</a:t>
            </a:r>
            <a:r>
              <a:rPr lang="tr-TR" dirty="0"/>
              <a:t> ve Avrupa dillerine çevrilen kitap, 1700’lere kadar Avrupa üniversitelerinde başlıca matematik ders kitabı olarak okutulmuştur.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8</a:t>
            </a:fld>
            <a:endParaRPr lang="en-US"/>
          </a:p>
        </p:txBody>
      </p:sp>
    </p:spTree>
    <p:extLst>
      <p:ext uri="{BB962C8B-B14F-4D97-AF65-F5344CB8AC3E}">
        <p14:creationId xmlns:p14="http://schemas.microsoft.com/office/powerpoint/2010/main" val="5320795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Programlama: Algoritma ve Kodlama</a:t>
            </a:r>
          </a:p>
        </p:txBody>
      </p:sp>
      <p:sp>
        <p:nvSpPr>
          <p:cNvPr id="3" name="Content Placeholder 2"/>
          <p:cNvSpPr>
            <a:spLocks noGrp="1"/>
          </p:cNvSpPr>
          <p:nvPr>
            <p:ph idx="1"/>
          </p:nvPr>
        </p:nvSpPr>
        <p:spPr/>
        <p:txBody>
          <a:bodyPr>
            <a:normAutofit lnSpcReduction="10000"/>
          </a:bodyPr>
          <a:lstStyle/>
          <a:p>
            <a:pPr marL="0" indent="0">
              <a:buNone/>
            </a:pPr>
            <a:r>
              <a:rPr lang="tr-TR" dirty="0"/>
              <a:t>Harezmi’nin kitabında çözülecek bir dizi problem verilmemiştir. Bunun yerine bugün modern matematikte kullanılan şekliyle; denklemler için mümkün olan tüm prototipleri veren kombinasyonları öncü terimlerle açıklamaktadır.  Harezmi bu yolla sadece belirli problemler için çözümleri göstermek yerine kapsamlı bir şekilde sonsuz sayıda problemin çözümü için genel bir çözümleyici tanımlamıştır.</a:t>
            </a:r>
          </a:p>
          <a:p>
            <a:pPr marL="0" indent="0">
              <a:buNone/>
            </a:pPr>
            <a:r>
              <a:rPr lang="tr-TR" dirty="0"/>
              <a:t>Harezmi bunu yaparken matematiksel ifadelerden ziyade kelimelerden faydalanmıştır (Boyer, 1991). Böylece denklemler sayısal ifadeler yerine terim olarak yazılmış ve işlemler adım adım sözel ifadelerle anlatılmıştır. Bu gösterim ile Harezmi, algoritma kavramını kullanan ilk bilim insanı olarak tarihe geçmiştir. Algoritma kelimesi ise, Al </a:t>
            </a:r>
            <a:r>
              <a:rPr lang="tr-TR" dirty="0" err="1"/>
              <a:t>Khwarizmi</a:t>
            </a:r>
            <a:r>
              <a:rPr lang="tr-TR" dirty="0"/>
              <a:t> isminden türetilmiştir.</a:t>
            </a:r>
          </a:p>
        </p:txBody>
      </p:sp>
      <p:sp>
        <p:nvSpPr>
          <p:cNvPr id="4" name="Date Placeholder 3"/>
          <p:cNvSpPr>
            <a:spLocks noGrp="1"/>
          </p:cNvSpPr>
          <p:nvPr>
            <p:ph type="dt" sz="half" idx="10"/>
          </p:nvPr>
        </p:nvSpPr>
        <p:spPr/>
        <p:txBody>
          <a:bodyPr/>
          <a:lstStyle/>
          <a:p>
            <a:r>
              <a:rPr lang="en-US" dirty="0"/>
              <a:t>© 201</a:t>
            </a:r>
            <a:r>
              <a:rPr lang="tr-TR" dirty="0"/>
              <a:t>8</a:t>
            </a:r>
            <a:endParaRPr lang="en-US" dirty="0"/>
          </a:p>
        </p:txBody>
      </p:sp>
      <p:sp>
        <p:nvSpPr>
          <p:cNvPr id="5" name="Footer Placeholder 4"/>
          <p:cNvSpPr>
            <a:spLocks noGrp="1"/>
          </p:cNvSpPr>
          <p:nvPr>
            <p:ph type="ftr" sz="quarter" idx="11"/>
          </p:nvPr>
        </p:nvSpPr>
        <p:spPr/>
        <p:txBody>
          <a:bodyPr/>
          <a:lstStyle/>
          <a:p>
            <a:r>
              <a:rPr lang="tr-TR"/>
              <a:t>Kuramdan Uygulamaya Programlama Öğretimi</a:t>
            </a:r>
            <a:endParaRPr lang="en-US" dirty="0"/>
          </a:p>
        </p:txBody>
      </p:sp>
      <p:sp>
        <p:nvSpPr>
          <p:cNvPr id="6" name="Slide Number Placeholder 5"/>
          <p:cNvSpPr>
            <a:spLocks noGrp="1"/>
          </p:cNvSpPr>
          <p:nvPr>
            <p:ph type="sldNum" sz="quarter" idx="12"/>
          </p:nvPr>
        </p:nvSpPr>
        <p:spPr/>
        <p:txBody>
          <a:bodyPr/>
          <a:lstStyle/>
          <a:p>
            <a:fld id="{21BDECD0-44A4-40B4-8A9E-AC2682E4C7A3}" type="slidenum">
              <a:rPr lang="en-US" smtClean="0"/>
              <a:pPr/>
              <a:t>9</a:t>
            </a:fld>
            <a:endParaRPr lang="en-US"/>
          </a:p>
        </p:txBody>
      </p:sp>
    </p:spTree>
    <p:extLst>
      <p:ext uri="{BB962C8B-B14F-4D97-AF65-F5344CB8AC3E}">
        <p14:creationId xmlns:p14="http://schemas.microsoft.com/office/powerpoint/2010/main" val="39645012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4061</Words>
  <Application>Microsoft Office PowerPoint</Application>
  <PresentationFormat>Geniş ekran</PresentationFormat>
  <Paragraphs>328</Paragraphs>
  <Slides>45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45</vt:i4>
      </vt:variant>
    </vt:vector>
  </HeadingPairs>
  <TitlesOfParts>
    <vt:vector size="49" baseType="lpstr">
      <vt:lpstr>Arial</vt:lpstr>
      <vt:lpstr>Calibri</vt:lpstr>
      <vt:lpstr>Calibri Light</vt:lpstr>
      <vt:lpstr>Office Theme</vt:lpstr>
      <vt:lpstr>Programlama Dillerinin  Tarihi ve Programlama Öğretimi</vt:lpstr>
      <vt:lpstr>Amaçlar</vt:lpstr>
      <vt:lpstr>Giriş</vt:lpstr>
      <vt:lpstr>Giriş</vt:lpstr>
      <vt:lpstr>Programlama: Algoritma ve Kodlama</vt:lpstr>
      <vt:lpstr>Programlama: Algoritma ve Kodlama</vt:lpstr>
      <vt:lpstr>Programlama: Algoritma ve Kodlama</vt:lpstr>
      <vt:lpstr>Programlama: Algoritma ve Kodlama</vt:lpstr>
      <vt:lpstr>Programlama: Algoritma ve Kodlama</vt:lpstr>
      <vt:lpstr>Programlama: Algoritma ve Kodlama</vt:lpstr>
      <vt:lpstr>Makinalar Öncesi Dönem</vt:lpstr>
      <vt:lpstr>Makinalar Öncesi Dönem</vt:lpstr>
      <vt:lpstr>Mekanik Makinalara Otomatik İşlem Yaptırma</vt:lpstr>
      <vt:lpstr>Mekanik Makinalara Otomatik İşlem Yaptırma</vt:lpstr>
      <vt:lpstr>Elektrikli Makineler</vt:lpstr>
      <vt:lpstr>Elektrikli Makineler</vt:lpstr>
      <vt:lpstr>Elektronik Makineler</vt:lpstr>
      <vt:lpstr>Elektronik Makineler</vt:lpstr>
      <vt:lpstr>Değiştirilebilir Komutlar</vt:lpstr>
      <vt:lpstr>Değiştirilebilir Komutlar</vt:lpstr>
      <vt:lpstr>Makine Dilinden Yukarıya</vt:lpstr>
      <vt:lpstr>Makine Dilinden Yukarıya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Yüksek Seviyeli Dillere Geçiş ve Nesne Yönelimli Programlama</vt:lpstr>
      <vt:lpstr>İnternet Çağı ve Günümüzde Programlama Dilleri</vt:lpstr>
      <vt:lpstr>İnternet Çağı ve Günümüzde Programlama Dilleri</vt:lpstr>
      <vt:lpstr>İnternet Çağı ve Günümüzde Programlama Dilleri</vt:lpstr>
      <vt:lpstr>İnternet Çağı ve Günümüzde Programlama Dilleri</vt:lpstr>
      <vt:lpstr>Programlama Öğretiminin Tarihsel Gelişimi</vt:lpstr>
      <vt:lpstr>Programlama Öğretiminin Tarihsel Gelişimi</vt:lpstr>
      <vt:lpstr>Programlama Öğretiminin Tarihsel Gelişimi</vt:lpstr>
      <vt:lpstr>Programlama Öğretiminin Tarihsel Gelişimi</vt:lpstr>
      <vt:lpstr>Programlama Öğretiminin Tarihsel Gelişimi</vt:lpstr>
      <vt:lpstr>Programlama Öğretiminin Tarihsel Gelişimi</vt:lpstr>
      <vt:lpstr>Programlama Öğretiminin Geleceği</vt:lpstr>
      <vt:lpstr>Sonuç</vt:lpstr>
      <vt:lpstr>Programlama Öğretiminin Geleceği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dc:title>
  <dc:creator>Yasemin Gulbahar</dc:creator>
  <cp:lastModifiedBy>sefa özmen</cp:lastModifiedBy>
  <cp:revision>16</cp:revision>
  <dcterms:created xsi:type="dcterms:W3CDTF">2019-01-04T17:54:52Z</dcterms:created>
  <dcterms:modified xsi:type="dcterms:W3CDTF">2019-03-20T09:12:07Z</dcterms:modified>
</cp:coreProperties>
</file>