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2</a:t>
            </a:r>
            <a:r>
              <a:rPr lang="en-US" dirty="0" smtClean="0">
                <a:solidFill>
                  <a:srgbClr val="660066"/>
                </a:solidFill>
              </a:rPr>
              <a:t>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Göreli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Özerklik</a:t>
            </a:r>
            <a:r>
              <a:rPr lang="en-US" dirty="0" smtClean="0">
                <a:solidFill>
                  <a:srgbClr val="660066"/>
                </a:solidFill>
              </a:rPr>
              <a:t> 3: 1960-1980 (II)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Sorununda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r>
              <a:rPr lang="en-US" dirty="0" smtClean="0"/>
              <a:t> (1975-1980)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Federe</a:t>
            </a:r>
            <a:r>
              <a:rPr lang="en-US" dirty="0" smtClean="0"/>
              <a:t> </a:t>
            </a:r>
            <a:r>
              <a:rPr lang="en-US" dirty="0" err="1" smtClean="0"/>
              <a:t>Devleti’nin</a:t>
            </a:r>
            <a:r>
              <a:rPr lang="en-US" dirty="0" smtClean="0"/>
              <a:t> </a:t>
            </a:r>
            <a:r>
              <a:rPr lang="en-US" dirty="0" err="1" smtClean="0"/>
              <a:t>ilanı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Toplumlararası</a:t>
            </a:r>
            <a:r>
              <a:rPr lang="en-US" dirty="0" smtClean="0"/>
              <a:t> </a:t>
            </a:r>
            <a:r>
              <a:rPr lang="en-US" dirty="0" err="1" smtClean="0"/>
              <a:t>görüşmeler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Denktaş-Makarios</a:t>
            </a:r>
            <a:r>
              <a:rPr lang="en-US" dirty="0" smtClean="0"/>
              <a:t> </a:t>
            </a:r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İlke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Denktaş-Kipriyanu</a:t>
            </a:r>
            <a:r>
              <a:rPr lang="en-US" dirty="0" smtClean="0"/>
              <a:t> On </a:t>
            </a:r>
            <a:r>
              <a:rPr lang="en-US" dirty="0" err="1" smtClean="0"/>
              <a:t>Nokta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ABD </a:t>
            </a:r>
            <a:r>
              <a:rPr lang="en-US" sz="3200" dirty="0" err="1" smtClean="0">
                <a:solidFill>
                  <a:srgbClr val="660066"/>
                </a:solidFill>
              </a:rPr>
              <a:t>ve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NATO’yla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1965-1971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personelinden</a:t>
            </a:r>
            <a:r>
              <a:rPr lang="en-US" dirty="0" smtClean="0"/>
              <a:t> </a:t>
            </a:r>
            <a:r>
              <a:rPr lang="en-US" dirty="0" err="1" smtClean="0"/>
              <a:t>doğan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-24 </a:t>
            </a:r>
            <a:r>
              <a:rPr lang="en-US" dirty="0" err="1" smtClean="0"/>
              <a:t>Eylül</a:t>
            </a:r>
            <a:r>
              <a:rPr lang="en-US" dirty="0" smtClean="0"/>
              <a:t> 1968 </a:t>
            </a:r>
            <a:r>
              <a:rPr lang="en-US" dirty="0" err="1" smtClean="0"/>
              <a:t>Türk-Amerikan</a:t>
            </a:r>
            <a:r>
              <a:rPr lang="en-US" dirty="0" smtClean="0"/>
              <a:t> </a:t>
            </a:r>
            <a:r>
              <a:rPr lang="en-US" dirty="0" err="1" smtClean="0"/>
              <a:t>ikili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kamuoyunun</a:t>
            </a:r>
            <a:r>
              <a:rPr lang="en-US" dirty="0" smtClean="0"/>
              <a:t> </a:t>
            </a:r>
            <a:r>
              <a:rPr lang="en-US" dirty="0" err="1" smtClean="0"/>
              <a:t>ilişkilere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-1969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 (OSİA)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E</a:t>
            </a:r>
            <a:r>
              <a:rPr lang="en-US" dirty="0" err="1" smtClean="0"/>
              <a:t>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yardımlar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4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1971-1980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Afyon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: </a:t>
            </a:r>
            <a:r>
              <a:rPr lang="en-US" dirty="0" err="1" smtClean="0"/>
              <a:t>Sorunun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r>
              <a:rPr lang="en-US" dirty="0" smtClean="0"/>
              <a:t>, </a:t>
            </a: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haşhaş</a:t>
            </a:r>
            <a:r>
              <a:rPr lang="en-US" dirty="0" smtClean="0"/>
              <a:t> </a:t>
            </a:r>
            <a:r>
              <a:rPr lang="en-US" dirty="0" err="1" smtClean="0"/>
              <a:t>ekiminin</a:t>
            </a:r>
            <a:r>
              <a:rPr lang="en-US" dirty="0" smtClean="0"/>
              <a:t> </a:t>
            </a:r>
            <a:r>
              <a:rPr lang="en-US" dirty="0" err="1" smtClean="0"/>
              <a:t>yasaklanması</a:t>
            </a:r>
            <a:r>
              <a:rPr lang="en-US" dirty="0" smtClean="0"/>
              <a:t>, </a:t>
            </a:r>
            <a:r>
              <a:rPr lang="en-US" dirty="0" err="1" smtClean="0"/>
              <a:t>Afyon</a:t>
            </a:r>
            <a:r>
              <a:rPr lang="en-US" dirty="0" smtClean="0"/>
              <a:t> </a:t>
            </a:r>
            <a:r>
              <a:rPr lang="en-US" dirty="0" err="1" smtClean="0"/>
              <a:t>yasağının</a:t>
            </a:r>
            <a:r>
              <a:rPr lang="en-US" dirty="0" smtClean="0"/>
              <a:t> </a:t>
            </a:r>
            <a:r>
              <a:rPr lang="en-US" dirty="0" err="1" smtClean="0"/>
              <a:t>kaldırılması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gerginleşmesi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mbargosu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7/10’un </a:t>
            </a:r>
            <a:r>
              <a:rPr lang="en-US" dirty="0" err="1"/>
              <a:t>o</a:t>
            </a:r>
            <a:r>
              <a:rPr lang="en-US" dirty="0" err="1" smtClean="0"/>
              <a:t>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err="1" smtClean="0"/>
              <a:t>Ambargo</a:t>
            </a:r>
            <a:r>
              <a:rPr lang="en-US" dirty="0" smtClean="0"/>
              <a:t> </a:t>
            </a:r>
            <a:r>
              <a:rPr lang="en-US" dirty="0" err="1" smtClean="0"/>
              <a:t>kararının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, </a:t>
            </a: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ambargo</a:t>
            </a:r>
            <a:r>
              <a:rPr lang="en-US" dirty="0" smtClean="0"/>
              <a:t> </a:t>
            </a:r>
            <a:r>
              <a:rPr lang="en-US" dirty="0" err="1" smtClean="0"/>
              <a:t>kararına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err="1" smtClean="0"/>
              <a:t>ambargonun</a:t>
            </a:r>
            <a:r>
              <a:rPr lang="en-US" dirty="0" smtClean="0"/>
              <a:t> </a:t>
            </a:r>
            <a:r>
              <a:rPr lang="en-US" dirty="0" err="1" smtClean="0"/>
              <a:t>kaldırılması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: 1976 </a:t>
            </a:r>
            <a:r>
              <a:rPr lang="en-US" dirty="0" err="1" smtClean="0"/>
              <a:t>SEİA’sı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7/10 </a:t>
            </a:r>
            <a:r>
              <a:rPr lang="en-US" dirty="0" err="1" smtClean="0"/>
              <a:t>oranı</a:t>
            </a:r>
            <a:r>
              <a:rPr lang="en-US" dirty="0" smtClean="0"/>
              <a:t>, </a:t>
            </a:r>
            <a:r>
              <a:rPr lang="en-US" dirty="0" err="1" smtClean="0"/>
              <a:t>ambargonun</a:t>
            </a:r>
            <a:r>
              <a:rPr lang="en-US" dirty="0" smtClean="0"/>
              <a:t> </a:t>
            </a:r>
            <a:r>
              <a:rPr lang="en-US" dirty="0" err="1" smtClean="0"/>
              <a:t>kaldırılması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950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-1980 </a:t>
            </a:r>
            <a:r>
              <a:rPr lang="en-US" dirty="0" err="1"/>
              <a:t>Savunma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İşbirliği</a:t>
            </a:r>
            <a:r>
              <a:rPr lang="en-US" dirty="0"/>
              <a:t> </a:t>
            </a:r>
            <a:r>
              <a:rPr lang="en-US" dirty="0" err="1"/>
              <a:t>Anlaşması</a:t>
            </a:r>
            <a:r>
              <a:rPr lang="en-US" dirty="0"/>
              <a:t> (SEİA):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Anlaşma</a:t>
            </a:r>
            <a:r>
              <a:rPr lang="en-US" dirty="0" smtClean="0"/>
              <a:t> </a:t>
            </a:r>
            <a:r>
              <a:rPr lang="en-US" dirty="0" err="1"/>
              <a:t>görüşmelerinde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nlaşmanın</a:t>
            </a:r>
            <a:r>
              <a:rPr lang="en-US" dirty="0" smtClean="0"/>
              <a:t> </a:t>
            </a:r>
            <a:r>
              <a:rPr lang="en-US" dirty="0" err="1" smtClean="0"/>
              <a:t>içeriği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8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(1960-1980)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 smtClean="0"/>
          </a:p>
          <a:p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Belirleyici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smtClean="0"/>
              <a:t>(1960-1974)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Kıbrıs’ta</a:t>
            </a:r>
            <a:r>
              <a:rPr lang="en-US" dirty="0" smtClean="0"/>
              <a:t> </a:t>
            </a:r>
            <a:r>
              <a:rPr lang="en-US" dirty="0" err="1" smtClean="0"/>
              <a:t>bağımsızlığın</a:t>
            </a:r>
            <a:r>
              <a:rPr lang="en-US" dirty="0" smtClean="0"/>
              <a:t> </a:t>
            </a:r>
            <a:r>
              <a:rPr lang="en-US" dirty="0" err="1" smtClean="0"/>
              <a:t>ilanı</a:t>
            </a:r>
            <a:r>
              <a:rPr lang="en-US" dirty="0" smtClean="0"/>
              <a:t> 27 </a:t>
            </a:r>
            <a:r>
              <a:rPr lang="en-US" dirty="0" err="1" smtClean="0"/>
              <a:t>Mayıs</a:t>
            </a:r>
            <a:r>
              <a:rPr lang="en-US" dirty="0" smtClean="0"/>
              <a:t>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583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-1964 </a:t>
            </a:r>
            <a:r>
              <a:rPr lang="en-US" dirty="0" err="1"/>
              <a:t>Bunalımı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sonuçları</a:t>
            </a:r>
            <a:r>
              <a:rPr lang="en-US" dirty="0"/>
              <a:t>: </a:t>
            </a:r>
          </a:p>
          <a:p>
            <a:pPr marL="82296" indent="0">
              <a:buNone/>
            </a:pPr>
            <a:r>
              <a:rPr lang="en-US" dirty="0" err="1"/>
              <a:t>Kıbrıs’ta</a:t>
            </a:r>
            <a:r>
              <a:rPr lang="en-US" dirty="0"/>
              <a:t> </a:t>
            </a:r>
            <a:r>
              <a:rPr lang="en-US" dirty="0" err="1"/>
              <a:t>anlaşmazlıkların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çıkışı</a:t>
            </a:r>
            <a:r>
              <a:rPr lang="en-US" dirty="0"/>
              <a:t>, 1964 </a:t>
            </a:r>
            <a:r>
              <a:rPr lang="en-US" dirty="0" err="1"/>
              <a:t>olayları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Londra</a:t>
            </a:r>
            <a:r>
              <a:rPr lang="en-US" dirty="0"/>
              <a:t> </a:t>
            </a:r>
            <a:r>
              <a:rPr lang="en-US" dirty="0" err="1"/>
              <a:t>Konferansı</a:t>
            </a:r>
            <a:r>
              <a:rPr lang="en-US" dirty="0"/>
              <a:t>, </a:t>
            </a:r>
            <a:r>
              <a:rPr lang="en-US" dirty="0" err="1"/>
              <a:t>Kıbrıs</a:t>
            </a:r>
            <a:r>
              <a:rPr lang="en-US" dirty="0"/>
              <a:t> </a:t>
            </a:r>
            <a:r>
              <a:rPr lang="en-US" dirty="0" err="1"/>
              <a:t>sorunu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BM, </a:t>
            </a:r>
            <a:r>
              <a:rPr lang="en-US" dirty="0" err="1"/>
              <a:t>ABD’nin</a:t>
            </a:r>
            <a:r>
              <a:rPr lang="en-US" dirty="0"/>
              <a:t> </a:t>
            </a:r>
            <a:r>
              <a:rPr lang="en-US" dirty="0" err="1"/>
              <a:t>çözüm</a:t>
            </a:r>
            <a:r>
              <a:rPr lang="en-US" dirty="0"/>
              <a:t> </a:t>
            </a:r>
            <a:r>
              <a:rPr lang="en-US" dirty="0" err="1"/>
              <a:t>arayışları</a:t>
            </a:r>
            <a:r>
              <a:rPr lang="en-US" dirty="0"/>
              <a:t>, </a:t>
            </a:r>
            <a:r>
              <a:rPr lang="en-US" dirty="0" err="1"/>
              <a:t>Türkiye’nin</a:t>
            </a:r>
            <a:r>
              <a:rPr lang="en-US" dirty="0"/>
              <a:t> </a:t>
            </a:r>
            <a:r>
              <a:rPr lang="en-US" dirty="0" err="1"/>
              <a:t>adaya</a:t>
            </a:r>
            <a:r>
              <a:rPr lang="en-US" dirty="0"/>
              <a:t> ilk </a:t>
            </a:r>
            <a:r>
              <a:rPr lang="en-US" dirty="0" err="1"/>
              <a:t>müdahalesi</a:t>
            </a:r>
            <a:r>
              <a:rPr lang="en-US" dirty="0"/>
              <a:t>, 1964 </a:t>
            </a:r>
            <a:r>
              <a:rPr lang="en-US" dirty="0" err="1"/>
              <a:t>Kıbrıs</a:t>
            </a:r>
            <a:r>
              <a:rPr lang="en-US" dirty="0"/>
              <a:t> </a:t>
            </a:r>
            <a:r>
              <a:rPr lang="en-US" dirty="0" err="1"/>
              <a:t>bunalımının</a:t>
            </a:r>
            <a:r>
              <a:rPr lang="en-US" dirty="0"/>
              <a:t> </a:t>
            </a:r>
            <a:r>
              <a:rPr lang="en-US" dirty="0" err="1"/>
              <a:t>azınlıklara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, </a:t>
            </a:r>
            <a:r>
              <a:rPr lang="en-US" dirty="0" err="1"/>
              <a:t>Galo</a:t>
            </a:r>
            <a:r>
              <a:rPr lang="en-US" dirty="0"/>
              <a:t> Plaza </a:t>
            </a:r>
            <a:r>
              <a:rPr lang="en-US" dirty="0" err="1"/>
              <a:t>raporu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BM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Kurul</a:t>
            </a:r>
            <a:r>
              <a:rPr lang="en-US" dirty="0"/>
              <a:t> </a:t>
            </a:r>
            <a:r>
              <a:rPr lang="en-US" dirty="0" err="1"/>
              <a:t>kararı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3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Demirel</a:t>
            </a:r>
            <a:r>
              <a:rPr lang="en-US" dirty="0" smtClean="0"/>
              <a:t> </a:t>
            </a:r>
            <a:r>
              <a:rPr lang="en-US" dirty="0" err="1" smtClean="0"/>
              <a:t>Hükümeti-Albaylar</a:t>
            </a:r>
            <a:r>
              <a:rPr lang="en-US" dirty="0" smtClean="0"/>
              <a:t> </a:t>
            </a:r>
            <a:r>
              <a:rPr lang="en-US" dirty="0" err="1" smtClean="0"/>
              <a:t>Cuntası</a:t>
            </a:r>
            <a:r>
              <a:rPr lang="en-US" dirty="0" smtClean="0"/>
              <a:t> </a:t>
            </a:r>
            <a:r>
              <a:rPr lang="en-US" dirty="0" err="1" smtClean="0"/>
              <a:t>Yakınlaşması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1967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r>
              <a:rPr lang="en-US" dirty="0" smtClean="0"/>
              <a:t>: </a:t>
            </a:r>
            <a:r>
              <a:rPr lang="en-US" dirty="0" err="1" smtClean="0"/>
              <a:t>Demirel-Kollias</a:t>
            </a:r>
            <a:r>
              <a:rPr lang="en-US" dirty="0" smtClean="0"/>
              <a:t> </a:t>
            </a:r>
            <a:r>
              <a:rPr lang="en-US" dirty="0" err="1" smtClean="0"/>
              <a:t>görüşmeleri</a:t>
            </a:r>
            <a:r>
              <a:rPr lang="en-US" dirty="0" smtClean="0"/>
              <a:t>, </a:t>
            </a:r>
            <a:endParaRPr lang="en-US" dirty="0"/>
          </a:p>
          <a:p>
            <a:pPr marL="82296" indent="0">
              <a:buNone/>
            </a:pPr>
            <a:r>
              <a:rPr lang="en-US" dirty="0" err="1" smtClean="0"/>
              <a:t>Geçitkale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Boğaziçi</a:t>
            </a:r>
            <a:r>
              <a:rPr lang="en-US" dirty="0" smtClean="0"/>
              <a:t> </a:t>
            </a:r>
            <a:r>
              <a:rPr lang="en-US" dirty="0" err="1" smtClean="0"/>
              <a:t>çatışmaları</a:t>
            </a:r>
            <a:r>
              <a:rPr lang="en-US" dirty="0" smtClean="0"/>
              <a:t>, </a:t>
            </a:r>
          </a:p>
          <a:p>
            <a:pPr marL="82296" indent="0">
              <a:buNone/>
            </a:pP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Geçici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Yönetimi’nin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37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Türkiye’nin</a:t>
            </a:r>
            <a:r>
              <a:rPr lang="en-US" dirty="0" smtClean="0"/>
              <a:t> 1974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Harekatları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-1974 </a:t>
            </a:r>
            <a:r>
              <a:rPr lang="en-US" dirty="0" err="1" smtClean="0"/>
              <a:t>Harekatını</a:t>
            </a:r>
            <a:r>
              <a:rPr lang="en-US" dirty="0" smtClean="0"/>
              <a:t> </a:t>
            </a:r>
            <a:r>
              <a:rPr lang="en-US" dirty="0" err="1" smtClean="0"/>
              <a:t>hazırlayan</a:t>
            </a:r>
            <a:r>
              <a:rPr lang="en-US" dirty="0" smtClean="0"/>
              <a:t> </a:t>
            </a:r>
            <a:r>
              <a:rPr lang="en-US" dirty="0" err="1" smtClean="0"/>
              <a:t>koşullar</a:t>
            </a:r>
            <a:r>
              <a:rPr lang="en-US" dirty="0" smtClean="0"/>
              <a:t>: </a:t>
            </a:r>
            <a:r>
              <a:rPr lang="en-US" dirty="0" err="1" smtClean="0"/>
              <a:t>Albaylar</a:t>
            </a:r>
            <a:r>
              <a:rPr lang="en-US" dirty="0" smtClean="0"/>
              <a:t> </a:t>
            </a:r>
            <a:r>
              <a:rPr lang="en-US" dirty="0" err="1" smtClean="0"/>
              <a:t>cuntasının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, 1974’e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gelişmelerine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harekatı</a:t>
            </a:r>
            <a:r>
              <a:rPr lang="en-US" dirty="0" smtClean="0"/>
              <a:t>: </a:t>
            </a:r>
            <a:r>
              <a:rPr lang="en-US" dirty="0" err="1" smtClean="0"/>
              <a:t>Harekatın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temelleri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Cenevre</a:t>
            </a:r>
            <a:r>
              <a:rPr lang="en-US" dirty="0" smtClean="0"/>
              <a:t> </a:t>
            </a:r>
            <a:r>
              <a:rPr lang="en-US" dirty="0" err="1" smtClean="0"/>
              <a:t>Konferansları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Cenevre</a:t>
            </a:r>
            <a:r>
              <a:rPr lang="en-US" dirty="0" smtClean="0"/>
              <a:t> </a:t>
            </a:r>
            <a:r>
              <a:rPr lang="en-US" dirty="0" err="1" smtClean="0"/>
              <a:t>Protokolü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Kıbrıs</a:t>
            </a:r>
            <a:r>
              <a:rPr lang="en-US" dirty="0" smtClean="0"/>
              <a:t> </a:t>
            </a:r>
            <a:r>
              <a:rPr lang="en-US" dirty="0" err="1" smtClean="0"/>
              <a:t>harekatı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2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Yunanistan’la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Ege</a:t>
            </a:r>
            <a:r>
              <a:rPr lang="en-US" dirty="0" smtClean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Belirleyici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(1975-1980)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Ege’de</a:t>
            </a:r>
            <a:r>
              <a:rPr lang="en-US" dirty="0" smtClean="0"/>
              <a:t> </a:t>
            </a:r>
            <a:r>
              <a:rPr lang="en-US" dirty="0" err="1" smtClean="0"/>
              <a:t>Deniz</a:t>
            </a:r>
            <a:r>
              <a:rPr lang="en-US" dirty="0" smtClean="0"/>
              <a:t> </a:t>
            </a:r>
            <a:r>
              <a:rPr lang="en-US" dirty="0" err="1" smtClean="0"/>
              <a:t>alanlarına</a:t>
            </a:r>
            <a:r>
              <a:rPr lang="en-US" dirty="0" smtClean="0"/>
              <a:t> </a:t>
            </a:r>
            <a:r>
              <a:rPr lang="en-US" dirty="0" err="1" smtClean="0"/>
              <a:t>İlişkin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Karasuları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Kıta </a:t>
            </a:r>
            <a:r>
              <a:rPr lang="en-US" dirty="0" err="1" smtClean="0"/>
              <a:t>Sahanlığı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Ege’de</a:t>
            </a:r>
            <a:r>
              <a:rPr lang="en-US" dirty="0" smtClean="0"/>
              <a:t> </a:t>
            </a:r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 smtClean="0"/>
              <a:t>sahasına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 smtClean="0"/>
              <a:t>sahası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FIR </a:t>
            </a:r>
            <a:r>
              <a:rPr lang="en-US" dirty="0" err="1" smtClean="0"/>
              <a:t>hattı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Ege’de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dengeye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Ege</a:t>
            </a:r>
            <a:r>
              <a:rPr lang="en-US" dirty="0" smtClean="0"/>
              <a:t> </a:t>
            </a:r>
            <a:r>
              <a:rPr lang="en-US" dirty="0" err="1" smtClean="0"/>
              <a:t>adalarının</a:t>
            </a:r>
            <a:r>
              <a:rPr lang="en-US" dirty="0" smtClean="0"/>
              <a:t> </a:t>
            </a:r>
            <a:r>
              <a:rPr lang="en-US" dirty="0" err="1" smtClean="0"/>
              <a:t>silahlandırılması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NATO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uyarı</a:t>
            </a:r>
            <a:r>
              <a:rPr lang="en-US" dirty="0" smtClean="0"/>
              <a:t> </a:t>
            </a:r>
            <a:r>
              <a:rPr lang="en-US" dirty="0" err="1" smtClean="0"/>
              <a:t>hattı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komuta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alanları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68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226</TotalTime>
  <Words>419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II (Bahar 2019-2020)</vt:lpstr>
      <vt:lpstr>ABD ve NATO’yla İlişkiler</vt:lpstr>
      <vt:lpstr>ABD ve NATO’yla İlişkiler</vt:lpstr>
      <vt:lpstr>ABD ve NATO’yla İlişkiler</vt:lpstr>
      <vt:lpstr>Yunanistan’la İlişkiler (1960-1980)</vt:lpstr>
      <vt:lpstr>Yunanistan’la İlişkiler (1960-1980)</vt:lpstr>
      <vt:lpstr>Yunanistan’la İlişkiler (1960-1980)</vt:lpstr>
      <vt:lpstr>Yunanistan’la İlişkiler (1960-1980)</vt:lpstr>
      <vt:lpstr>Yunanistan’la İlişkiler (1960-1980)</vt:lpstr>
      <vt:lpstr>Yunanistan’la İlişkiler (1960-1980)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27</cp:revision>
  <dcterms:created xsi:type="dcterms:W3CDTF">2019-01-06T14:47:31Z</dcterms:created>
  <dcterms:modified xsi:type="dcterms:W3CDTF">2019-09-22T09:02:17Z</dcterms:modified>
</cp:coreProperties>
</file>