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59" r:id="rId6"/>
    <p:sldId id="265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2295557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II (</a:t>
            </a:r>
            <a:r>
              <a:rPr lang="en-US" sz="4000" dirty="0" err="1" smtClean="0">
                <a:solidFill>
                  <a:srgbClr val="660066"/>
                </a:solidFill>
              </a:rPr>
              <a:t>Bahar</a:t>
            </a:r>
            <a:r>
              <a:rPr lang="en-US" sz="4000" dirty="0" smtClean="0">
                <a:solidFill>
                  <a:srgbClr val="660066"/>
                </a:solidFill>
              </a:rPr>
              <a:t> 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447636"/>
            <a:ext cx="7406640" cy="2020454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660066"/>
              </a:solidFill>
            </a:endParaRPr>
          </a:p>
          <a:p>
            <a:endParaRPr lang="en-US" dirty="0" smtClean="0">
              <a:solidFill>
                <a:srgbClr val="660066"/>
              </a:solidFill>
            </a:endParaRPr>
          </a:p>
          <a:p>
            <a:r>
              <a:rPr lang="en-US" dirty="0">
                <a:solidFill>
                  <a:srgbClr val="660066"/>
                </a:solidFill>
              </a:rPr>
              <a:t>2</a:t>
            </a:r>
            <a:r>
              <a:rPr lang="en-US" dirty="0" smtClean="0">
                <a:solidFill>
                  <a:srgbClr val="660066"/>
                </a:solidFill>
              </a:rPr>
              <a:t>. </a:t>
            </a:r>
            <a:r>
              <a:rPr lang="en-US" dirty="0" err="1" smtClean="0">
                <a:solidFill>
                  <a:srgbClr val="660066"/>
                </a:solidFill>
              </a:rPr>
              <a:t>Hafta</a:t>
            </a:r>
            <a:r>
              <a:rPr lang="en-US" dirty="0" smtClean="0">
                <a:solidFill>
                  <a:srgbClr val="660066"/>
                </a:solidFill>
              </a:rPr>
              <a:t>: </a:t>
            </a:r>
            <a:r>
              <a:rPr lang="en-US" dirty="0" err="1" smtClean="0">
                <a:solidFill>
                  <a:srgbClr val="660066"/>
                </a:solidFill>
              </a:rPr>
              <a:t>Göreli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Özerklik</a:t>
            </a:r>
            <a:r>
              <a:rPr lang="en-US" dirty="0" smtClean="0">
                <a:solidFill>
                  <a:srgbClr val="660066"/>
                </a:solidFill>
              </a:rPr>
              <a:t> 3: 1960-1980 (II)</a:t>
            </a:r>
            <a:endParaRPr lang="en-US" dirty="0">
              <a:solidFill>
                <a:srgbClr val="66006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065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Yunanistan’la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(1960-1980)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Sorununda</a:t>
            </a:r>
            <a:r>
              <a:rPr lang="en-US" dirty="0" smtClean="0"/>
              <a:t> </a:t>
            </a:r>
            <a:r>
              <a:rPr lang="en-US" dirty="0" err="1" smtClean="0"/>
              <a:t>Yaşanan</a:t>
            </a:r>
            <a:r>
              <a:rPr lang="en-US" dirty="0" smtClean="0"/>
              <a:t> </a:t>
            </a:r>
            <a:r>
              <a:rPr lang="en-US" dirty="0" err="1" smtClean="0"/>
              <a:t>Gelişmeler</a:t>
            </a:r>
            <a:r>
              <a:rPr lang="en-US" dirty="0" smtClean="0"/>
              <a:t> (1975-1980)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Federe</a:t>
            </a:r>
            <a:r>
              <a:rPr lang="en-US" dirty="0" smtClean="0"/>
              <a:t> </a:t>
            </a:r>
            <a:r>
              <a:rPr lang="en-US" dirty="0" err="1" smtClean="0"/>
              <a:t>Devleti’nin</a:t>
            </a:r>
            <a:r>
              <a:rPr lang="en-US" dirty="0" smtClean="0"/>
              <a:t> </a:t>
            </a:r>
            <a:r>
              <a:rPr lang="en-US" dirty="0" err="1" smtClean="0"/>
              <a:t>ilanı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Toplumlararası</a:t>
            </a:r>
            <a:r>
              <a:rPr lang="en-US" dirty="0" smtClean="0"/>
              <a:t> </a:t>
            </a:r>
            <a:r>
              <a:rPr lang="en-US" dirty="0" err="1" smtClean="0"/>
              <a:t>görüşmeler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Denktaş-Makarios</a:t>
            </a:r>
            <a:r>
              <a:rPr lang="en-US" dirty="0" smtClean="0"/>
              <a:t> </a:t>
            </a:r>
            <a:r>
              <a:rPr lang="en-US" dirty="0" err="1" smtClean="0"/>
              <a:t>Dört</a:t>
            </a:r>
            <a:r>
              <a:rPr lang="en-US" dirty="0" smtClean="0"/>
              <a:t> </a:t>
            </a:r>
            <a:r>
              <a:rPr lang="en-US" dirty="0" err="1" smtClean="0"/>
              <a:t>İlke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Denktaş-Kipriyanu</a:t>
            </a:r>
            <a:r>
              <a:rPr lang="en-US" dirty="0" smtClean="0"/>
              <a:t> On </a:t>
            </a:r>
            <a:r>
              <a:rPr lang="en-US" dirty="0" err="1" smtClean="0"/>
              <a:t>Nokta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85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ABD </a:t>
            </a:r>
            <a:r>
              <a:rPr lang="en-US" sz="3200" dirty="0" err="1" smtClean="0">
                <a:solidFill>
                  <a:srgbClr val="660066"/>
                </a:solidFill>
              </a:rPr>
              <a:t>ve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NATO’yla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1965-1971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Amerikan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personelinden</a:t>
            </a:r>
            <a:r>
              <a:rPr lang="en-US" dirty="0" smtClean="0"/>
              <a:t> </a:t>
            </a:r>
            <a:r>
              <a:rPr lang="en-US" dirty="0" err="1" smtClean="0"/>
              <a:t>doğan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-24 </a:t>
            </a:r>
            <a:r>
              <a:rPr lang="en-US" dirty="0" err="1" smtClean="0"/>
              <a:t>Eylül</a:t>
            </a:r>
            <a:r>
              <a:rPr lang="en-US" dirty="0" smtClean="0"/>
              <a:t> 1968 </a:t>
            </a:r>
            <a:r>
              <a:rPr lang="en-US" dirty="0" err="1" smtClean="0"/>
              <a:t>Türk-Amerikan</a:t>
            </a:r>
            <a:r>
              <a:rPr lang="en-US" dirty="0" smtClean="0"/>
              <a:t> </a:t>
            </a:r>
            <a:r>
              <a:rPr lang="en-US" dirty="0" err="1" smtClean="0"/>
              <a:t>ikili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kamuoyunun</a:t>
            </a:r>
            <a:r>
              <a:rPr lang="en-US" dirty="0" smtClean="0"/>
              <a:t> </a:t>
            </a:r>
            <a:r>
              <a:rPr lang="en-US" dirty="0" err="1" smtClean="0"/>
              <a:t>ilişkilere</a:t>
            </a:r>
            <a:r>
              <a:rPr lang="en-US" dirty="0" smtClean="0"/>
              <a:t> </a:t>
            </a:r>
            <a:r>
              <a:rPr lang="en-US" dirty="0" err="1" smtClean="0"/>
              <a:t>yaklaşımı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-1969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Savunma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r>
              <a:rPr lang="en-US" dirty="0" smtClean="0"/>
              <a:t> (OSİA)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/>
              <a:t>E</a:t>
            </a:r>
            <a:r>
              <a:rPr lang="en-US" dirty="0" err="1" smtClean="0"/>
              <a:t>konomik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yardımlar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149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ABD </a:t>
            </a:r>
            <a:r>
              <a:rPr lang="en-US" sz="3200" dirty="0" err="1">
                <a:solidFill>
                  <a:srgbClr val="660066"/>
                </a:solidFill>
              </a:rPr>
              <a:t>ve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NATO’yla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1971-1980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Afyon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: </a:t>
            </a:r>
            <a:r>
              <a:rPr lang="en-US" dirty="0" err="1" smtClean="0"/>
              <a:t>Sorunun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çıkışı</a:t>
            </a:r>
            <a:r>
              <a:rPr lang="en-US" dirty="0" smtClean="0"/>
              <a:t>, </a:t>
            </a:r>
            <a:r>
              <a:rPr lang="en-US" dirty="0" err="1" smtClean="0"/>
              <a:t>Türkiye’de</a:t>
            </a:r>
            <a:r>
              <a:rPr lang="en-US" dirty="0" smtClean="0"/>
              <a:t> </a:t>
            </a:r>
            <a:r>
              <a:rPr lang="en-US" dirty="0" err="1" smtClean="0"/>
              <a:t>haşhaş</a:t>
            </a:r>
            <a:r>
              <a:rPr lang="en-US" dirty="0" smtClean="0"/>
              <a:t> </a:t>
            </a:r>
            <a:r>
              <a:rPr lang="en-US" dirty="0" err="1" smtClean="0"/>
              <a:t>ekiminin</a:t>
            </a:r>
            <a:r>
              <a:rPr lang="en-US" dirty="0" smtClean="0"/>
              <a:t> </a:t>
            </a:r>
            <a:r>
              <a:rPr lang="en-US" dirty="0" err="1" smtClean="0"/>
              <a:t>yasaklanması</a:t>
            </a:r>
            <a:r>
              <a:rPr lang="en-US" dirty="0" smtClean="0"/>
              <a:t>, </a:t>
            </a:r>
            <a:r>
              <a:rPr lang="en-US" dirty="0" err="1" smtClean="0"/>
              <a:t>Afyon</a:t>
            </a:r>
            <a:r>
              <a:rPr lang="en-US" dirty="0" smtClean="0"/>
              <a:t> </a:t>
            </a:r>
            <a:r>
              <a:rPr lang="en-US" dirty="0" err="1" smtClean="0"/>
              <a:t>yasağının</a:t>
            </a:r>
            <a:r>
              <a:rPr lang="en-US" dirty="0" smtClean="0"/>
              <a:t> </a:t>
            </a:r>
            <a:r>
              <a:rPr lang="en-US" dirty="0" err="1" smtClean="0"/>
              <a:t>kaldırılması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ilişkilerin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gerginleşmesi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Silah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mbargosu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7/10’un </a:t>
            </a:r>
            <a:r>
              <a:rPr lang="en-US" dirty="0" err="1"/>
              <a:t>o</a:t>
            </a:r>
            <a:r>
              <a:rPr lang="en-US" dirty="0" err="1" smtClean="0"/>
              <a:t>rtaya</a:t>
            </a:r>
            <a:r>
              <a:rPr lang="en-US" dirty="0" smtClean="0"/>
              <a:t> </a:t>
            </a:r>
            <a:r>
              <a:rPr lang="en-US" dirty="0" err="1" smtClean="0"/>
              <a:t>çıkışı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err="1" smtClean="0"/>
              <a:t>Ambargo</a:t>
            </a:r>
            <a:r>
              <a:rPr lang="en-US" dirty="0" smtClean="0"/>
              <a:t> </a:t>
            </a:r>
            <a:r>
              <a:rPr lang="en-US" dirty="0" err="1" smtClean="0"/>
              <a:t>kararının</a:t>
            </a:r>
            <a:r>
              <a:rPr lang="en-US" dirty="0" smtClean="0"/>
              <a:t> </a:t>
            </a:r>
            <a:r>
              <a:rPr lang="en-US" dirty="0" err="1" smtClean="0"/>
              <a:t>alınması</a:t>
            </a:r>
            <a:r>
              <a:rPr lang="en-US" dirty="0" smtClean="0"/>
              <a:t>, </a:t>
            </a:r>
            <a:r>
              <a:rPr lang="en-US" dirty="0" err="1" smtClean="0"/>
              <a:t>Türkiye’de</a:t>
            </a:r>
            <a:r>
              <a:rPr lang="en-US" dirty="0" smtClean="0"/>
              <a:t> </a:t>
            </a:r>
            <a:r>
              <a:rPr lang="en-US" dirty="0" err="1" smtClean="0"/>
              <a:t>ambargo</a:t>
            </a:r>
            <a:r>
              <a:rPr lang="en-US" dirty="0" smtClean="0"/>
              <a:t> </a:t>
            </a:r>
            <a:r>
              <a:rPr lang="en-US" dirty="0" err="1" smtClean="0"/>
              <a:t>kararına</a:t>
            </a:r>
            <a:r>
              <a:rPr lang="en-US" dirty="0" smtClean="0"/>
              <a:t> </a:t>
            </a:r>
            <a:r>
              <a:rPr lang="en-US" dirty="0" err="1" smtClean="0"/>
              <a:t>tepkiler</a:t>
            </a:r>
            <a:r>
              <a:rPr lang="en-US" dirty="0" smtClean="0"/>
              <a:t>, </a:t>
            </a:r>
            <a:r>
              <a:rPr lang="en-US" dirty="0"/>
              <a:t> </a:t>
            </a:r>
            <a:r>
              <a:rPr lang="en-US" dirty="0" err="1" smtClean="0"/>
              <a:t>ambargonun</a:t>
            </a:r>
            <a:r>
              <a:rPr lang="en-US" dirty="0" smtClean="0"/>
              <a:t> </a:t>
            </a:r>
            <a:r>
              <a:rPr lang="en-US" dirty="0" err="1" smtClean="0"/>
              <a:t>kaldırılması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: 1976 </a:t>
            </a:r>
            <a:r>
              <a:rPr lang="en-US" dirty="0" err="1" smtClean="0"/>
              <a:t>SEİA’sı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7/10 </a:t>
            </a:r>
            <a:r>
              <a:rPr lang="en-US" dirty="0" err="1" smtClean="0"/>
              <a:t>oranı</a:t>
            </a:r>
            <a:r>
              <a:rPr lang="en-US" dirty="0" smtClean="0"/>
              <a:t>, </a:t>
            </a:r>
            <a:r>
              <a:rPr lang="en-US" dirty="0" err="1" smtClean="0"/>
              <a:t>ambargonun</a:t>
            </a:r>
            <a:r>
              <a:rPr lang="en-US" dirty="0" smtClean="0"/>
              <a:t> </a:t>
            </a:r>
            <a:r>
              <a:rPr lang="en-US" dirty="0" err="1" smtClean="0"/>
              <a:t>kaldırılması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79507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ABD </a:t>
            </a:r>
            <a:r>
              <a:rPr lang="en-US" sz="3200" dirty="0" err="1">
                <a:solidFill>
                  <a:srgbClr val="660066"/>
                </a:solidFill>
              </a:rPr>
              <a:t>ve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NATO’yla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-1980 </a:t>
            </a:r>
            <a:r>
              <a:rPr lang="en-US" dirty="0" err="1"/>
              <a:t>Savunma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İşbirliği</a:t>
            </a:r>
            <a:r>
              <a:rPr lang="en-US" dirty="0"/>
              <a:t> </a:t>
            </a:r>
            <a:r>
              <a:rPr lang="en-US" dirty="0" err="1"/>
              <a:t>Anlaşması</a:t>
            </a:r>
            <a:r>
              <a:rPr lang="en-US" dirty="0"/>
              <a:t> (SEİA): 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Anlaşma</a:t>
            </a:r>
            <a:r>
              <a:rPr lang="en-US" dirty="0" smtClean="0"/>
              <a:t> </a:t>
            </a:r>
            <a:r>
              <a:rPr lang="en-US" dirty="0" err="1"/>
              <a:t>görüşmelerinde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çıkan</a:t>
            </a:r>
            <a:r>
              <a:rPr lang="en-US" dirty="0"/>
              <a:t> </a:t>
            </a:r>
            <a:r>
              <a:rPr lang="en-US" dirty="0" err="1" smtClean="0"/>
              <a:t>sorunlar</a:t>
            </a:r>
            <a:r>
              <a:rPr lang="en-US" dirty="0" smtClean="0"/>
              <a:t>,</a:t>
            </a:r>
          </a:p>
          <a:p>
            <a:pPr marL="82296" indent="0">
              <a:buNone/>
            </a:pPr>
            <a:r>
              <a:rPr lang="en-US" dirty="0" err="1"/>
              <a:t>A</a:t>
            </a:r>
            <a:r>
              <a:rPr lang="en-US" dirty="0" err="1" smtClean="0"/>
              <a:t>nlaşmanın</a:t>
            </a:r>
            <a:r>
              <a:rPr lang="en-US" dirty="0" smtClean="0"/>
              <a:t> </a:t>
            </a:r>
            <a:r>
              <a:rPr lang="en-US" dirty="0" err="1" smtClean="0"/>
              <a:t>içeriği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983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Yunanistan’la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(1960-1980)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Dönemin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endParaRPr lang="en-US" dirty="0" smtClean="0"/>
          </a:p>
          <a:p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Sorununun</a:t>
            </a:r>
            <a:r>
              <a:rPr lang="en-US" dirty="0" smtClean="0"/>
              <a:t> </a:t>
            </a:r>
            <a:r>
              <a:rPr lang="en-US" dirty="0" err="1" smtClean="0"/>
              <a:t>Belirleyici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r>
              <a:rPr lang="en-US" dirty="0" smtClean="0"/>
              <a:t> </a:t>
            </a:r>
            <a:r>
              <a:rPr lang="en-US" dirty="0" smtClean="0"/>
              <a:t>(1960-1974)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Kıbrıs’ta</a:t>
            </a:r>
            <a:r>
              <a:rPr lang="en-US" dirty="0" smtClean="0"/>
              <a:t> </a:t>
            </a:r>
            <a:r>
              <a:rPr lang="en-US" dirty="0" err="1" smtClean="0"/>
              <a:t>bağımsızlığın</a:t>
            </a:r>
            <a:r>
              <a:rPr lang="en-US" dirty="0" smtClean="0"/>
              <a:t> </a:t>
            </a:r>
            <a:r>
              <a:rPr lang="en-US" dirty="0" err="1" smtClean="0"/>
              <a:t>ilanı</a:t>
            </a:r>
            <a:r>
              <a:rPr lang="en-US" dirty="0" smtClean="0"/>
              <a:t> 27 </a:t>
            </a:r>
            <a:r>
              <a:rPr lang="en-US" dirty="0" err="1" smtClean="0"/>
              <a:t>Mayıs</a:t>
            </a:r>
            <a:r>
              <a:rPr lang="en-US" dirty="0" smtClean="0"/>
              <a:t> </a:t>
            </a:r>
            <a:r>
              <a:rPr lang="en-US" dirty="0" err="1" smtClean="0"/>
              <a:t>Yönetiminin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75832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Yunanistan’la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(1960-1980)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/>
              <a:t>-1964 </a:t>
            </a:r>
            <a:r>
              <a:rPr lang="en-US" dirty="0" err="1"/>
              <a:t>Bunalımı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sonuçları</a:t>
            </a:r>
            <a:r>
              <a:rPr lang="en-US" dirty="0"/>
              <a:t>: </a:t>
            </a:r>
          </a:p>
          <a:p>
            <a:pPr marL="82296" indent="0">
              <a:buNone/>
            </a:pPr>
            <a:r>
              <a:rPr lang="en-US" dirty="0" err="1"/>
              <a:t>Kıbrıs’ta</a:t>
            </a:r>
            <a:r>
              <a:rPr lang="en-US" dirty="0"/>
              <a:t> </a:t>
            </a:r>
            <a:r>
              <a:rPr lang="en-US" dirty="0" err="1"/>
              <a:t>anlaşmazlıkların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çıkışı</a:t>
            </a:r>
            <a:r>
              <a:rPr lang="en-US" dirty="0"/>
              <a:t>, 1964 </a:t>
            </a:r>
            <a:r>
              <a:rPr lang="en-US" dirty="0" err="1"/>
              <a:t>olayları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Londra</a:t>
            </a:r>
            <a:r>
              <a:rPr lang="en-US" dirty="0"/>
              <a:t> </a:t>
            </a:r>
            <a:r>
              <a:rPr lang="en-US" dirty="0" err="1"/>
              <a:t>Konferansı</a:t>
            </a:r>
            <a:r>
              <a:rPr lang="en-US" dirty="0"/>
              <a:t>, </a:t>
            </a:r>
            <a:r>
              <a:rPr lang="en-US" dirty="0" err="1"/>
              <a:t>Kıbrıs</a:t>
            </a:r>
            <a:r>
              <a:rPr lang="en-US" dirty="0"/>
              <a:t> </a:t>
            </a:r>
            <a:r>
              <a:rPr lang="en-US" dirty="0" err="1"/>
              <a:t>sorunu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BM, </a:t>
            </a:r>
            <a:r>
              <a:rPr lang="en-US" dirty="0" err="1"/>
              <a:t>ABD’nin</a:t>
            </a:r>
            <a:r>
              <a:rPr lang="en-US" dirty="0"/>
              <a:t> </a:t>
            </a:r>
            <a:r>
              <a:rPr lang="en-US" dirty="0" err="1"/>
              <a:t>çözüm</a:t>
            </a:r>
            <a:r>
              <a:rPr lang="en-US" dirty="0"/>
              <a:t> </a:t>
            </a:r>
            <a:r>
              <a:rPr lang="en-US" dirty="0" err="1"/>
              <a:t>arayışları</a:t>
            </a:r>
            <a:r>
              <a:rPr lang="en-US" dirty="0"/>
              <a:t>, </a:t>
            </a:r>
            <a:r>
              <a:rPr lang="en-US" dirty="0" err="1"/>
              <a:t>Türkiye’nin</a:t>
            </a:r>
            <a:r>
              <a:rPr lang="en-US" dirty="0"/>
              <a:t> </a:t>
            </a:r>
            <a:r>
              <a:rPr lang="en-US" dirty="0" err="1"/>
              <a:t>adaya</a:t>
            </a:r>
            <a:r>
              <a:rPr lang="en-US" dirty="0"/>
              <a:t> ilk </a:t>
            </a:r>
            <a:r>
              <a:rPr lang="en-US" dirty="0" err="1"/>
              <a:t>müdahalesi</a:t>
            </a:r>
            <a:r>
              <a:rPr lang="en-US" dirty="0"/>
              <a:t>, 1964 </a:t>
            </a:r>
            <a:r>
              <a:rPr lang="en-US" dirty="0" err="1"/>
              <a:t>Kıbrıs</a:t>
            </a:r>
            <a:r>
              <a:rPr lang="en-US" dirty="0"/>
              <a:t> </a:t>
            </a:r>
            <a:r>
              <a:rPr lang="en-US" dirty="0" err="1"/>
              <a:t>bunalımının</a:t>
            </a:r>
            <a:r>
              <a:rPr lang="en-US" dirty="0"/>
              <a:t> </a:t>
            </a:r>
            <a:r>
              <a:rPr lang="en-US" dirty="0" err="1"/>
              <a:t>azınlıklara</a:t>
            </a:r>
            <a:r>
              <a:rPr lang="en-US" dirty="0"/>
              <a:t> </a:t>
            </a:r>
            <a:r>
              <a:rPr lang="en-US" dirty="0" err="1"/>
              <a:t>etkisi</a:t>
            </a:r>
            <a:r>
              <a:rPr lang="en-US" dirty="0"/>
              <a:t>, </a:t>
            </a:r>
            <a:r>
              <a:rPr lang="en-US" dirty="0" err="1"/>
              <a:t>Galo</a:t>
            </a:r>
            <a:r>
              <a:rPr lang="en-US" dirty="0"/>
              <a:t> Plaza </a:t>
            </a:r>
            <a:r>
              <a:rPr lang="en-US" dirty="0" err="1"/>
              <a:t>raporu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BM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Kurul</a:t>
            </a:r>
            <a:r>
              <a:rPr lang="en-US" dirty="0"/>
              <a:t> </a:t>
            </a:r>
            <a:r>
              <a:rPr lang="en-US" dirty="0" err="1"/>
              <a:t>kararı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234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Yunanistan’la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(1960-1980)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Demirel</a:t>
            </a:r>
            <a:r>
              <a:rPr lang="en-US" dirty="0" smtClean="0"/>
              <a:t> </a:t>
            </a:r>
            <a:r>
              <a:rPr lang="en-US" dirty="0" err="1" smtClean="0"/>
              <a:t>Hükümeti-Albaylar</a:t>
            </a:r>
            <a:r>
              <a:rPr lang="en-US" dirty="0" smtClean="0"/>
              <a:t> </a:t>
            </a:r>
            <a:r>
              <a:rPr lang="en-US" dirty="0" err="1" smtClean="0"/>
              <a:t>Cuntası</a:t>
            </a:r>
            <a:r>
              <a:rPr lang="en-US" dirty="0" smtClean="0"/>
              <a:t> </a:t>
            </a:r>
            <a:r>
              <a:rPr lang="en-US" dirty="0" err="1" smtClean="0"/>
              <a:t>Yakınlaşması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1967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bunalımı</a:t>
            </a:r>
            <a:r>
              <a:rPr lang="en-US" dirty="0" smtClean="0"/>
              <a:t>: </a:t>
            </a:r>
            <a:r>
              <a:rPr lang="en-US" dirty="0" err="1" smtClean="0"/>
              <a:t>Demirel-Kollias</a:t>
            </a:r>
            <a:r>
              <a:rPr lang="en-US" dirty="0" smtClean="0"/>
              <a:t> </a:t>
            </a:r>
            <a:r>
              <a:rPr lang="en-US" dirty="0" err="1" smtClean="0"/>
              <a:t>görüşmeleri</a:t>
            </a:r>
            <a:r>
              <a:rPr lang="en-US" dirty="0" smtClean="0"/>
              <a:t>, </a:t>
            </a:r>
            <a:endParaRPr lang="en-US" dirty="0"/>
          </a:p>
          <a:p>
            <a:pPr marL="82296" indent="0">
              <a:buNone/>
            </a:pPr>
            <a:r>
              <a:rPr lang="en-US" dirty="0" err="1" smtClean="0"/>
              <a:t>Geçitkale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Boğaziçi</a:t>
            </a:r>
            <a:r>
              <a:rPr lang="en-US" dirty="0" smtClean="0"/>
              <a:t> </a:t>
            </a:r>
            <a:r>
              <a:rPr lang="en-US" dirty="0" err="1" smtClean="0"/>
              <a:t>çatışmaları</a:t>
            </a:r>
            <a:r>
              <a:rPr lang="en-US" dirty="0" smtClean="0"/>
              <a:t>, </a:t>
            </a:r>
          </a:p>
          <a:p>
            <a:pPr marL="82296" indent="0">
              <a:buNone/>
            </a:pP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Geçici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Yönetimi’nin</a:t>
            </a:r>
            <a:r>
              <a:rPr lang="en-US" dirty="0" smtClean="0"/>
              <a:t> </a:t>
            </a:r>
            <a:r>
              <a:rPr lang="en-US" dirty="0" err="1" smtClean="0"/>
              <a:t>kurulması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370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Yunanistan’la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(1960-1980)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Türkiye’nin</a:t>
            </a:r>
            <a:r>
              <a:rPr lang="en-US" dirty="0" smtClean="0"/>
              <a:t> 1974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Harekatları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-1974 </a:t>
            </a:r>
            <a:r>
              <a:rPr lang="en-US" dirty="0" err="1" smtClean="0"/>
              <a:t>Harekatını</a:t>
            </a:r>
            <a:r>
              <a:rPr lang="en-US" dirty="0" smtClean="0"/>
              <a:t> </a:t>
            </a:r>
            <a:r>
              <a:rPr lang="en-US" dirty="0" err="1" smtClean="0"/>
              <a:t>hazırlayan</a:t>
            </a:r>
            <a:r>
              <a:rPr lang="en-US" dirty="0" smtClean="0"/>
              <a:t> </a:t>
            </a:r>
            <a:r>
              <a:rPr lang="en-US" dirty="0" err="1" smtClean="0"/>
              <a:t>koşullar</a:t>
            </a:r>
            <a:r>
              <a:rPr lang="en-US" dirty="0" smtClean="0"/>
              <a:t>: </a:t>
            </a:r>
            <a:r>
              <a:rPr lang="en-US" dirty="0" err="1" smtClean="0"/>
              <a:t>Albaylar</a:t>
            </a:r>
            <a:r>
              <a:rPr lang="en-US" dirty="0" smtClean="0"/>
              <a:t> </a:t>
            </a:r>
            <a:r>
              <a:rPr lang="en-US" dirty="0" err="1" smtClean="0"/>
              <a:t>cuntasının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r>
              <a:rPr lang="en-US" dirty="0" smtClean="0"/>
              <a:t>, 1974’e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Türkiye’de</a:t>
            </a:r>
            <a:r>
              <a:rPr lang="en-US" dirty="0" smtClean="0"/>
              <a:t> </a:t>
            </a:r>
            <a:r>
              <a:rPr lang="en-US" dirty="0" err="1" smtClean="0"/>
              <a:t>yaşanan</a:t>
            </a:r>
            <a:r>
              <a:rPr lang="en-US" dirty="0" smtClean="0"/>
              <a:t> </a:t>
            </a:r>
            <a:r>
              <a:rPr lang="en-US" dirty="0" err="1" smtClean="0"/>
              <a:t>olayların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gelişmelerine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Birinci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harekatı</a:t>
            </a:r>
            <a:r>
              <a:rPr lang="en-US" dirty="0" smtClean="0"/>
              <a:t>: </a:t>
            </a:r>
            <a:r>
              <a:rPr lang="en-US" dirty="0" err="1" smtClean="0"/>
              <a:t>Harekatın</a:t>
            </a:r>
            <a:r>
              <a:rPr lang="en-US" dirty="0" smtClean="0"/>
              <a:t> </a:t>
            </a:r>
            <a:r>
              <a:rPr lang="en-US" dirty="0" err="1" smtClean="0"/>
              <a:t>hukuki</a:t>
            </a:r>
            <a:r>
              <a:rPr lang="en-US" dirty="0" smtClean="0"/>
              <a:t> </a:t>
            </a:r>
            <a:r>
              <a:rPr lang="en-US" dirty="0" err="1" smtClean="0"/>
              <a:t>temelleri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Cenevre</a:t>
            </a:r>
            <a:r>
              <a:rPr lang="en-US" dirty="0" smtClean="0"/>
              <a:t> </a:t>
            </a:r>
            <a:r>
              <a:rPr lang="en-US" dirty="0" err="1" smtClean="0"/>
              <a:t>Konferansları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Cenevre</a:t>
            </a:r>
            <a:r>
              <a:rPr lang="en-US" dirty="0" smtClean="0"/>
              <a:t> </a:t>
            </a:r>
            <a:r>
              <a:rPr lang="en-US" dirty="0" err="1" smtClean="0"/>
              <a:t>Protokolü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İkinci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harekatı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227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Yunanistan’la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(1960-1980)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Ege</a:t>
            </a:r>
            <a:r>
              <a:rPr lang="en-US" dirty="0" smtClean="0"/>
              <a:t> </a:t>
            </a:r>
            <a:r>
              <a:rPr lang="en-US" dirty="0" err="1" smtClean="0"/>
              <a:t>Sorununun</a:t>
            </a:r>
            <a:r>
              <a:rPr lang="en-US" dirty="0" smtClean="0"/>
              <a:t> </a:t>
            </a:r>
            <a:r>
              <a:rPr lang="en-US" dirty="0" err="1" smtClean="0"/>
              <a:t>Belirleyici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r>
              <a:rPr lang="en-US" dirty="0" smtClean="0"/>
              <a:t> (1975-1980)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Ege’de</a:t>
            </a:r>
            <a:r>
              <a:rPr lang="en-US" dirty="0" smtClean="0"/>
              <a:t> </a:t>
            </a:r>
            <a:r>
              <a:rPr lang="en-US" dirty="0" err="1" smtClean="0"/>
              <a:t>Deniz</a:t>
            </a:r>
            <a:r>
              <a:rPr lang="en-US" dirty="0" smtClean="0"/>
              <a:t> </a:t>
            </a:r>
            <a:r>
              <a:rPr lang="en-US" dirty="0" err="1" smtClean="0"/>
              <a:t>alanlarına</a:t>
            </a:r>
            <a:r>
              <a:rPr lang="en-US" dirty="0" smtClean="0"/>
              <a:t> </a:t>
            </a:r>
            <a:r>
              <a:rPr lang="en-US" dirty="0" err="1" smtClean="0"/>
              <a:t>İlişkin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Karasuları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Kıta </a:t>
            </a:r>
            <a:r>
              <a:rPr lang="en-US" dirty="0" err="1" smtClean="0"/>
              <a:t>Sahanlığı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Ege’de</a:t>
            </a:r>
            <a:r>
              <a:rPr lang="en-US" dirty="0" smtClean="0"/>
              <a:t> </a:t>
            </a:r>
            <a:r>
              <a:rPr lang="en-US" dirty="0" err="1" smtClean="0"/>
              <a:t>Hava</a:t>
            </a:r>
            <a:r>
              <a:rPr lang="en-US" dirty="0" smtClean="0"/>
              <a:t> </a:t>
            </a:r>
            <a:r>
              <a:rPr lang="en-US" dirty="0" err="1" smtClean="0"/>
              <a:t>sahasına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Hava</a:t>
            </a:r>
            <a:r>
              <a:rPr lang="en-US" dirty="0" smtClean="0"/>
              <a:t> </a:t>
            </a:r>
            <a:r>
              <a:rPr lang="en-US" dirty="0" err="1" smtClean="0"/>
              <a:t>sahası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FIR </a:t>
            </a:r>
            <a:r>
              <a:rPr lang="en-US" dirty="0" err="1" smtClean="0"/>
              <a:t>hattı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Ege’de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dengeye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Ege</a:t>
            </a:r>
            <a:r>
              <a:rPr lang="en-US" dirty="0" smtClean="0"/>
              <a:t> </a:t>
            </a:r>
            <a:r>
              <a:rPr lang="en-US" dirty="0" err="1" smtClean="0"/>
              <a:t>adalarının</a:t>
            </a:r>
            <a:r>
              <a:rPr lang="en-US" dirty="0" smtClean="0"/>
              <a:t> </a:t>
            </a:r>
            <a:r>
              <a:rPr lang="en-US" dirty="0" err="1" smtClean="0"/>
              <a:t>silahlandırılması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NATO </a:t>
            </a:r>
            <a:r>
              <a:rPr lang="en-US" dirty="0" err="1" smtClean="0"/>
              <a:t>erken</a:t>
            </a:r>
            <a:r>
              <a:rPr lang="en-US" dirty="0" smtClean="0"/>
              <a:t> </a:t>
            </a:r>
            <a:r>
              <a:rPr lang="en-US" dirty="0" err="1" smtClean="0"/>
              <a:t>uyarı</a:t>
            </a:r>
            <a:r>
              <a:rPr lang="en-US" dirty="0" smtClean="0"/>
              <a:t> </a:t>
            </a:r>
            <a:r>
              <a:rPr lang="en-US" dirty="0" err="1" smtClean="0"/>
              <a:t>hattı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komuta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alanları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681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226</TotalTime>
  <Words>419</Words>
  <Application>Microsoft Macintosh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TÜRK DIŞ POLİTİKASI II (Bahar 2019-2020)</vt:lpstr>
      <vt:lpstr>ABD ve NATO’yla İlişkiler</vt:lpstr>
      <vt:lpstr>ABD ve NATO’yla İlişkiler</vt:lpstr>
      <vt:lpstr>ABD ve NATO’yla İlişkiler</vt:lpstr>
      <vt:lpstr>Yunanistan’la İlişkiler (1960-1980)</vt:lpstr>
      <vt:lpstr>Yunanistan’la İlişkiler (1960-1980)</vt:lpstr>
      <vt:lpstr>Yunanistan’la İlişkiler (1960-1980)</vt:lpstr>
      <vt:lpstr>Yunanistan’la İlişkiler (1960-1980)</vt:lpstr>
      <vt:lpstr>Yunanistan’la İlişkiler (1960-1980)</vt:lpstr>
      <vt:lpstr>Yunanistan’la İlişkiler (1960-1980)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27</cp:revision>
  <dcterms:created xsi:type="dcterms:W3CDTF">2019-01-06T14:47:31Z</dcterms:created>
  <dcterms:modified xsi:type="dcterms:W3CDTF">2019-09-22T09:02:17Z</dcterms:modified>
</cp:coreProperties>
</file>