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457200" y="1600202"/>
            <a:ext cx="8229600" cy="4525963"/>
          </a:xfrm>
        </p:spPr>
        <p:txBody>
          <a:bodyPr/>
          <a:lstStyle/>
          <a:p>
            <a:pPr lvl="0"/>
            <a:endParaRPr lang="tr-TR" noProof="0" smtClean="0"/>
          </a:p>
        </p:txBody>
      </p:sp>
      <p:sp>
        <p:nvSpPr>
          <p:cNvPr id="4" name="Rectangle 4"/>
          <p:cNvSpPr>
            <a:spLocks noGrp="1" noChangeArrowheads="1"/>
          </p:cNvSpPr>
          <p:nvPr>
            <p:ph type="dt" sz="half" idx="10"/>
          </p:nvPr>
        </p:nvSpPr>
        <p:spPr/>
        <p:txBody>
          <a:bodyPr/>
          <a:lstStyle>
            <a:lvl1pPr algn="ctr">
              <a:defRPr/>
            </a:lvl1pPr>
          </a:lstStyle>
          <a:p>
            <a:pPr>
              <a:defRPr/>
            </a:pPr>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15580E75-CA33-473D-A191-4E6F8E75C2C0}" type="slidenum">
              <a:rPr lang="tr-TR"/>
              <a:pPr>
                <a:defRPr/>
              </a:pPr>
              <a:t>‹#›</a:t>
            </a:fld>
            <a:endParaRPr lang="tr-TR"/>
          </a:p>
        </p:txBody>
      </p:sp>
    </p:spTree>
    <p:extLst>
      <p:ext uri="{BB962C8B-B14F-4D97-AF65-F5344CB8AC3E}">
        <p14:creationId xmlns:p14="http://schemas.microsoft.com/office/powerpoint/2010/main" xmlns="" val="545972768"/>
      </p:ext>
    </p:extLst>
  </p:cSld>
  <p:clrMapOvr>
    <a:masterClrMapping/>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Chart Placeholder 2"/>
          <p:cNvSpPr>
            <a:spLocks noGrp="1"/>
          </p:cNvSpPr>
          <p:nvPr>
            <p:ph type="chart" idx="1"/>
          </p:nvPr>
        </p:nvSpPr>
        <p:spPr>
          <a:xfrm>
            <a:off x="457200" y="1600202"/>
            <a:ext cx="8229600" cy="4525963"/>
          </a:xfrm>
        </p:spPr>
        <p:txBody>
          <a:bodyPr/>
          <a:lstStyle/>
          <a:p>
            <a:pPr lvl="0"/>
            <a:endParaRPr lang="tr-TR" noProof="0" smtClean="0"/>
          </a:p>
        </p:txBody>
      </p:sp>
      <p:sp>
        <p:nvSpPr>
          <p:cNvPr id="4" name="Rectangle 4"/>
          <p:cNvSpPr>
            <a:spLocks noGrp="1" noChangeArrowheads="1"/>
          </p:cNvSpPr>
          <p:nvPr>
            <p:ph type="dt" sz="half" idx="10"/>
          </p:nvPr>
        </p:nvSpPr>
        <p:spPr/>
        <p:txBody>
          <a:bodyPr/>
          <a:lstStyle>
            <a:lvl1pPr algn="ctr">
              <a:defRPr/>
            </a:lvl1pPr>
          </a:lstStyle>
          <a:p>
            <a:pPr>
              <a:defRPr/>
            </a:pPr>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D7C8A1D2-0E00-4707-B258-5CA94EFC296C}" type="slidenum">
              <a:rPr lang="tr-TR"/>
              <a:pPr>
                <a:defRPr/>
              </a:pPr>
              <a:t>‹#›</a:t>
            </a:fld>
            <a:endParaRPr lang="tr-TR"/>
          </a:p>
        </p:txBody>
      </p:sp>
    </p:spTree>
    <p:extLst>
      <p:ext uri="{BB962C8B-B14F-4D97-AF65-F5344CB8AC3E}">
        <p14:creationId xmlns:p14="http://schemas.microsoft.com/office/powerpoint/2010/main" xmlns="" val="91108759"/>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EE72264-D4CE-40CE-8D51-351F305B7BD6}"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6E5ECED-2E93-4F43-8B0B-F3187963610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72264-D4CE-40CE-8D51-351F305B7BD6}" type="datetimeFigureOut">
              <a:rPr lang="tr-TR" smtClean="0"/>
              <a:t>03.02.2017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5ECED-2E93-4F43-8B0B-F3187963610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018" name="Rectangle 2"/>
          <p:cNvSpPr>
            <a:spLocks noGrp="1" noChangeArrowheads="1"/>
          </p:cNvSpPr>
          <p:nvPr>
            <p:ph type="body" idx="1"/>
          </p:nvPr>
        </p:nvSpPr>
        <p:spPr>
          <a:xfrm>
            <a:off x="468313" y="1052513"/>
            <a:ext cx="8229600" cy="5576887"/>
          </a:xfrm>
        </p:spPr>
        <p:txBody>
          <a:bodyPr/>
          <a:lstStyle/>
          <a:p>
            <a:pPr algn="just" eaLnBrk="1" hangingPunct="1">
              <a:buFontTx/>
              <a:buNone/>
            </a:pPr>
            <a:r>
              <a:rPr lang="tr-TR" dirty="0" smtClean="0">
                <a:solidFill>
                  <a:schemeClr val="bg1"/>
                </a:solidFill>
              </a:rPr>
              <a:t>		</a:t>
            </a:r>
            <a:r>
              <a:rPr lang="tr-TR" dirty="0" smtClean="0">
                <a:latin typeface="Comic Sans MS" pitchFamily="66" charset="0"/>
              </a:rPr>
              <a:t>Nasıl ki her yem bitkisinin ot için biçilebileceği en elverişli bir biçme çağı, tarla ve bahçe ürünlerinin hasat edilebileceği bir olgunluk dönemi varsa, mera bitkilerinin de otlatılabilecekleri bir olgunluk safhaları vardır. Tarla ve bahçe ürünleri olgunlaşmadan hasat edilemediğine göre, mera bitkileri de otlatma olgunluğuna erişmeden otlatılmamalıdır.</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42" name="Rectangle 2"/>
          <p:cNvSpPr>
            <a:spLocks noGrp="1" noChangeArrowheads="1"/>
          </p:cNvSpPr>
          <p:nvPr>
            <p:ph type="title"/>
          </p:nvPr>
        </p:nvSpPr>
        <p:spPr>
          <a:xfrm>
            <a:off x="0" y="0"/>
            <a:ext cx="9144000" cy="908050"/>
          </a:xfrm>
        </p:spPr>
        <p:txBody>
          <a:bodyPr/>
          <a:lstStyle/>
          <a:p>
            <a:pPr eaLnBrk="1" hangingPunct="1"/>
            <a:r>
              <a:rPr lang="tr-TR" sz="3200" dirty="0" smtClean="0">
                <a:latin typeface="Comic Sans MS" pitchFamily="66" charset="0"/>
              </a:rPr>
              <a:t>Otlatma Olgunluğu Safhasının Belirlenmesi</a:t>
            </a:r>
          </a:p>
        </p:txBody>
      </p:sp>
      <p:sp>
        <p:nvSpPr>
          <p:cNvPr id="727043" name="Rectangle 3"/>
          <p:cNvSpPr>
            <a:spLocks noGrp="1" noChangeArrowheads="1"/>
          </p:cNvSpPr>
          <p:nvPr>
            <p:ph type="body" idx="1"/>
          </p:nvPr>
        </p:nvSpPr>
        <p:spPr>
          <a:xfrm>
            <a:off x="457200" y="908050"/>
            <a:ext cx="8507413" cy="5689600"/>
          </a:xfrm>
        </p:spPr>
        <p:txBody>
          <a:bodyPr/>
          <a:lstStyle/>
          <a:p>
            <a:pPr algn="just" eaLnBrk="1" hangingPunct="1">
              <a:buFontTx/>
              <a:buNone/>
            </a:pPr>
            <a:r>
              <a:rPr lang="tr-TR" dirty="0" smtClean="0">
                <a:solidFill>
                  <a:schemeClr val="bg1"/>
                </a:solidFill>
              </a:rPr>
              <a:t>	</a:t>
            </a:r>
            <a:r>
              <a:rPr lang="tr-TR" dirty="0" smtClean="0"/>
              <a:t>	</a:t>
            </a:r>
            <a:r>
              <a:rPr lang="tr-TR" dirty="0" smtClean="0">
                <a:latin typeface="Comic Sans MS" pitchFamily="66" charset="0"/>
              </a:rPr>
              <a:t>Pratikte yetiştiricilere tavsiye edilecek otlatma olgunluğunun bitkilerin yüksekliklerine dayandırıldığını görüyoruz. Tavsiye edilen bitki yükseklikleri 5-25 cm arasında değişmektedir.</a:t>
            </a:r>
          </a:p>
          <a:p>
            <a:pPr algn="just" eaLnBrk="1" hangingPunct="1">
              <a:buFontTx/>
              <a:buNone/>
            </a:pPr>
            <a:r>
              <a:rPr lang="tr-TR" dirty="0" smtClean="0">
                <a:latin typeface="Comic Sans MS" pitchFamily="66" charset="0"/>
              </a:rPr>
              <a:t>		Otlatma olgunluğu safhasını belirlemenin diğer bir pratik yolu da indikatör bitkilerden yararlanmaktır. Örneğin Orta Avrupa ülkelerinde kiraz ağaçlarının çiçeklenmeye başladığı zaman otlatma başlatılmaktadır.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a:xfrm>
            <a:off x="323850" y="0"/>
            <a:ext cx="8229600" cy="908050"/>
          </a:xfrm>
        </p:spPr>
        <p:txBody>
          <a:bodyPr/>
          <a:lstStyle/>
          <a:p>
            <a:pPr eaLnBrk="1" hangingPunct="1"/>
            <a:r>
              <a:rPr lang="tr-TR" sz="2400" dirty="0" smtClean="0">
                <a:latin typeface="Comic Sans MS" pitchFamily="66" charset="0"/>
              </a:rPr>
              <a:t>İç Anadolu Bölgesinde Büyüme ve Otlatma Mevsimleri</a:t>
            </a:r>
          </a:p>
        </p:txBody>
      </p:sp>
      <p:graphicFrame>
        <p:nvGraphicFramePr>
          <p:cNvPr id="655363" name="Group 3"/>
          <p:cNvGraphicFramePr>
            <a:graphicFrameLocks noGrp="1"/>
          </p:cNvGraphicFramePr>
          <p:nvPr>
            <p:ph type="tbl" idx="1"/>
          </p:nvPr>
        </p:nvGraphicFramePr>
        <p:xfrm>
          <a:off x="539750" y="3141663"/>
          <a:ext cx="8229600" cy="457200"/>
        </p:xfrm>
        <a:graphic>
          <a:graphicData uri="http://schemas.openxmlformats.org/drawingml/2006/table">
            <a:tbl>
              <a:tblPr/>
              <a:tblGrid>
                <a:gridCol w="411163"/>
                <a:gridCol w="411162"/>
                <a:gridCol w="823913"/>
                <a:gridCol w="822325"/>
                <a:gridCol w="823912"/>
                <a:gridCol w="822325"/>
                <a:gridCol w="822325"/>
                <a:gridCol w="823913"/>
                <a:gridCol w="822325"/>
                <a:gridCol w="823912"/>
                <a:gridCol w="411163"/>
                <a:gridCol w="411162"/>
              </a:tblGrid>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chemeClr val="tx1"/>
                        </a:solidFill>
                        <a:effectLst/>
                        <a:latin typeface="Arial" charset="0"/>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Ş</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N</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M</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H</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T</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A</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E</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chemeClr val="tx1"/>
                          </a:solidFill>
                          <a:effectLst/>
                          <a:latin typeface="Arial" charset="0"/>
                        </a:rPr>
                        <a:t>K</a:t>
                      </a: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Arial" charset="0"/>
                      </a:endParaRPr>
                    </a:p>
                  </a:txBody>
                  <a:tcPr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r>
            </a:tbl>
          </a:graphicData>
        </a:graphic>
      </p:graphicFrame>
      <p:sp>
        <p:nvSpPr>
          <p:cNvPr id="728095" name="Text Box 31"/>
          <p:cNvSpPr txBox="1">
            <a:spLocks noChangeArrowheads="1"/>
          </p:cNvSpPr>
          <p:nvPr/>
        </p:nvSpPr>
        <p:spPr bwMode="auto">
          <a:xfrm rot="-5400000">
            <a:off x="-17462" y="1965325"/>
            <a:ext cx="2025650"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dirty="0">
                <a:latin typeface="Comic Sans MS" pitchFamily="66" charset="0"/>
              </a:rPr>
              <a:t>Büyüme </a:t>
            </a:r>
            <a:r>
              <a:rPr lang="tr-TR" sz="1600" dirty="0" err="1">
                <a:latin typeface="Comic Sans MS" pitchFamily="66" charset="0"/>
              </a:rPr>
              <a:t>Başlanğıcı</a:t>
            </a:r>
            <a:endParaRPr lang="tr-TR" sz="1600" dirty="0">
              <a:latin typeface="Comic Sans MS" pitchFamily="66" charset="0"/>
            </a:endParaRPr>
          </a:p>
        </p:txBody>
      </p:sp>
      <p:sp>
        <p:nvSpPr>
          <p:cNvPr id="728096" name="Text Box 32"/>
          <p:cNvSpPr txBox="1">
            <a:spLocks noChangeArrowheads="1"/>
          </p:cNvSpPr>
          <p:nvPr/>
        </p:nvSpPr>
        <p:spPr bwMode="auto">
          <a:xfrm rot="-5400000">
            <a:off x="7585868" y="2224882"/>
            <a:ext cx="1458913"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a:solidFill>
                  <a:srgbClr val="FFFFFF"/>
                </a:solidFill>
                <a:latin typeface="Comic Sans MS" pitchFamily="66" charset="0"/>
              </a:rPr>
              <a:t>Büyüme Sonu</a:t>
            </a:r>
          </a:p>
        </p:txBody>
      </p:sp>
      <p:sp>
        <p:nvSpPr>
          <p:cNvPr id="728097" name="Text Box 33"/>
          <p:cNvSpPr txBox="1">
            <a:spLocks noChangeArrowheads="1"/>
          </p:cNvSpPr>
          <p:nvPr/>
        </p:nvSpPr>
        <p:spPr bwMode="auto">
          <a:xfrm rot="-5400000">
            <a:off x="1577975" y="1668463"/>
            <a:ext cx="2149475"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a:solidFill>
                  <a:srgbClr val="FFFFFF"/>
                </a:solidFill>
                <a:latin typeface="Comic Sans MS" pitchFamily="66" charset="0"/>
              </a:rPr>
              <a:t>Otlatma Olgunluğu</a:t>
            </a:r>
          </a:p>
        </p:txBody>
      </p:sp>
      <p:sp>
        <p:nvSpPr>
          <p:cNvPr id="728098" name="Text Box 34"/>
          <p:cNvSpPr txBox="1">
            <a:spLocks noChangeArrowheads="1"/>
          </p:cNvSpPr>
          <p:nvPr/>
        </p:nvSpPr>
        <p:spPr bwMode="auto">
          <a:xfrm rot="-5400000">
            <a:off x="6737351" y="1838325"/>
            <a:ext cx="147955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a:solidFill>
                  <a:srgbClr val="FFFFFF"/>
                </a:solidFill>
                <a:latin typeface="Comic Sans MS" pitchFamily="66" charset="0"/>
              </a:rPr>
              <a:t>Otlatma Sonu</a:t>
            </a:r>
          </a:p>
        </p:txBody>
      </p:sp>
      <p:sp>
        <p:nvSpPr>
          <p:cNvPr id="728099" name="AutoShape 35"/>
          <p:cNvSpPr>
            <a:spLocks/>
          </p:cNvSpPr>
          <p:nvPr/>
        </p:nvSpPr>
        <p:spPr bwMode="auto">
          <a:xfrm rot="-5400000">
            <a:off x="3683000" y="1654175"/>
            <a:ext cx="266700" cy="2520950"/>
          </a:xfrm>
          <a:prstGeom prst="rightBrace">
            <a:avLst>
              <a:gd name="adj1" fmla="val 78770"/>
              <a:gd name="adj2" fmla="val 50000"/>
            </a:avLst>
          </a:prstGeom>
          <a:noFill/>
          <a:ln w="38100">
            <a:solidFill>
              <a:schemeClr val="bg1"/>
            </a:solidFill>
            <a:round/>
            <a:headEnd/>
            <a:tailEnd/>
          </a:ln>
          <a:extLst>
            <a:ext uri="{909E8E84-426E-40DD-AFC4-6F175D3DCCD1}">
              <a14:hiddenFill xmlns:a14="http://schemas.microsoft.com/office/drawing/2010/main" xmlns="">
                <a:solidFill>
                  <a:srgbClr val="FFFFFF"/>
                </a:solidFill>
              </a14:hiddenFill>
            </a:ext>
          </a:extLst>
        </p:spPr>
        <p:txBody>
          <a:bodyPr wrap="none" lIns="91420" tIns="45711" rIns="91420" bIns="45711" anchor="ctr"/>
          <a:lstStyle/>
          <a:p>
            <a:endParaRPr lang="tr-TR" sz="2000">
              <a:solidFill>
                <a:srgbClr val="000000"/>
              </a:solidFill>
              <a:latin typeface="Tahoma" pitchFamily="34" charset="0"/>
            </a:endParaRPr>
          </a:p>
        </p:txBody>
      </p:sp>
      <p:sp>
        <p:nvSpPr>
          <p:cNvPr id="728100" name="AutoShape 36"/>
          <p:cNvSpPr>
            <a:spLocks/>
          </p:cNvSpPr>
          <p:nvPr/>
        </p:nvSpPr>
        <p:spPr bwMode="auto">
          <a:xfrm rot="-5400000">
            <a:off x="6167438" y="1690687"/>
            <a:ext cx="266700" cy="2447925"/>
          </a:xfrm>
          <a:prstGeom prst="rightBrace">
            <a:avLst>
              <a:gd name="adj1" fmla="val 76488"/>
              <a:gd name="adj2" fmla="val 50000"/>
            </a:avLst>
          </a:prstGeom>
          <a:noFill/>
          <a:ln w="38100">
            <a:solidFill>
              <a:schemeClr val="bg1"/>
            </a:solidFill>
            <a:round/>
            <a:headEnd/>
            <a:tailEnd/>
          </a:ln>
          <a:extLst>
            <a:ext uri="{909E8E84-426E-40DD-AFC4-6F175D3DCCD1}">
              <a14:hiddenFill xmlns:a14="http://schemas.microsoft.com/office/drawing/2010/main" xmlns="">
                <a:solidFill>
                  <a:srgbClr val="FFFFFF"/>
                </a:solidFill>
              </a14:hiddenFill>
            </a:ext>
          </a:extLst>
        </p:spPr>
        <p:txBody>
          <a:bodyPr wrap="none" lIns="91420" tIns="45711" rIns="91420" bIns="45711" anchor="ctr"/>
          <a:lstStyle/>
          <a:p>
            <a:endParaRPr lang="tr-TR" sz="2000">
              <a:solidFill>
                <a:srgbClr val="000000"/>
              </a:solidFill>
              <a:latin typeface="Tahoma" pitchFamily="34" charset="0"/>
            </a:endParaRPr>
          </a:p>
        </p:txBody>
      </p:sp>
      <p:sp>
        <p:nvSpPr>
          <p:cNvPr id="728101" name="Text Box 37"/>
          <p:cNvSpPr txBox="1">
            <a:spLocks noChangeArrowheads="1"/>
          </p:cNvSpPr>
          <p:nvPr/>
        </p:nvSpPr>
        <p:spPr bwMode="auto">
          <a:xfrm>
            <a:off x="2987675" y="2324100"/>
            <a:ext cx="2017713"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a:latin typeface="Comic Sans MS" pitchFamily="66" charset="0"/>
              </a:rPr>
              <a:t>Yeşil Yem Periyodu</a:t>
            </a:r>
          </a:p>
        </p:txBody>
      </p:sp>
      <p:sp>
        <p:nvSpPr>
          <p:cNvPr id="728102" name="Text Box 38"/>
          <p:cNvSpPr txBox="1">
            <a:spLocks noChangeArrowheads="1"/>
          </p:cNvSpPr>
          <p:nvPr/>
        </p:nvSpPr>
        <p:spPr bwMode="auto">
          <a:xfrm>
            <a:off x="5364163" y="2349500"/>
            <a:ext cx="2000250" cy="342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600" dirty="0">
                <a:latin typeface="Comic Sans MS" pitchFamily="66" charset="0"/>
              </a:rPr>
              <a:t>Kuru</a:t>
            </a:r>
            <a:r>
              <a:rPr lang="tr-TR" sz="1600" dirty="0">
                <a:solidFill>
                  <a:srgbClr val="CC9900"/>
                </a:solidFill>
                <a:latin typeface="Comic Sans MS" pitchFamily="66" charset="0"/>
              </a:rPr>
              <a:t> </a:t>
            </a:r>
            <a:r>
              <a:rPr lang="tr-TR" sz="1600" dirty="0">
                <a:latin typeface="Comic Sans MS" pitchFamily="66" charset="0"/>
              </a:rPr>
              <a:t>Yem Periyodu</a:t>
            </a:r>
          </a:p>
        </p:txBody>
      </p:sp>
      <p:sp>
        <p:nvSpPr>
          <p:cNvPr id="728103" name="AutoShape 39"/>
          <p:cNvSpPr>
            <a:spLocks/>
          </p:cNvSpPr>
          <p:nvPr/>
        </p:nvSpPr>
        <p:spPr bwMode="auto">
          <a:xfrm rot="5400000">
            <a:off x="4824413" y="1519238"/>
            <a:ext cx="503237" cy="4897437"/>
          </a:xfrm>
          <a:prstGeom prst="rightBrace">
            <a:avLst>
              <a:gd name="adj1" fmla="val 81099"/>
              <a:gd name="adj2" fmla="val 49787"/>
            </a:avLst>
          </a:prstGeom>
          <a:noFill/>
          <a:ln w="38100">
            <a:solidFill>
              <a:schemeClr val="bg1"/>
            </a:solidFill>
            <a:round/>
            <a:headEnd/>
            <a:tailEnd/>
          </a:ln>
          <a:extLst>
            <a:ext uri="{909E8E84-426E-40DD-AFC4-6F175D3DCCD1}">
              <a14:hiddenFill xmlns:a14="http://schemas.microsoft.com/office/drawing/2010/main" xmlns="">
                <a:solidFill>
                  <a:srgbClr val="FFFFFF"/>
                </a:solidFill>
              </a14:hiddenFill>
            </a:ext>
          </a:extLst>
        </p:spPr>
        <p:txBody>
          <a:bodyPr wrap="none" lIns="91420" tIns="45711" rIns="91420" bIns="45711" anchor="ctr"/>
          <a:lstStyle/>
          <a:p>
            <a:endParaRPr lang="tr-TR" sz="2000">
              <a:solidFill>
                <a:srgbClr val="000000"/>
              </a:solidFill>
              <a:latin typeface="Tahoma" pitchFamily="34" charset="0"/>
            </a:endParaRPr>
          </a:p>
        </p:txBody>
      </p:sp>
      <p:sp>
        <p:nvSpPr>
          <p:cNvPr id="728104" name="Text Box 40"/>
          <p:cNvSpPr txBox="1">
            <a:spLocks noChangeArrowheads="1"/>
          </p:cNvSpPr>
          <p:nvPr/>
        </p:nvSpPr>
        <p:spPr bwMode="auto">
          <a:xfrm>
            <a:off x="2771775" y="4149725"/>
            <a:ext cx="46799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tr-TR" sz="2400" dirty="0">
                <a:latin typeface="Comic Sans MS" pitchFamily="66" charset="0"/>
              </a:rPr>
              <a:t>OTLATMA</a:t>
            </a:r>
            <a:r>
              <a:rPr lang="tr-TR" sz="2400" dirty="0">
                <a:solidFill>
                  <a:srgbClr val="FFFFFF"/>
                </a:solidFill>
                <a:latin typeface="Comic Sans MS" pitchFamily="66" charset="0"/>
              </a:rPr>
              <a:t> </a:t>
            </a:r>
            <a:r>
              <a:rPr lang="tr-TR" sz="2400" dirty="0">
                <a:latin typeface="Comic Sans MS" pitchFamily="66" charset="0"/>
              </a:rPr>
              <a:t>MEVSİMİ</a:t>
            </a:r>
          </a:p>
        </p:txBody>
      </p:sp>
      <p:sp>
        <p:nvSpPr>
          <p:cNvPr id="728105" name="AutoShape 41"/>
          <p:cNvSpPr>
            <a:spLocks/>
          </p:cNvSpPr>
          <p:nvPr/>
        </p:nvSpPr>
        <p:spPr bwMode="auto">
          <a:xfrm rot="16200000" flipH="1">
            <a:off x="3671887" y="1160463"/>
            <a:ext cx="2016125" cy="7416800"/>
          </a:xfrm>
          <a:prstGeom prst="rightBrace">
            <a:avLst>
              <a:gd name="adj1" fmla="val 25155"/>
              <a:gd name="adj2" fmla="val 54167"/>
            </a:avLst>
          </a:prstGeom>
          <a:noFill/>
          <a:ln w="38100">
            <a:solidFill>
              <a:schemeClr val="bg1"/>
            </a:solidFill>
            <a:round/>
            <a:headEnd/>
            <a:tailEnd/>
          </a:ln>
          <a:extLst>
            <a:ext uri="{909E8E84-426E-40DD-AFC4-6F175D3DCCD1}">
              <a14:hiddenFill xmlns:a14="http://schemas.microsoft.com/office/drawing/2010/main" xmlns="">
                <a:solidFill>
                  <a:srgbClr val="FFFFFF"/>
                </a:solidFill>
              </a14:hiddenFill>
            </a:ext>
          </a:extLst>
        </p:spPr>
        <p:txBody>
          <a:bodyPr vert="eaVert" wrap="none" lIns="91420" tIns="45711" rIns="91420" bIns="45711" anchor="ctr"/>
          <a:lstStyle/>
          <a:p>
            <a:pPr algn="ctr"/>
            <a:endParaRPr lang="tr-TR" sz="1200">
              <a:solidFill>
                <a:srgbClr val="000000"/>
              </a:solidFill>
              <a:latin typeface="Comic Sans MS" pitchFamily="66" charset="0"/>
            </a:endParaRPr>
          </a:p>
        </p:txBody>
      </p:sp>
      <p:sp>
        <p:nvSpPr>
          <p:cNvPr id="728106" name="Text Box 42"/>
          <p:cNvSpPr txBox="1">
            <a:spLocks noChangeArrowheads="1"/>
          </p:cNvSpPr>
          <p:nvPr/>
        </p:nvSpPr>
        <p:spPr bwMode="auto">
          <a:xfrm>
            <a:off x="2124075" y="6021388"/>
            <a:ext cx="5976938"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200">
                <a:solidFill>
                  <a:srgbClr val="FFFFFF"/>
                </a:solidFill>
                <a:latin typeface="Comic Sans MS" pitchFamily="66" charset="0"/>
              </a:rPr>
              <a:t>B Ü Y Ü M E    M E V S İ M İ</a:t>
            </a:r>
          </a:p>
        </p:txBody>
      </p:sp>
      <p:sp>
        <p:nvSpPr>
          <p:cNvPr id="728107" name="AutoShape 43"/>
          <p:cNvSpPr>
            <a:spLocks/>
          </p:cNvSpPr>
          <p:nvPr/>
        </p:nvSpPr>
        <p:spPr bwMode="auto">
          <a:xfrm rot="-5400000">
            <a:off x="1619250" y="2997200"/>
            <a:ext cx="288925" cy="1584325"/>
          </a:xfrm>
          <a:prstGeom prst="leftBrace">
            <a:avLst>
              <a:gd name="adj1" fmla="val 45696"/>
              <a:gd name="adj2" fmla="val 50000"/>
            </a:avLst>
          </a:prstGeom>
          <a:noFill/>
          <a:ln w="19050">
            <a:solidFill>
              <a:srgbClr val="FFFF00"/>
            </a:solidFill>
            <a:round/>
            <a:headEnd/>
            <a:tailEnd/>
          </a:ln>
          <a:extLst>
            <a:ext uri="{909E8E84-426E-40DD-AFC4-6F175D3DCCD1}">
              <a14:hiddenFill xmlns:a14="http://schemas.microsoft.com/office/drawing/2010/main" xmlns="">
                <a:solidFill>
                  <a:srgbClr val="FFFFFF"/>
                </a:solidFill>
              </a14:hiddenFill>
            </a:ext>
          </a:extLst>
        </p:spPr>
        <p:txBody>
          <a:bodyPr wrap="none" lIns="91420" tIns="45711" rIns="91420" bIns="45711" anchor="ctr"/>
          <a:lstStyle/>
          <a:p>
            <a:endParaRPr lang="tr-TR" sz="2000">
              <a:solidFill>
                <a:srgbClr val="000000"/>
              </a:solidFill>
              <a:latin typeface="Tahoma" pitchFamily="34" charset="0"/>
            </a:endParaRPr>
          </a:p>
        </p:txBody>
      </p:sp>
      <p:sp>
        <p:nvSpPr>
          <p:cNvPr id="728108" name="AutoShape 44"/>
          <p:cNvSpPr>
            <a:spLocks/>
          </p:cNvSpPr>
          <p:nvPr/>
        </p:nvSpPr>
        <p:spPr bwMode="auto">
          <a:xfrm rot="5400000">
            <a:off x="7765257" y="3332956"/>
            <a:ext cx="360362" cy="841375"/>
          </a:xfrm>
          <a:prstGeom prst="rightBrace">
            <a:avLst>
              <a:gd name="adj1" fmla="val 19457"/>
              <a:gd name="adj2" fmla="val 50000"/>
            </a:avLst>
          </a:prstGeom>
          <a:noFill/>
          <a:ln w="19050">
            <a:solidFill>
              <a:srgbClr val="FFFF00"/>
            </a:solidFill>
            <a:round/>
            <a:headEnd/>
            <a:tailEnd/>
          </a:ln>
          <a:extLst>
            <a:ext uri="{909E8E84-426E-40DD-AFC4-6F175D3DCCD1}">
              <a14:hiddenFill xmlns:a14="http://schemas.microsoft.com/office/drawing/2010/main" xmlns="">
                <a:solidFill>
                  <a:srgbClr val="FFFFFF"/>
                </a:solidFill>
              </a14:hiddenFill>
            </a:ext>
          </a:extLst>
        </p:spPr>
        <p:txBody>
          <a:bodyPr wrap="none" lIns="91420" tIns="45711" rIns="91420" bIns="45711" anchor="ctr"/>
          <a:lstStyle/>
          <a:p>
            <a:endParaRPr lang="tr-TR" sz="2000">
              <a:solidFill>
                <a:srgbClr val="000000"/>
              </a:solidFill>
              <a:latin typeface="Tahoma" pitchFamily="34" charset="0"/>
            </a:endParaRPr>
          </a:p>
        </p:txBody>
      </p:sp>
      <p:sp>
        <p:nvSpPr>
          <p:cNvPr id="728109" name="Text Box 45"/>
          <p:cNvSpPr txBox="1">
            <a:spLocks noChangeArrowheads="1"/>
          </p:cNvSpPr>
          <p:nvPr/>
        </p:nvSpPr>
        <p:spPr bwMode="auto">
          <a:xfrm>
            <a:off x="1470025" y="3933825"/>
            <a:ext cx="8159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tr-TR" sz="1200" b="1" dirty="0">
                <a:latin typeface="Comic Sans MS" pitchFamily="66" charset="0"/>
              </a:rPr>
              <a:t>İlkbahar</a:t>
            </a:r>
          </a:p>
          <a:p>
            <a:pPr algn="ctr" eaLnBrk="1" hangingPunct="1"/>
            <a:r>
              <a:rPr lang="tr-TR" sz="1200" b="1" dirty="0">
                <a:latin typeface="Comic Sans MS" pitchFamily="66" charset="0"/>
              </a:rPr>
              <a:t>Kritik</a:t>
            </a:r>
          </a:p>
          <a:p>
            <a:pPr algn="ctr" eaLnBrk="1" hangingPunct="1"/>
            <a:r>
              <a:rPr lang="tr-TR" sz="1200" b="1" dirty="0">
                <a:latin typeface="Comic Sans MS" pitchFamily="66" charset="0"/>
              </a:rPr>
              <a:t>Periyodu</a:t>
            </a:r>
          </a:p>
        </p:txBody>
      </p:sp>
      <p:sp>
        <p:nvSpPr>
          <p:cNvPr id="728110" name="Text Box 46"/>
          <p:cNvSpPr txBox="1">
            <a:spLocks noChangeArrowheads="1"/>
          </p:cNvSpPr>
          <p:nvPr/>
        </p:nvSpPr>
        <p:spPr bwMode="auto">
          <a:xfrm>
            <a:off x="7451725" y="3860800"/>
            <a:ext cx="8763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tr-TR" sz="1200" b="1" dirty="0">
                <a:latin typeface="Comic Sans MS" pitchFamily="66" charset="0"/>
              </a:rPr>
              <a:t>Sonbahar</a:t>
            </a:r>
          </a:p>
          <a:p>
            <a:pPr algn="ctr" eaLnBrk="1" hangingPunct="1"/>
            <a:r>
              <a:rPr lang="tr-TR" sz="1200" b="1" dirty="0">
                <a:latin typeface="Comic Sans MS" pitchFamily="66" charset="0"/>
              </a:rPr>
              <a:t>Kritik</a:t>
            </a:r>
          </a:p>
          <a:p>
            <a:pPr algn="ctr" eaLnBrk="1" hangingPunct="1"/>
            <a:r>
              <a:rPr lang="tr-TR" sz="1200" b="1" dirty="0">
                <a:latin typeface="Comic Sans MS" pitchFamily="66" charset="0"/>
              </a:rPr>
              <a:t>Periyodu</a:t>
            </a: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a:xfrm>
            <a:off x="539750" y="0"/>
            <a:ext cx="8229600" cy="850900"/>
          </a:xfrm>
        </p:spPr>
        <p:txBody>
          <a:bodyPr/>
          <a:lstStyle/>
          <a:p>
            <a:pPr eaLnBrk="1" hangingPunct="1"/>
            <a:r>
              <a:rPr lang="tr-TR" sz="3600" dirty="0" smtClean="0">
                <a:latin typeface="Comic Sans MS" pitchFamily="66" charset="0"/>
              </a:rPr>
              <a:t>3. ÜNİFORM OTLATMA</a:t>
            </a:r>
          </a:p>
        </p:txBody>
      </p:sp>
      <p:sp>
        <p:nvSpPr>
          <p:cNvPr id="729091" name="Rectangle 3"/>
          <p:cNvSpPr>
            <a:spLocks noGrp="1" noChangeArrowheads="1"/>
          </p:cNvSpPr>
          <p:nvPr>
            <p:ph type="body" idx="1"/>
          </p:nvPr>
        </p:nvSpPr>
        <p:spPr>
          <a:xfrm>
            <a:off x="250825" y="908050"/>
            <a:ext cx="8642350" cy="5949950"/>
          </a:xfrm>
        </p:spPr>
        <p:txBody>
          <a:bodyPr/>
          <a:lstStyle/>
          <a:p>
            <a:pPr algn="just" eaLnBrk="1" hangingPunct="1">
              <a:lnSpc>
                <a:spcPct val="90000"/>
              </a:lnSpc>
              <a:buFontTx/>
              <a:buNone/>
            </a:pPr>
            <a:r>
              <a:rPr lang="tr-TR" dirty="0" smtClean="0">
                <a:solidFill>
                  <a:schemeClr val="bg1"/>
                </a:solidFill>
              </a:rPr>
              <a:t>		</a:t>
            </a:r>
            <a:r>
              <a:rPr lang="tr-TR" dirty="0" smtClean="0">
                <a:latin typeface="Comic Sans MS" pitchFamily="66" charset="0"/>
              </a:rPr>
              <a:t>Bir meranın her tarafındaki yemin aynı derecede otlanmasını sağlamak için, otlayan hayvanların çeşitli yöntemlerle mera üzerine düzgün bir halde dağıtılması şekilde  yapılan otlatmaya </a:t>
            </a:r>
            <a:r>
              <a:rPr lang="tr-TR" dirty="0" err="1" smtClean="0">
                <a:latin typeface="Comic Sans MS" pitchFamily="66" charset="0"/>
              </a:rPr>
              <a:t>üniform</a:t>
            </a:r>
            <a:r>
              <a:rPr lang="tr-TR" dirty="0" smtClean="0">
                <a:latin typeface="Comic Sans MS" pitchFamily="66" charset="0"/>
              </a:rPr>
              <a:t> otlatma diyoruz.</a:t>
            </a:r>
          </a:p>
          <a:p>
            <a:pPr algn="just" eaLnBrk="1" hangingPunct="1">
              <a:lnSpc>
                <a:spcPct val="90000"/>
              </a:lnSpc>
              <a:buFontTx/>
              <a:buNone/>
            </a:pPr>
            <a:r>
              <a:rPr lang="tr-TR" dirty="0" smtClean="0">
                <a:latin typeface="Comic Sans MS" pitchFamily="66" charset="0"/>
              </a:rPr>
              <a:t>		Otlatma kapasitesinin gösterdiği sayıdaki hayvanın belirli bir otlatma mevsiminde istedikleri gibi otlamalarına izin verilince, meranın bazı kısımlarının hafif ve bazı kısımlarının aşırı bir şekilde otlanması önlenemez.</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body" idx="1"/>
          </p:nvPr>
        </p:nvSpPr>
        <p:spPr>
          <a:xfrm>
            <a:off x="457200" y="404813"/>
            <a:ext cx="8229600" cy="6453187"/>
          </a:xfrm>
        </p:spPr>
        <p:txBody>
          <a:bodyPr/>
          <a:lstStyle/>
          <a:p>
            <a:pPr algn="just" eaLnBrk="1" hangingPunct="1">
              <a:buFontTx/>
              <a:buNone/>
            </a:pPr>
            <a:r>
              <a:rPr lang="tr-TR" dirty="0" smtClean="0"/>
              <a:t>		</a:t>
            </a:r>
            <a:r>
              <a:rPr lang="tr-TR" dirty="0" smtClean="0">
                <a:latin typeface="Comic Sans MS" pitchFamily="66" charset="0"/>
              </a:rPr>
              <a:t>Meralardaki bu düzgün olmayan otlatmanın önemli nedenleri :</a:t>
            </a:r>
          </a:p>
          <a:p>
            <a:pPr algn="just" eaLnBrk="1" hangingPunct="1">
              <a:buFontTx/>
              <a:buNone/>
            </a:pPr>
            <a:r>
              <a:rPr lang="tr-TR" dirty="0" smtClean="0">
                <a:latin typeface="Comic Sans MS" pitchFamily="66" charset="0"/>
              </a:rPr>
              <a:t>		1- Meranın </a:t>
            </a:r>
            <a:r>
              <a:rPr lang="tr-TR" dirty="0" err="1" smtClean="0">
                <a:latin typeface="Comic Sans MS" pitchFamily="66" charset="0"/>
              </a:rPr>
              <a:t>Topoğrafyası</a:t>
            </a:r>
            <a:r>
              <a:rPr lang="tr-TR" dirty="0" smtClean="0">
                <a:latin typeface="Comic Sans MS" pitchFamily="66" charset="0"/>
              </a:rPr>
              <a:t>,</a:t>
            </a:r>
          </a:p>
          <a:p>
            <a:pPr algn="just" eaLnBrk="1" hangingPunct="1">
              <a:buFontTx/>
              <a:buNone/>
            </a:pPr>
            <a:r>
              <a:rPr lang="tr-TR" dirty="0" smtClean="0">
                <a:latin typeface="Comic Sans MS" pitchFamily="66" charset="0"/>
              </a:rPr>
              <a:t>		2- Seçici Otlamadır.</a:t>
            </a:r>
          </a:p>
          <a:p>
            <a:pPr algn="just" eaLnBrk="1" hangingPunct="1">
              <a:buFontTx/>
              <a:buNone/>
            </a:pPr>
            <a:r>
              <a:rPr lang="tr-TR" dirty="0" smtClean="0">
                <a:latin typeface="Comic Sans MS" pitchFamily="66" charset="0"/>
              </a:rPr>
              <a:t>	Meranın </a:t>
            </a:r>
            <a:r>
              <a:rPr lang="tr-TR" dirty="0" err="1" smtClean="0">
                <a:latin typeface="Comic Sans MS" pitchFamily="66" charset="0"/>
              </a:rPr>
              <a:t>Topoğrafyası</a:t>
            </a:r>
            <a:r>
              <a:rPr lang="tr-TR" dirty="0" smtClean="0">
                <a:latin typeface="Comic Sans MS" pitchFamily="66" charset="0"/>
              </a:rPr>
              <a:t> : Hayvanlar genel olarak meranın düz, girilip çıkılan kısımlarını aşırı bir şekilde, dik ve meyilli kısımlarını ise hafif otlarlar. Genelde, düz ve taban olan yerlerde toprak </a:t>
            </a:r>
            <a:r>
              <a:rPr lang="tr-TR" dirty="0" err="1" smtClean="0">
                <a:latin typeface="Comic Sans MS" pitchFamily="66" charset="0"/>
              </a:rPr>
              <a:t>nisbeten</a:t>
            </a:r>
            <a:r>
              <a:rPr lang="tr-TR" dirty="0" smtClean="0">
                <a:latin typeface="Comic Sans MS" pitchFamily="66" charset="0"/>
              </a:rPr>
              <a:t> derin, daha fazla nemli ve besleyici bir durumdadır ve yüksek kaliteli bol yem içerirler.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Line 2"/>
          <p:cNvSpPr>
            <a:spLocks noChangeShapeType="1"/>
          </p:cNvSpPr>
          <p:nvPr/>
        </p:nvSpPr>
        <p:spPr bwMode="auto">
          <a:xfrm flipV="1">
            <a:off x="0" y="2492375"/>
            <a:ext cx="1908175" cy="71438"/>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lIns="91420" tIns="45711" rIns="91420" bIns="45711"/>
          <a:lstStyle/>
          <a:p>
            <a:endParaRPr lang="tr-TR"/>
          </a:p>
        </p:txBody>
      </p:sp>
      <p:sp>
        <p:nvSpPr>
          <p:cNvPr id="731139" name="Line 3"/>
          <p:cNvSpPr>
            <a:spLocks noChangeShapeType="1"/>
          </p:cNvSpPr>
          <p:nvPr/>
        </p:nvSpPr>
        <p:spPr bwMode="auto">
          <a:xfrm>
            <a:off x="1908175" y="2492375"/>
            <a:ext cx="3240088" cy="2663825"/>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lIns="91420" tIns="45711" rIns="91420" bIns="45711"/>
          <a:lstStyle/>
          <a:p>
            <a:endParaRPr lang="tr-TR"/>
          </a:p>
        </p:txBody>
      </p:sp>
      <p:sp>
        <p:nvSpPr>
          <p:cNvPr id="731140" name="Line 4"/>
          <p:cNvSpPr>
            <a:spLocks noChangeShapeType="1"/>
          </p:cNvSpPr>
          <p:nvPr/>
        </p:nvSpPr>
        <p:spPr bwMode="auto">
          <a:xfrm>
            <a:off x="5148263" y="5157788"/>
            <a:ext cx="3995737" cy="71437"/>
          </a:xfrm>
          <a:prstGeom prst="line">
            <a:avLst/>
          </a:prstGeom>
          <a:noFill/>
          <a:ln w="57150">
            <a:solidFill>
              <a:schemeClr val="tx1"/>
            </a:solidFill>
            <a:round/>
            <a:headEnd/>
            <a:tailEnd/>
          </a:ln>
          <a:extLst>
            <a:ext uri="{909E8E84-426E-40DD-AFC4-6F175D3DCCD1}">
              <a14:hiddenFill xmlns:a14="http://schemas.microsoft.com/office/drawing/2010/main" xmlns="">
                <a:noFill/>
              </a14:hiddenFill>
            </a:ext>
          </a:extLst>
        </p:spPr>
        <p:txBody>
          <a:bodyPr lIns="91420" tIns="45711" rIns="91420" bIns="45711"/>
          <a:lstStyle/>
          <a:p>
            <a:endParaRPr lang="tr-TR"/>
          </a:p>
        </p:txBody>
      </p:sp>
      <p:sp>
        <p:nvSpPr>
          <p:cNvPr id="731141" name="plant"/>
          <p:cNvSpPr>
            <a:spLocks noEditPoints="1" noChangeArrowheads="1"/>
          </p:cNvSpPr>
          <p:nvPr/>
        </p:nvSpPr>
        <p:spPr bwMode="auto">
          <a:xfrm>
            <a:off x="0" y="1773238"/>
            <a:ext cx="1809750" cy="8636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lIns="91420" tIns="45711" rIns="91420" bIns="45711"/>
          <a:lstStyle/>
          <a:p>
            <a:endParaRPr lang="tr-TR"/>
          </a:p>
        </p:txBody>
      </p:sp>
      <p:sp>
        <p:nvSpPr>
          <p:cNvPr id="731142" name="plant"/>
          <p:cNvSpPr>
            <a:spLocks noEditPoints="1" noChangeArrowheads="1"/>
          </p:cNvSpPr>
          <p:nvPr/>
        </p:nvSpPr>
        <p:spPr bwMode="auto">
          <a:xfrm rot="2317202">
            <a:off x="2484438" y="3500438"/>
            <a:ext cx="1809750" cy="36830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lIns="91420" tIns="45711" rIns="91420" bIns="45711"/>
          <a:lstStyle/>
          <a:p>
            <a:endParaRPr lang="tr-TR"/>
          </a:p>
        </p:txBody>
      </p:sp>
      <p:sp>
        <p:nvSpPr>
          <p:cNvPr id="731143" name="plant"/>
          <p:cNvSpPr>
            <a:spLocks noEditPoints="1" noChangeArrowheads="1"/>
          </p:cNvSpPr>
          <p:nvPr/>
        </p:nvSpPr>
        <p:spPr bwMode="auto">
          <a:xfrm>
            <a:off x="5003800" y="3933825"/>
            <a:ext cx="1809750" cy="18097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lIns="91420" tIns="45711" rIns="91420" bIns="45711"/>
          <a:lstStyle/>
          <a:p>
            <a:endParaRPr lang="tr-TR"/>
          </a:p>
        </p:txBody>
      </p:sp>
      <p:sp>
        <p:nvSpPr>
          <p:cNvPr id="731144" name="plant"/>
          <p:cNvSpPr>
            <a:spLocks noEditPoints="1" noChangeArrowheads="1"/>
          </p:cNvSpPr>
          <p:nvPr/>
        </p:nvSpPr>
        <p:spPr bwMode="auto">
          <a:xfrm>
            <a:off x="7092950" y="4005263"/>
            <a:ext cx="1809750" cy="18097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100 w 21600"/>
              <a:gd name="T25" fmla="*/ 10092 h 21600"/>
              <a:gd name="T26" fmla="*/ 14545 w 21600"/>
              <a:gd name="T27" fmla="*/ 1357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lIns="91420" tIns="45711" rIns="91420" bIns="45711"/>
          <a:lstStyle/>
          <a:p>
            <a:endParaRPr lang="tr-TR"/>
          </a:p>
        </p:txBody>
      </p:sp>
      <p:sp>
        <p:nvSpPr>
          <p:cNvPr id="731145" name="Text Box 9"/>
          <p:cNvSpPr txBox="1">
            <a:spLocks noChangeArrowheads="1"/>
          </p:cNvSpPr>
          <p:nvPr/>
        </p:nvSpPr>
        <p:spPr bwMode="auto">
          <a:xfrm>
            <a:off x="250825" y="1052513"/>
            <a:ext cx="1397000"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TEPE</a:t>
            </a:r>
          </a:p>
        </p:txBody>
      </p:sp>
      <p:sp>
        <p:nvSpPr>
          <p:cNvPr id="731146" name="Text Box 10"/>
          <p:cNvSpPr txBox="1">
            <a:spLocks noChangeArrowheads="1"/>
          </p:cNvSpPr>
          <p:nvPr/>
        </p:nvSpPr>
        <p:spPr bwMode="auto">
          <a:xfrm rot="2120406">
            <a:off x="2771775" y="2703513"/>
            <a:ext cx="1809750"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YAMAÇ</a:t>
            </a:r>
          </a:p>
        </p:txBody>
      </p:sp>
      <p:sp>
        <p:nvSpPr>
          <p:cNvPr id="731147" name="Text Box 11"/>
          <p:cNvSpPr txBox="1">
            <a:spLocks noChangeArrowheads="1"/>
          </p:cNvSpPr>
          <p:nvPr/>
        </p:nvSpPr>
        <p:spPr bwMode="auto">
          <a:xfrm>
            <a:off x="6300788" y="3357563"/>
            <a:ext cx="1708150"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TABAN</a:t>
            </a:r>
          </a:p>
        </p:txBody>
      </p:sp>
      <p:sp>
        <p:nvSpPr>
          <p:cNvPr id="731148" name="Text Box 12"/>
          <p:cNvSpPr txBox="1">
            <a:spLocks noChangeArrowheads="1"/>
          </p:cNvSpPr>
          <p:nvPr/>
        </p:nvSpPr>
        <p:spPr bwMode="auto">
          <a:xfrm>
            <a:off x="250825" y="2924175"/>
            <a:ext cx="1433513"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ORTA</a:t>
            </a:r>
          </a:p>
        </p:txBody>
      </p:sp>
      <p:sp>
        <p:nvSpPr>
          <p:cNvPr id="731149" name="Text Box 13"/>
          <p:cNvSpPr txBox="1">
            <a:spLocks noChangeArrowheads="1"/>
          </p:cNvSpPr>
          <p:nvPr/>
        </p:nvSpPr>
        <p:spPr bwMode="auto">
          <a:xfrm rot="2447150">
            <a:off x="2112963" y="3784600"/>
            <a:ext cx="1527175"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HAFİF</a:t>
            </a:r>
          </a:p>
        </p:txBody>
      </p:sp>
      <p:sp>
        <p:nvSpPr>
          <p:cNvPr id="731150" name="Text Box 14"/>
          <p:cNvSpPr txBox="1">
            <a:spLocks noChangeArrowheads="1"/>
          </p:cNvSpPr>
          <p:nvPr/>
        </p:nvSpPr>
        <p:spPr bwMode="auto">
          <a:xfrm>
            <a:off x="6659563" y="5949950"/>
            <a:ext cx="1322387" cy="65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11" rIns="91420" bIns="4571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3600">
                <a:solidFill>
                  <a:srgbClr val="000000"/>
                </a:solidFill>
              </a:rPr>
              <a:t>AĞIR</a:t>
            </a:r>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body" idx="1"/>
          </p:nvPr>
        </p:nvSpPr>
        <p:spPr>
          <a:xfrm>
            <a:off x="179388" y="765175"/>
            <a:ext cx="8856662" cy="6597650"/>
          </a:xfrm>
        </p:spPr>
        <p:txBody>
          <a:bodyPr/>
          <a:lstStyle/>
          <a:p>
            <a:pPr algn="just" eaLnBrk="1" hangingPunct="1">
              <a:buFontTx/>
              <a:buNone/>
            </a:pPr>
            <a:r>
              <a:rPr lang="tr-TR" dirty="0" smtClean="0">
                <a:solidFill>
                  <a:srgbClr val="F61E33"/>
                </a:solidFill>
              </a:rPr>
              <a:t>	</a:t>
            </a:r>
            <a:r>
              <a:rPr lang="tr-TR" dirty="0" smtClean="0">
                <a:latin typeface="Comic Sans MS" pitchFamily="66" charset="0"/>
              </a:rPr>
              <a:t>Seçici Otlatma : Meranın üzerinde </a:t>
            </a:r>
            <a:r>
              <a:rPr lang="tr-TR" dirty="0" err="1" smtClean="0">
                <a:latin typeface="Comic Sans MS" pitchFamily="66" charset="0"/>
              </a:rPr>
              <a:t>topoğrafik</a:t>
            </a:r>
            <a:r>
              <a:rPr lang="tr-TR" dirty="0" smtClean="0">
                <a:latin typeface="Comic Sans MS" pitchFamily="66" charset="0"/>
              </a:rPr>
              <a:t> bakımdan farklılıklar bulunmasa bile serbest otlatma şartları altında meranın </a:t>
            </a:r>
            <a:r>
              <a:rPr lang="tr-TR" dirty="0" err="1" smtClean="0">
                <a:latin typeface="Comic Sans MS" pitchFamily="66" charset="0"/>
              </a:rPr>
              <a:t>üniform</a:t>
            </a:r>
            <a:r>
              <a:rPr lang="tr-TR" dirty="0" smtClean="0">
                <a:latin typeface="Comic Sans MS" pitchFamily="66" charset="0"/>
              </a:rPr>
              <a:t>  bir şekilde otlatılması kolay kolay sağlanamaz. Düz bir merada otlayan hayvanlar otlatmaya ilk önce en çok sevdikleri, en lezzetli buldukları bitkileri yiyerek başlarlar. Görülüyor ki, bir meraya giren hayvanlar ilk defa otlayacakları mera kısımlarını seçtikleri gibi, ilk defa otlayacakları bitkileri de seçerler.</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body" idx="1"/>
          </p:nvPr>
        </p:nvSpPr>
        <p:spPr>
          <a:xfrm>
            <a:off x="457200" y="333375"/>
            <a:ext cx="8507413" cy="6524625"/>
          </a:xfrm>
        </p:spPr>
        <p:txBody>
          <a:bodyPr/>
          <a:lstStyle/>
          <a:p>
            <a:pPr algn="just" eaLnBrk="1" hangingPunct="1">
              <a:lnSpc>
                <a:spcPct val="90000"/>
              </a:lnSpc>
              <a:buFontTx/>
              <a:buNone/>
            </a:pPr>
            <a:r>
              <a:rPr lang="tr-TR" dirty="0" smtClean="0">
                <a:solidFill>
                  <a:schemeClr val="bg1"/>
                </a:solidFill>
              </a:rPr>
              <a:t>	</a:t>
            </a:r>
            <a:r>
              <a:rPr lang="tr-TR" dirty="0" smtClean="0"/>
              <a:t>	</a:t>
            </a:r>
            <a:r>
              <a:rPr lang="tr-TR" dirty="0" smtClean="0">
                <a:latin typeface="Comic Sans MS" pitchFamily="66" charset="0"/>
              </a:rPr>
              <a:t>Hayvanların otlarken bu şekilde yaptıkları yer ve bitki tercihi seçici otlatmaya neden olur. Hayvanların bir mera üzerinde otlarken meranın belirli yerlerini ve birçok mera bitkileri arasında en çok sevdiklerini veya bu en çok sevdikleri bitki türlerinin en lezzetli kısımlarını seçerek öncelikli otlamalarına seçici otlama veya seçerek otlama diyoruz. Seçici otlama meranın bazı kısımlarının veya çoğunlukla olduğu gibi, bazı bitki türlerinin aşırı bir şekilde otlanmalarına yol açtığı için zararlı sayılmaktadır.</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2"/>
          <p:cNvSpPr>
            <a:spLocks noGrp="1" noChangeArrowheads="1"/>
          </p:cNvSpPr>
          <p:nvPr>
            <p:ph type="body" idx="1"/>
          </p:nvPr>
        </p:nvSpPr>
        <p:spPr>
          <a:xfrm>
            <a:off x="468313" y="188913"/>
            <a:ext cx="8496300" cy="6308725"/>
          </a:xfrm>
        </p:spPr>
        <p:txBody>
          <a:bodyPr/>
          <a:lstStyle/>
          <a:p>
            <a:pPr algn="just" eaLnBrk="1" hangingPunct="1">
              <a:lnSpc>
                <a:spcPct val="90000"/>
              </a:lnSpc>
              <a:buFontTx/>
              <a:buNone/>
            </a:pPr>
            <a:r>
              <a:rPr lang="tr-TR" dirty="0" smtClean="0"/>
              <a:t>		</a:t>
            </a:r>
            <a:r>
              <a:rPr lang="tr-TR" dirty="0" smtClean="0">
                <a:latin typeface="Comic Sans MS" pitchFamily="66" charset="0"/>
              </a:rPr>
              <a:t>Hayvanlar bir kere otladıkları bitkiler üzerinde yeniden büyüyen genç sürgün ve yaprakları, diğer olgun bitki ve bitki parçalarına tercih ederek, ikinci, üçüncü ve hatta dördüncü kez otlama alışkanlıklarına da tekrar otlama veya tekrar tekrar otlama adını veriyoruz.  Seçici otlama bitkiler açısından zararlı bir otlama olduğu gibi, tekrar tekrar otlama da bitkileri son derece yoran ve yıpratan bir otlanma şeklidir. Bir yıl seçici ve tekrar otlama nedenleriyle aşırı bir şekilde otlanan bu küçük alanlar, ertesi yıl da aynı şekilde otlanır.</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a:xfrm>
            <a:off x="539750" y="0"/>
            <a:ext cx="8229600" cy="1143000"/>
          </a:xfrm>
        </p:spPr>
        <p:txBody>
          <a:bodyPr/>
          <a:lstStyle/>
          <a:p>
            <a:pPr eaLnBrk="1" hangingPunct="1"/>
            <a:r>
              <a:rPr lang="tr-TR" sz="3600" dirty="0" err="1" smtClean="0">
                <a:latin typeface="Comic Sans MS" pitchFamily="66" charset="0"/>
              </a:rPr>
              <a:t>Üniform</a:t>
            </a:r>
            <a:r>
              <a:rPr lang="tr-TR" sz="3600" dirty="0" smtClean="0">
                <a:latin typeface="Comic Sans MS" pitchFamily="66" charset="0"/>
              </a:rPr>
              <a:t> Otlatmanın Sağlanması</a:t>
            </a:r>
          </a:p>
        </p:txBody>
      </p:sp>
      <p:sp>
        <p:nvSpPr>
          <p:cNvPr id="735235" name="Rectangle 3"/>
          <p:cNvSpPr>
            <a:spLocks noGrp="1" noChangeArrowheads="1"/>
          </p:cNvSpPr>
          <p:nvPr>
            <p:ph type="body" idx="1"/>
          </p:nvPr>
        </p:nvSpPr>
        <p:spPr>
          <a:xfrm>
            <a:off x="457200" y="1125538"/>
            <a:ext cx="8507413" cy="5732462"/>
          </a:xfrm>
        </p:spPr>
        <p:txBody>
          <a:bodyPr/>
          <a:lstStyle/>
          <a:p>
            <a:pPr algn="just" eaLnBrk="1" hangingPunct="1">
              <a:buFontTx/>
              <a:buNone/>
            </a:pPr>
            <a:r>
              <a:rPr lang="tr-TR" dirty="0" smtClean="0"/>
              <a:t>		</a:t>
            </a:r>
            <a:r>
              <a:rPr lang="tr-TR" dirty="0" smtClean="0">
                <a:latin typeface="Comic Sans MS" pitchFamily="66" charset="0"/>
              </a:rPr>
              <a:t>Bir merada </a:t>
            </a:r>
            <a:r>
              <a:rPr lang="tr-TR" dirty="0" err="1" smtClean="0">
                <a:latin typeface="Comic Sans MS" pitchFamily="66" charset="0"/>
              </a:rPr>
              <a:t>üniform</a:t>
            </a:r>
            <a:r>
              <a:rPr lang="tr-TR" dirty="0" smtClean="0">
                <a:latin typeface="Comic Sans MS" pitchFamily="66" charset="0"/>
              </a:rPr>
              <a:t> otlatma sorununu çözümlemek için baş vurulan yollar :</a:t>
            </a:r>
          </a:p>
          <a:p>
            <a:pPr algn="just" eaLnBrk="1" hangingPunct="1">
              <a:buFontTx/>
              <a:buNone/>
            </a:pPr>
            <a:endParaRPr lang="tr-TR" dirty="0" smtClean="0">
              <a:latin typeface="Comic Sans MS" pitchFamily="66" charset="0"/>
            </a:endParaRPr>
          </a:p>
          <a:p>
            <a:pPr algn="just" eaLnBrk="1" hangingPunct="1">
              <a:buFontTx/>
              <a:buNone/>
            </a:pPr>
            <a:r>
              <a:rPr lang="tr-TR" dirty="0" smtClean="0">
                <a:latin typeface="Comic Sans MS" pitchFamily="66" charset="0"/>
              </a:rPr>
              <a:t>	1. Merada bulundurulan suluk, tuzluk ve yemliklerden yararlanma,</a:t>
            </a:r>
          </a:p>
          <a:p>
            <a:pPr algn="just" eaLnBrk="1" hangingPunct="1">
              <a:buFontTx/>
              <a:buNone/>
            </a:pPr>
            <a:r>
              <a:rPr lang="tr-TR" dirty="0" smtClean="0">
                <a:latin typeface="Comic Sans MS" pitchFamily="66" charset="0"/>
              </a:rPr>
              <a:t>	2. Geçici ve devamlı çitler kullanma,</a:t>
            </a:r>
          </a:p>
          <a:p>
            <a:pPr algn="just" eaLnBrk="1" hangingPunct="1">
              <a:buFontTx/>
              <a:buNone/>
            </a:pPr>
            <a:r>
              <a:rPr lang="tr-TR" dirty="0" smtClean="0">
                <a:latin typeface="Comic Sans MS" pitchFamily="66" charset="0"/>
              </a:rPr>
              <a:t>	3. Çobanla otlatma, </a:t>
            </a:r>
          </a:p>
          <a:p>
            <a:pPr algn="just" eaLnBrk="1" hangingPunct="1">
              <a:buFontTx/>
              <a:buNone/>
            </a:pPr>
            <a:r>
              <a:rPr lang="tr-TR" dirty="0" smtClean="0">
                <a:latin typeface="Comic Sans MS" pitchFamily="66" charset="0"/>
              </a:rPr>
              <a:t>	4. Mera yolları ve geçit yerleri açma,</a:t>
            </a:r>
          </a:p>
          <a:p>
            <a:pPr algn="just" eaLnBrk="1" hangingPunct="1">
              <a:buFontTx/>
              <a:buNone/>
            </a:pPr>
            <a:r>
              <a:rPr lang="tr-TR" dirty="0" smtClean="0">
                <a:latin typeface="Comic Sans MS" pitchFamily="66" charset="0"/>
              </a:rPr>
              <a:t>	5. Uzaklaştırıcı  maddelerin    kullanılması gibi konularda toplanabilir.</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Rectangle 2"/>
          <p:cNvSpPr>
            <a:spLocks noGrp="1" noChangeArrowheads="1"/>
          </p:cNvSpPr>
          <p:nvPr>
            <p:ph type="title"/>
          </p:nvPr>
        </p:nvSpPr>
        <p:spPr>
          <a:xfrm>
            <a:off x="395288" y="115888"/>
            <a:ext cx="8229600" cy="850900"/>
          </a:xfrm>
        </p:spPr>
        <p:txBody>
          <a:bodyPr/>
          <a:lstStyle/>
          <a:p>
            <a:pPr eaLnBrk="1" hangingPunct="1"/>
            <a:r>
              <a:rPr lang="tr-TR" sz="3600" dirty="0" smtClean="0">
                <a:latin typeface="Comic Sans MS" pitchFamily="66" charset="0"/>
              </a:rPr>
              <a:t>2. OTLATMA MEVSİMİ</a:t>
            </a:r>
          </a:p>
        </p:txBody>
      </p:sp>
      <p:sp>
        <p:nvSpPr>
          <p:cNvPr id="717827" name="Rectangle 3"/>
          <p:cNvSpPr>
            <a:spLocks noGrp="1" noChangeArrowheads="1"/>
          </p:cNvSpPr>
          <p:nvPr>
            <p:ph type="body" idx="1"/>
          </p:nvPr>
        </p:nvSpPr>
        <p:spPr>
          <a:xfrm>
            <a:off x="179388" y="1268413"/>
            <a:ext cx="8785225" cy="5805487"/>
          </a:xfrm>
        </p:spPr>
        <p:txBody>
          <a:bodyPr/>
          <a:lstStyle/>
          <a:p>
            <a:pPr algn="just" eaLnBrk="1" hangingPunct="1">
              <a:lnSpc>
                <a:spcPct val="90000"/>
              </a:lnSpc>
              <a:buFontTx/>
              <a:buNone/>
            </a:pPr>
            <a:r>
              <a:rPr lang="tr-TR" dirty="0" smtClean="0">
                <a:solidFill>
                  <a:schemeClr val="bg1"/>
                </a:solidFill>
              </a:rPr>
              <a:t>		</a:t>
            </a:r>
            <a:r>
              <a:rPr lang="tr-TR" sz="3600" dirty="0" smtClean="0">
                <a:latin typeface="Comic Sans MS" pitchFamily="66" charset="0"/>
              </a:rPr>
              <a:t>Mera bitkileri yıllık hayat devrelerinin her döneminde otlatmaya karşı aynı derecede duyarlı ve dayanıklı değillerdir. Genel olarak bitki büyüme ve gelişmesi olgunluğa yaklaştıkça otlatmanın bitkiler üzerindeki zararı da azalır. Buna karşılık henüz yeni büyümeye başlayan bitkiler otlatmadan çok fazla zarar görürler. </a:t>
            </a:r>
          </a:p>
          <a:p>
            <a:pPr algn="just" eaLnBrk="1" hangingPunct="1">
              <a:lnSpc>
                <a:spcPct val="90000"/>
              </a:lnSpc>
              <a:buFontTx/>
              <a:buNone/>
            </a:pPr>
            <a:r>
              <a:rPr lang="tr-TR" sz="3600" dirty="0" smtClean="0">
                <a:latin typeface="Comic Sans MS" pitchFamily="66" charset="0"/>
              </a:rPr>
              <a:t>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pPr eaLnBrk="1" hangingPunct="1"/>
            <a:endParaRPr lang="en-US" smtClean="0"/>
          </a:p>
        </p:txBody>
      </p:sp>
      <p:sp>
        <p:nvSpPr>
          <p:cNvPr id="736259" name="Rectangle 3"/>
          <p:cNvSpPr>
            <a:spLocks noGrp="1" noChangeArrowheads="1"/>
          </p:cNvSpPr>
          <p:nvPr>
            <p:ph type="body" idx="1"/>
          </p:nvPr>
        </p:nvSpPr>
        <p:spPr/>
        <p:txBody>
          <a:bodyPr/>
          <a:lstStyle/>
          <a:p>
            <a:pPr eaLnBrk="1" hangingPunct="1"/>
            <a:endParaRPr lang="en-US" smtClean="0"/>
          </a:p>
        </p:txBody>
      </p:sp>
      <p:pic>
        <p:nvPicPr>
          <p:cNvPr id="736260" name="Picture 4" descr="DSCN7080"/>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282" name="Picture 4" descr="DSC00008"/>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 y="-3048000"/>
            <a:ext cx="9753600" cy="1295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a:xfrm>
            <a:off x="0" y="0"/>
            <a:ext cx="9144000" cy="1143000"/>
          </a:xfrm>
        </p:spPr>
        <p:txBody>
          <a:bodyPr/>
          <a:lstStyle/>
          <a:p>
            <a:pPr eaLnBrk="1" hangingPunct="1"/>
            <a:r>
              <a:rPr lang="tr-TR" sz="3200" dirty="0" smtClean="0">
                <a:latin typeface="Comic Sans MS" pitchFamily="66" charset="0"/>
              </a:rPr>
              <a:t>4. YEM TİPİNE UYGUN HAYVANLA OTLATMA</a:t>
            </a:r>
          </a:p>
        </p:txBody>
      </p:sp>
      <p:sp>
        <p:nvSpPr>
          <p:cNvPr id="738307" name="Rectangle 3"/>
          <p:cNvSpPr>
            <a:spLocks noGrp="1" noChangeArrowheads="1"/>
          </p:cNvSpPr>
          <p:nvPr>
            <p:ph type="body" idx="1"/>
          </p:nvPr>
        </p:nvSpPr>
        <p:spPr>
          <a:xfrm>
            <a:off x="179388" y="1196975"/>
            <a:ext cx="8964612" cy="5661025"/>
          </a:xfrm>
        </p:spPr>
        <p:txBody>
          <a:bodyPr/>
          <a:lstStyle/>
          <a:p>
            <a:pPr algn="just" eaLnBrk="1" hangingPunct="1">
              <a:buFontTx/>
              <a:buNone/>
            </a:pPr>
            <a:r>
              <a:rPr lang="tr-TR" dirty="0" smtClean="0"/>
              <a:t>		</a:t>
            </a:r>
            <a:r>
              <a:rPr lang="tr-TR" dirty="0" smtClean="0">
                <a:latin typeface="Comic Sans MS" pitchFamily="66" charset="0"/>
              </a:rPr>
              <a:t>Otlatma yönetiminin dördüncü teknik temeli, mera vejetasyonunun, ondan en çok yararlanan  hayvan cinsi ile otlatılmasıdır. Bir meranın ürettiği yem her hayvan cinsi için aynı derecede elverişli değildir. Bazı meraların ürettiği yem koyunlar, bazı meraların yemi de sığırlar için daha elverişli olabilir.  Bu meralarda o yemi daha iyi bir şekilde değerlendirecek hayvan cinsi otlatıldığı zaman, bu faaliyet daha ekonomik olur.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p:cNvSpPr>
            <a:spLocks noGrp="1" noChangeArrowheads="1"/>
          </p:cNvSpPr>
          <p:nvPr>
            <p:ph type="body" idx="1"/>
          </p:nvPr>
        </p:nvSpPr>
        <p:spPr>
          <a:xfrm>
            <a:off x="179388" y="476250"/>
            <a:ext cx="8785225" cy="6381750"/>
          </a:xfrm>
        </p:spPr>
        <p:txBody>
          <a:bodyPr/>
          <a:lstStyle/>
          <a:p>
            <a:pPr algn="just" eaLnBrk="1" hangingPunct="1">
              <a:buFontTx/>
              <a:buNone/>
            </a:pPr>
            <a:r>
              <a:rPr lang="tr-TR" dirty="0" smtClean="0"/>
              <a:t>		</a:t>
            </a:r>
            <a:r>
              <a:rPr lang="tr-TR" sz="3600" dirty="0" smtClean="0">
                <a:latin typeface="Comic Sans MS" pitchFamily="66" charset="0"/>
              </a:rPr>
              <a:t>Merada otlayacak hayvan cinsinin seçimi, başarılı otlatma ve maksimum hayvansal ürün elde etmenin de ilk şartıdır.</a:t>
            </a:r>
          </a:p>
          <a:p>
            <a:pPr algn="just" eaLnBrk="1" hangingPunct="1">
              <a:buFontTx/>
              <a:buNone/>
            </a:pPr>
            <a:r>
              <a:rPr lang="tr-TR" sz="3600" dirty="0" smtClean="0">
                <a:latin typeface="Comic Sans MS" pitchFamily="66" charset="0"/>
              </a:rPr>
              <a:t>		Yem tipine uygun hayvan cinsiyle otlatma sorununu çözümleyebilmek için, meranın </a:t>
            </a:r>
            <a:r>
              <a:rPr lang="tr-TR" sz="3600" dirty="0" err="1" smtClean="0">
                <a:latin typeface="Comic Sans MS" pitchFamily="66" charset="0"/>
              </a:rPr>
              <a:t>topoğrafyası</a:t>
            </a:r>
            <a:r>
              <a:rPr lang="tr-TR" sz="3600" dirty="0" smtClean="0">
                <a:latin typeface="Comic Sans MS" pitchFamily="66" charset="0"/>
              </a:rPr>
              <a:t>, bitki örtüsü, bu örtüyü oluşturan bitki türleri gibi çeşitli özellikler hakkında yeterli bilgilere sahip olmamız gerekir</a:t>
            </a:r>
            <a:r>
              <a:rPr lang="tr-TR" sz="3600" dirty="0" smtClean="0">
                <a:solidFill>
                  <a:schemeClr val="bg1"/>
                </a:solidFill>
                <a:latin typeface="Comic Sans MS" pitchFamily="66" charset="0"/>
              </a:rPr>
              <a:t>.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body" idx="1"/>
          </p:nvPr>
        </p:nvSpPr>
        <p:spPr>
          <a:xfrm>
            <a:off x="457200" y="476250"/>
            <a:ext cx="8229600" cy="6381750"/>
          </a:xfrm>
        </p:spPr>
        <p:txBody>
          <a:bodyPr/>
          <a:lstStyle/>
          <a:p>
            <a:pPr algn="just" eaLnBrk="1" hangingPunct="1">
              <a:lnSpc>
                <a:spcPct val="90000"/>
              </a:lnSpc>
              <a:buFontTx/>
              <a:buNone/>
            </a:pPr>
            <a:r>
              <a:rPr lang="tr-TR" dirty="0" smtClean="0"/>
              <a:t>		</a:t>
            </a:r>
          </a:p>
          <a:p>
            <a:pPr algn="just" eaLnBrk="1" hangingPunct="1">
              <a:lnSpc>
                <a:spcPct val="90000"/>
              </a:lnSpc>
              <a:buFontTx/>
              <a:buNone/>
            </a:pPr>
            <a:r>
              <a:rPr lang="tr-TR" dirty="0" smtClean="0">
                <a:solidFill>
                  <a:srgbClr val="F61E33"/>
                </a:solidFill>
              </a:rPr>
              <a:t>		</a:t>
            </a:r>
            <a:r>
              <a:rPr lang="tr-TR" dirty="0" smtClean="0">
                <a:latin typeface="Comic Sans MS" pitchFamily="66" charset="0"/>
              </a:rPr>
              <a:t>Hayvanların Yem Tercihleri : Yem tipine uygun hayvan cinsinin belirlenmesinde hayvanların yem tercihleri önemli rol oynar. Evcil hayvanlarımızın tümü meralarımızda yetişen yem bitkilerinin, yenilebilir çalı, ağaç ve yabancı otların hepsini az veya çok otlarlar. Fakat mera amenajmanı yönünden esas önemli olan, otlayan hayvan cinslerinin meradaki bir çok bitkiler arasında bazılarını seçerek, onları öncelikle otlamalarıdır.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body" idx="1"/>
          </p:nvPr>
        </p:nvSpPr>
        <p:spPr>
          <a:xfrm>
            <a:off x="457200" y="549275"/>
            <a:ext cx="8229600" cy="6119813"/>
          </a:xfrm>
        </p:spPr>
        <p:txBody>
          <a:bodyPr/>
          <a:lstStyle/>
          <a:p>
            <a:pPr algn="just" eaLnBrk="1" hangingPunct="1">
              <a:lnSpc>
                <a:spcPct val="90000"/>
              </a:lnSpc>
              <a:buFontTx/>
              <a:buNone/>
            </a:pPr>
            <a:r>
              <a:rPr lang="tr-TR" dirty="0" smtClean="0"/>
              <a:t>		</a:t>
            </a:r>
            <a:r>
              <a:rPr lang="tr-TR" dirty="0" smtClean="0">
                <a:latin typeface="Comic Sans MS" pitchFamily="66" charset="0"/>
              </a:rPr>
              <a:t>Doğal meralarda çok değişik bitki türlerinin bulunması ve hayvanların bunların her birisini değişik derecelerde tercih etmeleri nedeniyle, her bitkinin hayvanlar tarafından tercih edilme oranlarını ayrı ayrı belirlemek oldukça zordur. Bu açıdan biz merada yetişen bitki türlerini üç grupta toplarız :</a:t>
            </a:r>
          </a:p>
          <a:p>
            <a:pPr algn="just" eaLnBrk="1" hangingPunct="1">
              <a:lnSpc>
                <a:spcPct val="90000"/>
              </a:lnSpc>
              <a:buFontTx/>
              <a:buNone/>
            </a:pPr>
            <a:r>
              <a:rPr lang="tr-TR" dirty="0" smtClean="0">
                <a:latin typeface="Comic Sans MS" pitchFamily="66" charset="0"/>
              </a:rPr>
              <a:t>	1. Buğdaygiller,</a:t>
            </a:r>
          </a:p>
          <a:p>
            <a:pPr algn="just" eaLnBrk="1" hangingPunct="1">
              <a:lnSpc>
                <a:spcPct val="90000"/>
              </a:lnSpc>
              <a:buFontTx/>
              <a:buNone/>
            </a:pPr>
            <a:r>
              <a:rPr lang="tr-TR" dirty="0" smtClean="0">
                <a:latin typeface="Comic Sans MS" pitchFamily="66" charset="0"/>
              </a:rPr>
              <a:t>	2. Baklagiller ve diğer geniş yapraklı otlar,</a:t>
            </a:r>
          </a:p>
          <a:p>
            <a:pPr algn="just" eaLnBrk="1" hangingPunct="1">
              <a:lnSpc>
                <a:spcPct val="90000"/>
              </a:lnSpc>
              <a:buFontTx/>
              <a:buNone/>
            </a:pPr>
            <a:r>
              <a:rPr lang="tr-TR" dirty="0" smtClean="0">
                <a:latin typeface="Comic Sans MS" pitchFamily="66" charset="0"/>
              </a:rPr>
              <a:t>	3. Çalılar olmak üzere.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p:txBody>
          <a:bodyPr/>
          <a:lstStyle/>
          <a:p>
            <a:pPr eaLnBrk="1" hangingPunct="1"/>
            <a:r>
              <a:rPr lang="tr-TR" sz="2400" smtClean="0">
                <a:solidFill>
                  <a:srgbClr val="FFFF00"/>
                </a:solidFill>
                <a:latin typeface="Comic Sans MS" pitchFamily="66" charset="0"/>
              </a:rPr>
              <a:t>Mera bitkilerinin değişik hayvan cinsleri tarafından tercih edilme oranları (% olarak)</a:t>
            </a:r>
          </a:p>
        </p:txBody>
      </p:sp>
      <p:graphicFrame>
        <p:nvGraphicFramePr>
          <p:cNvPr id="667651" name="Group 3"/>
          <p:cNvGraphicFramePr>
            <a:graphicFrameLocks noGrp="1"/>
          </p:cNvGraphicFramePr>
          <p:nvPr>
            <p:ph type="tbl" idx="1"/>
          </p:nvPr>
        </p:nvGraphicFramePr>
        <p:xfrm>
          <a:off x="457200" y="1600200"/>
          <a:ext cx="8229600" cy="4525963"/>
        </p:xfrm>
        <a:graphic>
          <a:graphicData uri="http://schemas.openxmlformats.org/drawingml/2006/table">
            <a:tbl>
              <a:tblPr/>
              <a:tblGrid>
                <a:gridCol w="2890838"/>
                <a:gridCol w="1368425"/>
                <a:gridCol w="1368425"/>
                <a:gridCol w="1295400"/>
                <a:gridCol w="1306512"/>
              </a:tblGrid>
              <a:tr h="904875">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Bitki Grupları</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Otlayan Hayvan Cinsleri</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904875">
                <a:tc vMerge="1">
                  <a:txBody>
                    <a:bodyPr/>
                    <a:lstStyle/>
                    <a:p>
                      <a:endParaRPr lang="tr-T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Atlar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Sığırlar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Koyunlar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Keçiler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906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Buğdaygiller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90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70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Geniş Yapraklı Otlar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Çalılar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Comic Sans MS" pitchFamily="66" charset="0"/>
                        </a:rPr>
                        <a:t>60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r>
            </a:tbl>
          </a:graphicData>
        </a:graphic>
      </p:graphicFrame>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26" name="Rectangle 2"/>
          <p:cNvSpPr>
            <a:spLocks noGrp="1" noChangeArrowheads="1"/>
          </p:cNvSpPr>
          <p:nvPr>
            <p:ph type="body" idx="1"/>
          </p:nvPr>
        </p:nvSpPr>
        <p:spPr>
          <a:xfrm>
            <a:off x="539750" y="1196975"/>
            <a:ext cx="8229600" cy="5084763"/>
          </a:xfrm>
        </p:spPr>
        <p:txBody>
          <a:bodyPr/>
          <a:lstStyle/>
          <a:p>
            <a:pPr algn="just" eaLnBrk="1" hangingPunct="1">
              <a:lnSpc>
                <a:spcPct val="90000"/>
              </a:lnSpc>
              <a:buFontTx/>
              <a:buNone/>
            </a:pPr>
            <a:r>
              <a:rPr lang="tr-TR" dirty="0" smtClean="0"/>
              <a:t>		</a:t>
            </a:r>
            <a:r>
              <a:rPr lang="tr-TR" sz="3600" dirty="0" smtClean="0">
                <a:latin typeface="Comic Sans MS" pitchFamily="66" charset="0"/>
              </a:rPr>
              <a:t>Atlar, sığırlar ve koyunlar daha çok </a:t>
            </a:r>
            <a:r>
              <a:rPr lang="tr-TR" sz="3600" dirty="0" err="1" smtClean="0">
                <a:latin typeface="Comic Sans MS" pitchFamily="66" charset="0"/>
              </a:rPr>
              <a:t>buğdaygil</a:t>
            </a:r>
            <a:r>
              <a:rPr lang="tr-TR" sz="3600" dirty="0" smtClean="0">
                <a:latin typeface="Comic Sans MS" pitchFamily="66" charset="0"/>
              </a:rPr>
              <a:t> yem bitkilerini yediklerini, geniş yapraklı bitkilerin en çok koyunlar tarafından otlandığını ve çalıların da yüksek oranda keçiler tarafından değerlendirildiğini söyleyebiliriz. Mera hayvanları arasında koyunlar en fazla sayıda bitki türünden yararlanan hayvanlardır.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2"/>
          <p:cNvSpPr>
            <a:spLocks noGrp="1" noChangeArrowheads="1"/>
          </p:cNvSpPr>
          <p:nvPr>
            <p:ph type="body" idx="1"/>
          </p:nvPr>
        </p:nvSpPr>
        <p:spPr>
          <a:xfrm>
            <a:off x="457200" y="620713"/>
            <a:ext cx="8435975" cy="5976937"/>
          </a:xfrm>
        </p:spPr>
        <p:txBody>
          <a:bodyPr/>
          <a:lstStyle/>
          <a:p>
            <a:pPr algn="just" eaLnBrk="1" hangingPunct="1">
              <a:buFontTx/>
              <a:buNone/>
            </a:pPr>
            <a:r>
              <a:rPr lang="tr-TR" sz="3600" dirty="0" smtClean="0">
                <a:solidFill>
                  <a:schemeClr val="bg1"/>
                </a:solidFill>
              </a:rPr>
              <a:t>		</a:t>
            </a:r>
            <a:endParaRPr lang="tr-TR" sz="3600" dirty="0" smtClean="0"/>
          </a:p>
          <a:p>
            <a:pPr algn="just" eaLnBrk="1" hangingPunct="1">
              <a:buFontTx/>
              <a:buNone/>
            </a:pPr>
            <a:r>
              <a:rPr lang="tr-TR" sz="3600" dirty="0" smtClean="0"/>
              <a:t>		</a:t>
            </a:r>
            <a:r>
              <a:rPr lang="tr-TR" sz="3600" dirty="0" smtClean="0">
                <a:latin typeface="Comic Sans MS" pitchFamily="66" charset="0"/>
              </a:rPr>
              <a:t>Bitkilerin çeşitli mevsimlerde ve çeşitli gelişme aşamalarında otlatmaya karşı gösterdikleri davranışlar incelenerek, bitkilerin zarar görmedikleri veya en az zarar gördükleri dönemlerde otlatılmaları başarılı bir çayır mera yönetimi için gereklidir.</a:t>
            </a:r>
          </a:p>
          <a:p>
            <a:pPr algn="just" eaLnBrk="1" hangingPunct="1">
              <a:buFontTx/>
              <a:buNone/>
            </a:pPr>
            <a:endParaRPr lang="tr-TR" sz="3600" dirty="0" smtClean="0">
              <a:solidFill>
                <a:schemeClr val="bg1"/>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a:xfrm>
            <a:off x="468313" y="0"/>
            <a:ext cx="8229600" cy="765175"/>
          </a:xfrm>
        </p:spPr>
        <p:txBody>
          <a:bodyPr/>
          <a:lstStyle/>
          <a:p>
            <a:pPr eaLnBrk="1" hangingPunct="1"/>
            <a:r>
              <a:rPr lang="tr-TR" sz="3600" dirty="0" smtClean="0">
                <a:latin typeface="Comic Sans MS" pitchFamily="66" charset="0"/>
              </a:rPr>
              <a:t>Kritik Periyotlar</a:t>
            </a:r>
          </a:p>
        </p:txBody>
      </p:sp>
      <p:sp>
        <p:nvSpPr>
          <p:cNvPr id="719875" name="Rectangle 3"/>
          <p:cNvSpPr>
            <a:spLocks noGrp="1" noChangeArrowheads="1"/>
          </p:cNvSpPr>
          <p:nvPr>
            <p:ph type="body" idx="1"/>
          </p:nvPr>
        </p:nvSpPr>
        <p:spPr>
          <a:xfrm>
            <a:off x="457200" y="836613"/>
            <a:ext cx="8578850" cy="6121400"/>
          </a:xfrm>
        </p:spPr>
        <p:txBody>
          <a:bodyPr/>
          <a:lstStyle/>
          <a:p>
            <a:pPr algn="just" eaLnBrk="1" hangingPunct="1">
              <a:buFontTx/>
              <a:buNone/>
            </a:pPr>
            <a:r>
              <a:rPr lang="tr-TR" dirty="0" smtClean="0"/>
              <a:t>		</a:t>
            </a:r>
            <a:r>
              <a:rPr lang="tr-TR" dirty="0" smtClean="0">
                <a:latin typeface="Comic Sans MS" pitchFamily="66" charset="0"/>
              </a:rPr>
              <a:t>Mera bitkilerinin otlatmaya karşı çok duyarlı oldukları ve bu nedenle otlatılmamaları gereken dönemlere kritik periyotlar denir. Bu periyotların her bölge için ayrı ayrı belirlenmesi ve bu dönemlerde otlatma yapılmaması veya otlatmaya bir süre ara verilmesi gerekir. </a:t>
            </a:r>
          </a:p>
          <a:p>
            <a:pPr algn="just" eaLnBrk="1" hangingPunct="1">
              <a:buFontTx/>
              <a:buNone/>
            </a:pPr>
            <a:r>
              <a:rPr lang="tr-TR" dirty="0" smtClean="0">
                <a:latin typeface="Comic Sans MS" pitchFamily="66" charset="0"/>
              </a:rPr>
              <a:t>	Kritik Periyotlar :</a:t>
            </a:r>
          </a:p>
          <a:p>
            <a:pPr algn="just" eaLnBrk="1" hangingPunct="1">
              <a:buFontTx/>
              <a:buNone/>
            </a:pPr>
            <a:r>
              <a:rPr lang="tr-TR" dirty="0" smtClean="0">
                <a:latin typeface="Comic Sans MS" pitchFamily="66" charset="0"/>
              </a:rPr>
              <a:t>	1. İlkbahar </a:t>
            </a:r>
            <a:r>
              <a:rPr lang="tr-TR" dirty="0" err="1" smtClean="0">
                <a:latin typeface="Comic Sans MS" pitchFamily="66" charset="0"/>
              </a:rPr>
              <a:t>kriti</a:t>
            </a:r>
            <a:r>
              <a:rPr lang="tr-TR" dirty="0" smtClean="0">
                <a:latin typeface="Comic Sans MS" pitchFamily="66" charset="0"/>
              </a:rPr>
              <a:t> periyodu,</a:t>
            </a:r>
          </a:p>
          <a:p>
            <a:pPr algn="just" eaLnBrk="1" hangingPunct="1">
              <a:buFontTx/>
              <a:buNone/>
            </a:pPr>
            <a:r>
              <a:rPr lang="tr-TR" dirty="0" smtClean="0">
                <a:latin typeface="Comic Sans MS" pitchFamily="66" charset="0"/>
              </a:rPr>
              <a:t>	2. Yaz kritik </a:t>
            </a:r>
            <a:r>
              <a:rPr lang="tr-TR" dirty="0" err="1" smtClean="0">
                <a:latin typeface="Comic Sans MS" pitchFamily="66" charset="0"/>
              </a:rPr>
              <a:t>peryodu</a:t>
            </a:r>
            <a:r>
              <a:rPr lang="tr-TR" dirty="0" smtClean="0">
                <a:latin typeface="Comic Sans MS" pitchFamily="66" charset="0"/>
              </a:rPr>
              <a:t>,</a:t>
            </a:r>
          </a:p>
          <a:p>
            <a:pPr algn="just" eaLnBrk="1" hangingPunct="1">
              <a:buFontTx/>
              <a:buNone/>
            </a:pPr>
            <a:r>
              <a:rPr lang="tr-TR" dirty="0" smtClean="0">
                <a:latin typeface="Comic Sans MS" pitchFamily="66" charset="0"/>
              </a:rPr>
              <a:t>	3. Sonbahar kritik periyodudur.</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a:xfrm>
            <a:off x="468313" y="0"/>
            <a:ext cx="8229600" cy="765175"/>
          </a:xfrm>
        </p:spPr>
        <p:txBody>
          <a:bodyPr/>
          <a:lstStyle/>
          <a:p>
            <a:pPr eaLnBrk="1" hangingPunct="1"/>
            <a:r>
              <a:rPr lang="tr-TR" sz="3600" dirty="0" smtClean="0">
                <a:latin typeface="Comic Sans MS" pitchFamily="66" charset="0"/>
              </a:rPr>
              <a:t>İlkbahar Kritik Periyodu</a:t>
            </a:r>
          </a:p>
        </p:txBody>
      </p:sp>
      <p:sp>
        <p:nvSpPr>
          <p:cNvPr id="720899" name="Rectangle 3"/>
          <p:cNvSpPr>
            <a:spLocks noGrp="1" noChangeArrowheads="1"/>
          </p:cNvSpPr>
          <p:nvPr>
            <p:ph type="body" idx="1"/>
          </p:nvPr>
        </p:nvSpPr>
        <p:spPr>
          <a:xfrm>
            <a:off x="250825" y="765175"/>
            <a:ext cx="8713788" cy="6092825"/>
          </a:xfrm>
        </p:spPr>
        <p:txBody>
          <a:bodyPr/>
          <a:lstStyle/>
          <a:p>
            <a:pPr algn="just" eaLnBrk="1" hangingPunct="1">
              <a:buFontTx/>
              <a:buNone/>
            </a:pPr>
            <a:r>
              <a:rPr lang="tr-TR" dirty="0" smtClean="0"/>
              <a:t>		</a:t>
            </a:r>
            <a:r>
              <a:rPr lang="tr-TR" dirty="0" smtClean="0">
                <a:latin typeface="Comic Sans MS" pitchFamily="66" charset="0"/>
              </a:rPr>
              <a:t>Erken ilkbaharda bitkiler ilk büyümeye başladıkları zaman, köklerine ve sap diplerine bir önceki büyüme mevsiminin sonunda depo ettikleri yedek besin maddelerini harcayarak bu ilk büyümeyi başlatır ve sürdürürler. Yedek besin maddeleri ile büyüme dönemlerinde bitkilerin fizyolojik olarak zayıf bir durumda olduklarını biliyoruz. Bitkiler bu dönemlerde hem otlatmaya ve hem de çevrenin elverişsiz koşullarına karşı çok duyarlı bir durumdadırlar</a:t>
            </a:r>
            <a:r>
              <a:rPr lang="tr-TR" dirty="0" smtClean="0">
                <a:solidFill>
                  <a:schemeClr val="bg1"/>
                </a:solidFill>
                <a:latin typeface="Comic Sans MS" pitchFamily="66" charset="0"/>
              </a:rPr>
              <a: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922" name="Rectangle 2"/>
          <p:cNvSpPr>
            <a:spLocks noGrp="1" noChangeArrowheads="1"/>
          </p:cNvSpPr>
          <p:nvPr>
            <p:ph type="title"/>
          </p:nvPr>
        </p:nvSpPr>
        <p:spPr>
          <a:xfrm>
            <a:off x="468313" y="0"/>
            <a:ext cx="8229600" cy="1143000"/>
          </a:xfrm>
        </p:spPr>
        <p:txBody>
          <a:bodyPr/>
          <a:lstStyle/>
          <a:p>
            <a:pPr eaLnBrk="1" hangingPunct="1"/>
            <a:r>
              <a:rPr lang="tr-TR" sz="4000" dirty="0" smtClean="0">
                <a:latin typeface="Comic Sans MS" pitchFamily="66" charset="0"/>
              </a:rPr>
              <a:t>Yaz Kritik Periyodu</a:t>
            </a:r>
          </a:p>
        </p:txBody>
      </p:sp>
      <p:sp>
        <p:nvSpPr>
          <p:cNvPr id="721923" name="Rectangle 3"/>
          <p:cNvSpPr>
            <a:spLocks noGrp="1" noChangeArrowheads="1"/>
          </p:cNvSpPr>
          <p:nvPr>
            <p:ph type="body" idx="1"/>
          </p:nvPr>
        </p:nvSpPr>
        <p:spPr>
          <a:xfrm>
            <a:off x="539750" y="981075"/>
            <a:ext cx="8229600" cy="5688013"/>
          </a:xfrm>
        </p:spPr>
        <p:txBody>
          <a:bodyPr/>
          <a:lstStyle/>
          <a:p>
            <a:pPr algn="just" eaLnBrk="1" hangingPunct="1">
              <a:buFontTx/>
              <a:buNone/>
            </a:pPr>
            <a:r>
              <a:rPr lang="tr-TR" dirty="0" smtClean="0">
                <a:solidFill>
                  <a:schemeClr val="bg1"/>
                </a:solidFill>
              </a:rPr>
              <a:t>	</a:t>
            </a:r>
            <a:r>
              <a:rPr lang="tr-TR" dirty="0" smtClean="0">
                <a:solidFill>
                  <a:schemeClr val="bg1"/>
                </a:solidFill>
                <a:latin typeface="Comic Sans MS" pitchFamily="66" charset="0"/>
              </a:rPr>
              <a:t>	</a:t>
            </a:r>
            <a:r>
              <a:rPr lang="tr-TR" dirty="0" smtClean="0">
                <a:latin typeface="Comic Sans MS" pitchFamily="66" charset="0"/>
              </a:rPr>
              <a:t>Yaz kritik periyodu, mera bitkilerinin tohum olgunlaştırma dönemleridir. Mera bitkileri bu dönemde de yedek besin maddelerinin bir kısmını, tohumlarını olgunlaştırmak için harcarlar. Bitkilerin zayıf oldukları bu dönemde de otlatmaya ara vermek veya otlayan hayvan sayısını azaltmak gerekebilir. Yaz kritik periyodu, üreme faaliyeti azalmış olan ve bitki örtüsünün sıklaşması gereken meralar için önemlidir.</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46" name="Rectangle 2"/>
          <p:cNvSpPr>
            <a:spLocks noGrp="1" noChangeArrowheads="1"/>
          </p:cNvSpPr>
          <p:nvPr>
            <p:ph type="title"/>
          </p:nvPr>
        </p:nvSpPr>
        <p:spPr>
          <a:xfrm>
            <a:off x="468313" y="0"/>
            <a:ext cx="8229600" cy="1143000"/>
          </a:xfrm>
        </p:spPr>
        <p:txBody>
          <a:bodyPr/>
          <a:lstStyle/>
          <a:p>
            <a:pPr eaLnBrk="1" hangingPunct="1"/>
            <a:r>
              <a:rPr lang="tr-TR" sz="4000" dirty="0" smtClean="0">
                <a:latin typeface="Comic Sans MS" pitchFamily="66" charset="0"/>
              </a:rPr>
              <a:t>Sonbahar Kritik Periyodu</a:t>
            </a:r>
          </a:p>
        </p:txBody>
      </p:sp>
      <p:sp>
        <p:nvSpPr>
          <p:cNvPr id="722947" name="Rectangle 3"/>
          <p:cNvSpPr>
            <a:spLocks noGrp="1" noChangeArrowheads="1"/>
          </p:cNvSpPr>
          <p:nvPr>
            <p:ph type="body" idx="1"/>
          </p:nvPr>
        </p:nvSpPr>
        <p:spPr>
          <a:xfrm>
            <a:off x="457200" y="1052513"/>
            <a:ext cx="8507413" cy="5689600"/>
          </a:xfrm>
        </p:spPr>
        <p:txBody>
          <a:bodyPr/>
          <a:lstStyle/>
          <a:p>
            <a:pPr algn="just" eaLnBrk="1" hangingPunct="1">
              <a:buFontTx/>
              <a:buNone/>
            </a:pPr>
            <a:r>
              <a:rPr lang="tr-TR" dirty="0" smtClean="0">
                <a:solidFill>
                  <a:schemeClr val="bg1"/>
                </a:solidFill>
              </a:rPr>
              <a:t>	</a:t>
            </a:r>
            <a:r>
              <a:rPr lang="tr-TR" dirty="0" smtClean="0"/>
              <a:t>	</a:t>
            </a:r>
            <a:r>
              <a:rPr lang="tr-TR" dirty="0" smtClean="0">
                <a:latin typeface="Comic Sans MS" pitchFamily="66" charset="0"/>
              </a:rPr>
              <a:t>Üçüncü kritik periyot kışa girmeden önceki dönemdedir. Mera bitkileri bütün kış solunumları için harcayacakları ve ilkbaharda ilk büyümeyi başlatıp bir süre sürdürmek için kullanacakları yedek besin maddelerini, kışa girmeden önceki bu dönemde depo ederler. Kışın fotosentezi durduran soğuklar başlamadan önce, bitkilerin önemli miktarlarda besin maddesi üretip, bunları depo organlarına depo edecekleri bir dönem vardır</a:t>
            </a:r>
            <a:r>
              <a:rPr lang="tr-TR" dirty="0" smtClean="0">
                <a:solidFill>
                  <a:schemeClr val="bg1"/>
                </a:solidFill>
                <a:latin typeface="Comic Sans MS" pitchFamily="66" charset="0"/>
              </a:rPr>
              <a:t>.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Grp="1" noChangeArrowheads="1"/>
          </p:cNvSpPr>
          <p:nvPr>
            <p:ph type="body" idx="1"/>
          </p:nvPr>
        </p:nvSpPr>
        <p:spPr>
          <a:xfrm>
            <a:off x="468313" y="188913"/>
            <a:ext cx="8435975" cy="6480175"/>
          </a:xfrm>
        </p:spPr>
        <p:txBody>
          <a:bodyPr/>
          <a:lstStyle/>
          <a:p>
            <a:pPr algn="just" eaLnBrk="1" hangingPunct="1">
              <a:lnSpc>
                <a:spcPct val="90000"/>
              </a:lnSpc>
              <a:buFontTx/>
              <a:buNone/>
            </a:pPr>
            <a:r>
              <a:rPr lang="tr-TR" dirty="0" smtClean="0">
                <a:solidFill>
                  <a:schemeClr val="bg1"/>
                </a:solidFill>
              </a:rPr>
              <a:t>		</a:t>
            </a:r>
            <a:r>
              <a:rPr lang="tr-TR" dirty="0" smtClean="0">
                <a:latin typeface="Comic Sans MS" pitchFamily="66" charset="0"/>
              </a:rPr>
              <a:t>Bitkilerin hayvanlarımız için değil de kendileri için çalıştıkları ve besin maddeleri ürettikleri bu 3-4 haftalık dönem, çok yıllık bitki hayatı için  çok önemlidir.</a:t>
            </a:r>
          </a:p>
          <a:p>
            <a:pPr algn="just" eaLnBrk="1" hangingPunct="1">
              <a:lnSpc>
                <a:spcPct val="90000"/>
              </a:lnSpc>
              <a:buFontTx/>
              <a:buNone/>
            </a:pPr>
            <a:r>
              <a:rPr lang="tr-TR" dirty="0" smtClean="0">
                <a:latin typeface="Comic Sans MS" pitchFamily="66" charset="0"/>
              </a:rPr>
              <a:t>		Kışa az miktarda yedek besin maddeleri ile giren bitkiler kış soğuklarından çok etkilenirler. Aşırı soğuklara dayanamaz ve ölürler. </a:t>
            </a:r>
          </a:p>
          <a:p>
            <a:pPr algn="just" eaLnBrk="1" hangingPunct="1">
              <a:lnSpc>
                <a:spcPct val="90000"/>
              </a:lnSpc>
              <a:buFontTx/>
              <a:buNone/>
            </a:pPr>
            <a:r>
              <a:rPr lang="tr-TR" dirty="0" smtClean="0">
                <a:latin typeface="Comic Sans MS" pitchFamily="66" charset="0"/>
              </a:rPr>
              <a:t>		Sonbaharda ne kadar erken  bir tarihte otlatmaya son verilirse, gelecek yıl ilkbaharda o kadar erken bir       tarihte otlatmaya başlanılabileceği unutulmamalıdır.</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994" name="Rectangle 2"/>
          <p:cNvSpPr>
            <a:spLocks noGrp="1" noChangeArrowheads="1"/>
          </p:cNvSpPr>
          <p:nvPr>
            <p:ph type="title"/>
          </p:nvPr>
        </p:nvSpPr>
        <p:spPr>
          <a:xfrm>
            <a:off x="395288" y="0"/>
            <a:ext cx="8229600" cy="1143000"/>
          </a:xfrm>
        </p:spPr>
        <p:txBody>
          <a:bodyPr/>
          <a:lstStyle/>
          <a:p>
            <a:pPr eaLnBrk="1" hangingPunct="1"/>
            <a:r>
              <a:rPr lang="tr-TR" sz="3600" dirty="0" smtClean="0">
                <a:latin typeface="Comic Sans MS" pitchFamily="66" charset="0"/>
              </a:rPr>
              <a:t>Otlatma Olgunluğu Safhası</a:t>
            </a:r>
          </a:p>
        </p:txBody>
      </p:sp>
      <p:sp>
        <p:nvSpPr>
          <p:cNvPr id="724995" name="Rectangle 3"/>
          <p:cNvSpPr>
            <a:spLocks noGrp="1" noChangeArrowheads="1"/>
          </p:cNvSpPr>
          <p:nvPr>
            <p:ph type="body" idx="1"/>
          </p:nvPr>
        </p:nvSpPr>
        <p:spPr>
          <a:xfrm>
            <a:off x="457200" y="1052513"/>
            <a:ext cx="8229600" cy="5616575"/>
          </a:xfrm>
        </p:spPr>
        <p:txBody>
          <a:bodyPr/>
          <a:lstStyle/>
          <a:p>
            <a:pPr algn="just" eaLnBrk="1" hangingPunct="1">
              <a:buFontTx/>
              <a:buNone/>
            </a:pPr>
            <a:r>
              <a:rPr lang="tr-TR" dirty="0" smtClean="0">
                <a:solidFill>
                  <a:schemeClr val="bg1"/>
                </a:solidFill>
              </a:rPr>
              <a:t>		</a:t>
            </a:r>
            <a:r>
              <a:rPr lang="tr-TR" dirty="0" smtClean="0">
                <a:latin typeface="Comic Sans MS" pitchFamily="66" charset="0"/>
              </a:rPr>
              <a:t>Otlatma olgunluğu safhası, bitki hayatının devamını tehlikeye sokmadan ve mera toprağının sıkışmasına neden olmadan, önemli mera bitkilerinin ilkbaharda otlatılabilecekleri bir olgunluğa ilk defa geldikleri tarihtir.</a:t>
            </a:r>
          </a:p>
          <a:p>
            <a:pPr algn="just" eaLnBrk="1" hangingPunct="1">
              <a:buFontTx/>
              <a:buNone/>
            </a:pPr>
            <a:r>
              <a:rPr lang="tr-TR" dirty="0" smtClean="0">
                <a:latin typeface="Comic Sans MS" pitchFamily="66" charset="0"/>
              </a:rPr>
              <a:t>		İlkbaharda otlamaya başlama tarihini bitkilerin yedek besin maddeleri ile beslenmeye son vermeleri ve hızlı büyüme dönemine girmeleri gibi iki önemli konu belirlemektedir.  </a:t>
            </a:r>
          </a:p>
        </p:txBody>
      </p:sp>
    </p:spTree>
  </p:cSld>
  <p:clrMapOvr>
    <a:masterClrMapping/>
  </p:clrMapOvr>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132</Words>
  <Application>Microsoft Office PowerPoint</Application>
  <PresentationFormat>Ekran Gösterisi (4:3)</PresentationFormat>
  <Paragraphs>109</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Slayt 1</vt:lpstr>
      <vt:lpstr>2. OTLATMA MEVSİMİ</vt:lpstr>
      <vt:lpstr>Slayt 3</vt:lpstr>
      <vt:lpstr>Kritik Periyotlar</vt:lpstr>
      <vt:lpstr>İlkbahar Kritik Periyodu</vt:lpstr>
      <vt:lpstr>Yaz Kritik Periyodu</vt:lpstr>
      <vt:lpstr>Sonbahar Kritik Periyodu</vt:lpstr>
      <vt:lpstr>Slayt 8</vt:lpstr>
      <vt:lpstr>Otlatma Olgunluğu Safhası</vt:lpstr>
      <vt:lpstr>Slayt 10</vt:lpstr>
      <vt:lpstr>Otlatma Olgunluğu Safhasının Belirlenmesi</vt:lpstr>
      <vt:lpstr>İç Anadolu Bölgesinde Büyüme ve Otlatma Mevsimleri</vt:lpstr>
      <vt:lpstr>3. ÜNİFORM OTLATMA</vt:lpstr>
      <vt:lpstr>Slayt 14</vt:lpstr>
      <vt:lpstr>Slayt 15</vt:lpstr>
      <vt:lpstr>Slayt 16</vt:lpstr>
      <vt:lpstr>Slayt 17</vt:lpstr>
      <vt:lpstr>Slayt 18</vt:lpstr>
      <vt:lpstr>Üniform Otlatmanın Sağlanması</vt:lpstr>
      <vt:lpstr>Slayt 20</vt:lpstr>
      <vt:lpstr>Slayt 21</vt:lpstr>
      <vt:lpstr>4. YEM TİPİNE UYGUN HAYVANLA OTLATMA</vt:lpstr>
      <vt:lpstr>Slayt 23</vt:lpstr>
      <vt:lpstr>Slayt 24</vt:lpstr>
      <vt:lpstr>Slayt 25</vt:lpstr>
      <vt:lpstr>Mera bitkilerinin değişik hayvan cinsleri tarafından tercih edilme oranları (% olarak)</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nurdan</dc:creator>
  <cp:lastModifiedBy>nurdan</cp:lastModifiedBy>
  <cp:revision>2</cp:revision>
  <dcterms:created xsi:type="dcterms:W3CDTF">2017-02-03T12:54:13Z</dcterms:created>
  <dcterms:modified xsi:type="dcterms:W3CDTF">2017-02-03T12:59:00Z</dcterms:modified>
</cp:coreProperties>
</file>