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3" r:id="rId8"/>
    <p:sldId id="262"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939"/>
    <p:restoredTop sz="94646"/>
  </p:normalViewPr>
  <p:slideViewPr>
    <p:cSldViewPr snapToGrid="0" snapToObjects="1">
      <p:cViewPr varScale="1">
        <p:scale>
          <a:sx n="95" d="100"/>
          <a:sy n="95" d="100"/>
        </p:scale>
        <p:origin x="176" y="4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6F9B1D2-8373-E841-BE3F-E38133955094}"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3039175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6F9B1D2-8373-E841-BE3F-E38133955094}"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9897423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6F9B1D2-8373-E841-BE3F-E38133955094}"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348588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6F9B1D2-8373-E841-BE3F-E38133955094}"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1093333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66F9B1D2-8373-E841-BE3F-E38133955094}" type="datetimeFigureOut">
              <a:rPr lang="tr-TR" smtClean="0"/>
              <a:t>25.06.2020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181104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66F9B1D2-8373-E841-BE3F-E38133955094}"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7635890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66F9B1D2-8373-E841-BE3F-E38133955094}" type="datetimeFigureOut">
              <a:rPr lang="tr-TR" smtClean="0"/>
              <a:t>25.06.2020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8200618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6F9B1D2-8373-E841-BE3F-E38133955094}" type="datetimeFigureOut">
              <a:rPr lang="tr-TR" smtClean="0"/>
              <a:t>25.06.2020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1792469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F9B1D2-8373-E841-BE3F-E38133955094}" type="datetimeFigureOut">
              <a:rPr lang="tr-TR" smtClean="0"/>
              <a:t>25.06.2020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26534104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66F9B1D2-8373-E841-BE3F-E38133955094}"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113042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66F9B1D2-8373-E841-BE3F-E38133955094}" type="datetimeFigureOut">
              <a:rPr lang="tr-TR" smtClean="0"/>
              <a:t>25.06.2020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A9BB142-0CBE-6248-82A7-83E17B86419F}" type="slidenum">
              <a:rPr lang="tr-TR" smtClean="0"/>
              <a:t>‹#›</a:t>
            </a:fld>
            <a:endParaRPr lang="tr-TR"/>
          </a:p>
        </p:txBody>
      </p:sp>
    </p:spTree>
    <p:extLst>
      <p:ext uri="{BB962C8B-B14F-4D97-AF65-F5344CB8AC3E}">
        <p14:creationId xmlns:p14="http://schemas.microsoft.com/office/powerpoint/2010/main" val="3959163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F9B1D2-8373-E841-BE3F-E38133955094}" type="datetimeFigureOut">
              <a:rPr lang="tr-TR" smtClean="0"/>
              <a:t>25.06.2020</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9BB142-0CBE-6248-82A7-83E17B86419F}" type="slidenum">
              <a:rPr lang="tr-TR" smtClean="0"/>
              <a:t>‹#›</a:t>
            </a:fld>
            <a:endParaRPr lang="tr-TR"/>
          </a:p>
        </p:txBody>
      </p:sp>
    </p:spTree>
    <p:extLst>
      <p:ext uri="{BB962C8B-B14F-4D97-AF65-F5344CB8AC3E}">
        <p14:creationId xmlns:p14="http://schemas.microsoft.com/office/powerpoint/2010/main" val="997687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1B2D5EEB-A79B-9449-A9BE-3C6B69AD4FE2}"/>
              </a:ext>
            </a:extLst>
          </p:cNvPr>
          <p:cNvSpPr txBox="1"/>
          <p:nvPr/>
        </p:nvSpPr>
        <p:spPr>
          <a:xfrm>
            <a:off x="2138083" y="2891117"/>
            <a:ext cx="5110245" cy="984885"/>
          </a:xfrm>
          <a:prstGeom prst="rect">
            <a:avLst/>
          </a:prstGeom>
          <a:noFill/>
        </p:spPr>
        <p:txBody>
          <a:bodyPr wrap="none" rtlCol="0">
            <a:spAutoFit/>
          </a:bodyPr>
          <a:lstStyle/>
          <a:p>
            <a:r>
              <a:rPr lang="tr-TR" sz="4000" b="1" dirty="0"/>
              <a:t>TARİH ARAŞTIRMALARI</a:t>
            </a:r>
            <a:endParaRPr lang="tr-TR" sz="4000" dirty="0"/>
          </a:p>
          <a:p>
            <a:endParaRPr lang="tr-TR" sz="1600" dirty="0"/>
          </a:p>
        </p:txBody>
      </p:sp>
    </p:spTree>
    <p:extLst>
      <p:ext uri="{BB962C8B-B14F-4D97-AF65-F5344CB8AC3E}">
        <p14:creationId xmlns:p14="http://schemas.microsoft.com/office/powerpoint/2010/main" val="3465097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Türleri</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477328"/>
          </a:xfrm>
          <a:prstGeom prst="rect">
            <a:avLst/>
          </a:prstGeom>
          <a:noFill/>
        </p:spPr>
        <p:txBody>
          <a:bodyPr wrap="square" rtlCol="0">
            <a:spAutoFit/>
          </a:bodyPr>
          <a:lstStyle/>
          <a:p>
            <a:r>
              <a:rPr lang="tr-TR" dirty="0"/>
              <a:t>Doküman cinsinden olan veriler arasında, </a:t>
            </a:r>
          </a:p>
          <a:p>
            <a:r>
              <a:rPr lang="tr-TR" dirty="0"/>
              <a:t> </a:t>
            </a:r>
          </a:p>
          <a:p>
            <a:r>
              <a:rPr lang="tr-TR" dirty="0"/>
              <a:t>1. Resmi kaynaklar, raporlar, hukuki belgeler; </a:t>
            </a:r>
          </a:p>
          <a:p>
            <a:r>
              <a:rPr lang="tr-TR" dirty="0"/>
              <a:t>2. Kurumlara ait kayıtlar, açılışla, kuruluşla ilgili belgeler, yayınlar; </a:t>
            </a:r>
          </a:p>
          <a:p>
            <a:r>
              <a:rPr lang="tr-TR" dirty="0"/>
              <a:t>3. Hatıralar, biyografiler, kişisel mektuplar sayılabilmektedir. </a:t>
            </a:r>
          </a:p>
        </p:txBody>
      </p:sp>
    </p:spTree>
    <p:extLst>
      <p:ext uri="{BB962C8B-B14F-4D97-AF65-F5344CB8AC3E}">
        <p14:creationId xmlns:p14="http://schemas.microsoft.com/office/powerpoint/2010/main" val="29126331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b="1" dirty="0"/>
              <a:t>Tarihi Kanıtların Yorumlanması</a:t>
            </a:r>
            <a:endParaRPr lang="tr-TR" dirty="0"/>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200329"/>
          </a:xfrm>
          <a:prstGeom prst="rect">
            <a:avLst/>
          </a:prstGeom>
          <a:noFill/>
        </p:spPr>
        <p:txBody>
          <a:bodyPr wrap="square" rtlCol="0">
            <a:spAutoFit/>
          </a:bodyPr>
          <a:lstStyle/>
          <a:p>
            <a:r>
              <a:rPr lang="tr-TR" dirty="0"/>
              <a:t>Tarihi yöntemde diğerlerinden çok sübjektiflik olma, araştırmacının kişisel görüş</a:t>
            </a:r>
          </a:p>
          <a:p>
            <a:r>
              <a:rPr lang="tr-TR" dirty="0"/>
              <a:t>ve inanışlarının yorumlama ve </a:t>
            </a:r>
            <a:r>
              <a:rPr lang="tr-TR" dirty="0" err="1"/>
              <a:t>yordamalarda</a:t>
            </a:r>
            <a:r>
              <a:rPr lang="tr-TR" dirty="0"/>
              <a:t> etkili olma tehlikesi vardır. Bu, bir dereceye kadar okuyucu tarafından önceden kabul edilmiştir ve hoş görülmektedir. Ancak araştırmacının kendisine tanınan bu avantajı iyi kullanması beklenmektedir.</a:t>
            </a:r>
          </a:p>
        </p:txBody>
      </p:sp>
    </p:spTree>
    <p:extLst>
      <p:ext uri="{BB962C8B-B14F-4D97-AF65-F5344CB8AC3E}">
        <p14:creationId xmlns:p14="http://schemas.microsoft.com/office/powerpoint/2010/main" val="4247541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Strateji ve süreç</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200329"/>
          </a:xfrm>
          <a:prstGeom prst="rect">
            <a:avLst/>
          </a:prstGeom>
          <a:noFill/>
        </p:spPr>
        <p:txBody>
          <a:bodyPr wrap="square" rtlCol="0">
            <a:spAutoFit/>
          </a:bodyPr>
          <a:lstStyle/>
          <a:p>
            <a:r>
              <a:rPr lang="tr-TR" b="1" dirty="0"/>
              <a:t>I.</a:t>
            </a:r>
            <a:r>
              <a:rPr lang="tr-TR" dirty="0"/>
              <a:t>                   </a:t>
            </a:r>
            <a:r>
              <a:rPr lang="tr-TR" b="1" dirty="0"/>
              <a:t>KAYNAK ARAMA (Belge Bulma)</a:t>
            </a:r>
          </a:p>
          <a:p>
            <a:r>
              <a:rPr lang="tr-TR" b="1" dirty="0"/>
              <a:t>II.</a:t>
            </a:r>
            <a:r>
              <a:rPr lang="tr-TR" dirty="0"/>
              <a:t>                </a:t>
            </a:r>
            <a:r>
              <a:rPr lang="tr-TR" b="1" dirty="0"/>
              <a:t>VERİLERİ TASNİF, TAHLİL VE TENKİT ETME</a:t>
            </a:r>
            <a:endParaRPr lang="tr-TR" dirty="0"/>
          </a:p>
          <a:p>
            <a:r>
              <a:rPr lang="tr-TR" b="1" dirty="0"/>
              <a:t>III.</a:t>
            </a:r>
            <a:r>
              <a:rPr lang="tr-TR" dirty="0"/>
              <a:t>             </a:t>
            </a:r>
            <a:r>
              <a:rPr lang="tr-TR" b="1" dirty="0"/>
              <a:t>SENTEZ (BİRLEŞTİRME)</a:t>
            </a:r>
            <a:endParaRPr lang="tr-TR" dirty="0"/>
          </a:p>
          <a:p>
            <a:endParaRPr lang="tr-TR" dirty="0"/>
          </a:p>
        </p:txBody>
      </p:sp>
    </p:spTree>
    <p:extLst>
      <p:ext uri="{BB962C8B-B14F-4D97-AF65-F5344CB8AC3E}">
        <p14:creationId xmlns:p14="http://schemas.microsoft.com/office/powerpoint/2010/main" val="2776641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Kaynaklar</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754326"/>
          </a:xfrm>
          <a:prstGeom prst="rect">
            <a:avLst/>
          </a:prstGeom>
          <a:noFill/>
        </p:spPr>
        <p:txBody>
          <a:bodyPr wrap="square" rtlCol="0">
            <a:spAutoFit/>
          </a:bodyPr>
          <a:lstStyle/>
          <a:p>
            <a:r>
              <a:rPr lang="tr-TR" dirty="0"/>
              <a:t>Kaptan, S. Bilimsel Araştırma ve İstatistik Teknikleri. </a:t>
            </a:r>
            <a:r>
              <a:rPr lang="tr-TR" dirty="0" err="1"/>
              <a:t>Tekışık</a:t>
            </a:r>
            <a:r>
              <a:rPr lang="tr-TR" dirty="0"/>
              <a:t> web ofset. Ankara. 1998</a:t>
            </a:r>
          </a:p>
          <a:p>
            <a:r>
              <a:rPr lang="tr-TR" dirty="0" err="1"/>
              <a:t>Mouly</a:t>
            </a:r>
            <a:r>
              <a:rPr lang="tr-TR" dirty="0"/>
              <a:t>, G. J. </a:t>
            </a:r>
            <a:r>
              <a:rPr lang="tr-TR" dirty="0" err="1"/>
              <a:t>The</a:t>
            </a:r>
            <a:r>
              <a:rPr lang="tr-TR" dirty="0"/>
              <a:t> </a:t>
            </a:r>
            <a:r>
              <a:rPr lang="tr-TR" dirty="0" err="1"/>
              <a:t>Science</a:t>
            </a:r>
            <a:r>
              <a:rPr lang="tr-TR" dirty="0"/>
              <a:t> of </a:t>
            </a:r>
            <a:r>
              <a:rPr lang="tr-TR" dirty="0" err="1"/>
              <a:t>Educational</a:t>
            </a:r>
            <a:r>
              <a:rPr lang="tr-TR" dirty="0"/>
              <a:t> </a:t>
            </a:r>
            <a:r>
              <a:rPr lang="tr-TR" dirty="0" err="1"/>
              <a:t>Research</a:t>
            </a:r>
            <a:r>
              <a:rPr lang="tr-TR" dirty="0"/>
              <a:t>. New York. </a:t>
            </a:r>
            <a:r>
              <a:rPr lang="tr-TR" dirty="0" err="1"/>
              <a:t>American</a:t>
            </a:r>
            <a:r>
              <a:rPr lang="tr-TR" dirty="0"/>
              <a:t> </a:t>
            </a:r>
            <a:r>
              <a:rPr lang="tr-TR" dirty="0" err="1"/>
              <a:t>Book</a:t>
            </a:r>
            <a:r>
              <a:rPr lang="tr-TR" dirty="0"/>
              <a:t> </a:t>
            </a:r>
            <a:r>
              <a:rPr lang="tr-TR" dirty="0" err="1"/>
              <a:t>Co</a:t>
            </a:r>
            <a:r>
              <a:rPr lang="tr-TR" dirty="0"/>
              <a:t>. 1963.</a:t>
            </a:r>
          </a:p>
          <a:p>
            <a:r>
              <a:rPr lang="tr-TR" dirty="0" err="1"/>
              <a:t>Hayman</a:t>
            </a:r>
            <a:r>
              <a:rPr lang="tr-TR" dirty="0"/>
              <a:t>, J. L. </a:t>
            </a:r>
            <a:r>
              <a:rPr lang="tr-TR" dirty="0" err="1"/>
              <a:t>Jr</a:t>
            </a:r>
            <a:r>
              <a:rPr lang="tr-TR" dirty="0"/>
              <a:t>. </a:t>
            </a:r>
            <a:r>
              <a:rPr lang="tr-TR" dirty="0" err="1"/>
              <a:t>Research</a:t>
            </a:r>
            <a:r>
              <a:rPr lang="tr-TR" dirty="0"/>
              <a:t> in </a:t>
            </a:r>
            <a:r>
              <a:rPr lang="tr-TR" dirty="0" err="1"/>
              <a:t>Education</a:t>
            </a:r>
            <a:r>
              <a:rPr lang="tr-TR" dirty="0"/>
              <a:t>. Ohio. Merrill. 1968</a:t>
            </a:r>
          </a:p>
          <a:p>
            <a:r>
              <a:rPr lang="tr-TR" dirty="0"/>
              <a:t>Karacabey, O. F. Uygulamalı Hukukta Yöntem ve Araştırma. Ankara. </a:t>
            </a:r>
            <a:r>
              <a:rPr lang="tr-TR" dirty="0" err="1"/>
              <a:t>Ajanstürk</a:t>
            </a:r>
            <a:r>
              <a:rPr lang="tr-TR" dirty="0"/>
              <a:t> Matbaacılık Sanayi. 1976</a:t>
            </a:r>
          </a:p>
        </p:txBody>
      </p:sp>
    </p:spTree>
    <p:extLst>
      <p:ext uri="{BB962C8B-B14F-4D97-AF65-F5344CB8AC3E}">
        <p14:creationId xmlns:p14="http://schemas.microsoft.com/office/powerpoint/2010/main" val="25059805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Giriş</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477328"/>
          </a:xfrm>
          <a:prstGeom prst="rect">
            <a:avLst/>
          </a:prstGeom>
          <a:noFill/>
        </p:spPr>
        <p:txBody>
          <a:bodyPr wrap="square" rtlCol="0">
            <a:spAutoFit/>
          </a:bodyPr>
          <a:lstStyle/>
          <a:p>
            <a:r>
              <a:rPr lang="tr-TR" dirty="0"/>
              <a:t>Tarihi araştırmalar, dönemin dokümanları dikkatlice okunarak ya da o dönemde yaşayan kişilerle görüşmeler yapılarak odaklanılan problemlerle, kişilerle görüşmeler yapılarak odaklanılan problemlerle ilgili olarak ‘’geçmişte ne oldu?’’ sorusuna cevap arar. Araştırmacı o dönemde neler yaşandığını olabildiğince doğru bir şekilde anlamaya ve bunun niçin olduğunu açıklamaya çalışır.</a:t>
            </a:r>
          </a:p>
        </p:txBody>
      </p:sp>
    </p:spTree>
    <p:extLst>
      <p:ext uri="{BB962C8B-B14F-4D97-AF65-F5344CB8AC3E}">
        <p14:creationId xmlns:p14="http://schemas.microsoft.com/office/powerpoint/2010/main" val="1307955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Giriş</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200329"/>
          </a:xfrm>
          <a:prstGeom prst="rect">
            <a:avLst/>
          </a:prstGeom>
          <a:noFill/>
        </p:spPr>
        <p:txBody>
          <a:bodyPr wrap="square" rtlCol="0">
            <a:spAutoFit/>
          </a:bodyPr>
          <a:lstStyle/>
          <a:p>
            <a:r>
              <a:rPr lang="tr-TR" dirty="0"/>
              <a:t>Tarihi araştırmalarda dokümanların ya da kişilerin gerçekten araştırılan döneme ait olmasının ve dokümanların ya da bireylerin söylediklerinin doğru olup olmadığının da araştırılması gerekir Bu tür araştırmalarda doğruluğun sağlanması önemli bir sorundur.</a:t>
            </a:r>
          </a:p>
        </p:txBody>
      </p:sp>
    </p:spTree>
    <p:extLst>
      <p:ext uri="{BB962C8B-B14F-4D97-AF65-F5344CB8AC3E}">
        <p14:creationId xmlns:p14="http://schemas.microsoft.com/office/powerpoint/2010/main" val="772271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Giriş</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923330"/>
          </a:xfrm>
          <a:prstGeom prst="rect">
            <a:avLst/>
          </a:prstGeom>
          <a:noFill/>
        </p:spPr>
        <p:txBody>
          <a:bodyPr wrap="square" rtlCol="0">
            <a:spAutoFit/>
          </a:bodyPr>
          <a:lstStyle/>
          <a:p>
            <a:r>
              <a:rPr lang="tr-TR" dirty="0"/>
              <a:t>Olayların sadece şimdiki durumda gözlenmesi yeterli değildir. Şimdiki zaman içindeki veriler soruların tüm cevabını içermeyebilir, istenen alanı tam olarak kapsamayabilir. Bunlara geçmiş zaman içindeki gelişimin incelenmesi katılmalıdır.</a:t>
            </a:r>
          </a:p>
        </p:txBody>
      </p:sp>
    </p:spTree>
    <p:extLst>
      <p:ext uri="{BB962C8B-B14F-4D97-AF65-F5344CB8AC3E}">
        <p14:creationId xmlns:p14="http://schemas.microsoft.com/office/powerpoint/2010/main" val="3544936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b="1" dirty="0"/>
              <a:t>TARİHİ ARAŞTIRMA YÖNTEMİ</a:t>
            </a:r>
            <a:endParaRPr lang="tr-TR" dirty="0"/>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3970318"/>
          </a:xfrm>
          <a:prstGeom prst="rect">
            <a:avLst/>
          </a:prstGeom>
          <a:noFill/>
        </p:spPr>
        <p:txBody>
          <a:bodyPr wrap="square" rtlCol="0">
            <a:spAutoFit/>
          </a:bodyPr>
          <a:lstStyle/>
          <a:p>
            <a:r>
              <a:rPr lang="tr-TR" dirty="0"/>
              <a:t>Bu yöntem, daha çok bir doküman inceleme yöntemidir (Kaptan, 1998, 54). Tarihi yöntemin kullanılışım ikiye ayırmak gerekir. Bunlardan biri, </a:t>
            </a:r>
          </a:p>
          <a:p>
            <a:r>
              <a:rPr lang="tr-TR" dirty="0"/>
              <a:t> </a:t>
            </a:r>
          </a:p>
          <a:p>
            <a:r>
              <a:rPr lang="tr-TR" dirty="0"/>
              <a:t>Tarihi yöntemin, tarih disiplininde, tarihçi tarafından kullanılması ya da herhangi bir disiplinde araştırmacının, elindeki problemin çözümünü geçmiş zaman içindeki olay, olgu ve bilgilerde araması ve araştırmasını tamamen geçmişteki verilere dayaması durumudur. Bu durumda araştırmacı bir tarihçi gibi çalışmaktadır.</a:t>
            </a:r>
          </a:p>
          <a:p>
            <a:r>
              <a:rPr lang="tr-TR" dirty="0"/>
              <a:t> </a:t>
            </a:r>
          </a:p>
          <a:p>
            <a:r>
              <a:rPr lang="tr-TR" dirty="0"/>
              <a:t>İkinci durum, her araştırmacının, hangi disiplin ve bilim alanında olursa olsun yaptığıdır. Şöyle ki, her araştırma konu ve probleminin bir geçmişi vardır. Araştırmacı, konu ve problemle ilgili bu geçmişi incelemek zorundadır. Araştırmacının, ilgili kaynaklar ve yayınlar üzerinde yaptığı incelemelerde kullandığı yöntem tarihi yöntemden başka bir şey değildir. Böylece, her araştırma yapan kişi, tez hazırlayan öğrenci bu yöntemi kullanmaktadır.</a:t>
            </a:r>
          </a:p>
        </p:txBody>
      </p:sp>
    </p:spTree>
    <p:extLst>
      <p:ext uri="{BB962C8B-B14F-4D97-AF65-F5344CB8AC3E}">
        <p14:creationId xmlns:p14="http://schemas.microsoft.com/office/powerpoint/2010/main" val="1754541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Özellikleri</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1477328"/>
          </a:xfrm>
          <a:prstGeom prst="rect">
            <a:avLst/>
          </a:prstGeom>
          <a:noFill/>
        </p:spPr>
        <p:txBody>
          <a:bodyPr wrap="square" rtlCol="0">
            <a:spAutoFit/>
          </a:bodyPr>
          <a:lstStyle/>
          <a:p>
            <a:r>
              <a:rPr lang="tr-TR" dirty="0"/>
              <a:t>Araştırmada gerekli veriler ya dolaysız ya da dolaylı biçimde elde edilmektedir. Araştırmacının olayları bizzat izleyebildiği durumlarda elde edilen veriler dolaysızdır. Fakat buna her zaman olanak yoktur. Araştırmacı, olayı başkalarından dinlemek ya da okumak zorunda kalabilir. </a:t>
            </a:r>
          </a:p>
          <a:p>
            <a:endParaRPr lang="tr-TR" dirty="0"/>
          </a:p>
        </p:txBody>
      </p:sp>
    </p:spTree>
    <p:extLst>
      <p:ext uri="{BB962C8B-B14F-4D97-AF65-F5344CB8AC3E}">
        <p14:creationId xmlns:p14="http://schemas.microsoft.com/office/powerpoint/2010/main" val="1685288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Özellikleri</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3139321"/>
          </a:xfrm>
          <a:prstGeom prst="rect">
            <a:avLst/>
          </a:prstGeom>
          <a:noFill/>
        </p:spPr>
        <p:txBody>
          <a:bodyPr wrap="square" rtlCol="0">
            <a:spAutoFit/>
          </a:bodyPr>
          <a:lstStyle/>
          <a:p>
            <a:r>
              <a:rPr lang="tr-TR" dirty="0"/>
              <a:t>1. Araştırmacı başkalarından elde edeceği verilere dayanmak zorundadır. </a:t>
            </a:r>
          </a:p>
          <a:p>
            <a:r>
              <a:rPr lang="tr-TR" dirty="0"/>
              <a:t>2. Tarihi araştırma tekrarı mümkün olmayan gözlemlere ve olaylara dayanmaktadır. </a:t>
            </a:r>
          </a:p>
          <a:p>
            <a:r>
              <a:rPr lang="tr-TR" dirty="0"/>
              <a:t>3. Gözlemler ve olaylar çok zaman istenilen şekilde organize edilmiş olmadıklarından tarihi araştırma yoğun ve ciddi bir kütüphane çalışmasını gerektirmektedir. </a:t>
            </a:r>
          </a:p>
          <a:p>
            <a:r>
              <a:rPr lang="tr-TR" dirty="0"/>
              <a:t>4. Tarihi araştırmalar daha çok tümevarım tipinde bir akıl yürütme ve çalışmayı gerektirmektedir. Küçük parçalardan, ayrı ayrı olaylardan çeşitti kanıtlardan, az genel önermelerden bütüne gidilmekte, genel önermelere, yargılara varılmaktadır. </a:t>
            </a:r>
          </a:p>
          <a:p>
            <a:r>
              <a:rPr lang="tr-TR" dirty="0"/>
              <a:t>5. Tarihi araştırmaların daha esnek ve ihtiyatlı bir yolla anlatılması gerekir. Tarihçiler sebep ve sonuç üzerinde durmaktan çekinmekte, olayları birbirlerinin sebebi olarak nitelemek yerine aralarındaki ilişkileri belirtmekle yetinmektedirler.</a:t>
            </a:r>
          </a:p>
        </p:txBody>
      </p:sp>
    </p:spTree>
    <p:extLst>
      <p:ext uri="{BB962C8B-B14F-4D97-AF65-F5344CB8AC3E}">
        <p14:creationId xmlns:p14="http://schemas.microsoft.com/office/powerpoint/2010/main" val="8289637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Zorlukları</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2031325"/>
          </a:xfrm>
          <a:prstGeom prst="rect">
            <a:avLst/>
          </a:prstGeom>
          <a:noFill/>
        </p:spPr>
        <p:txBody>
          <a:bodyPr wrap="square" rtlCol="0">
            <a:spAutoFit/>
          </a:bodyPr>
          <a:lstStyle/>
          <a:p>
            <a:r>
              <a:rPr lang="tr-TR" dirty="0"/>
              <a:t>Geçmişi bugün kadar kolay ve doğru olarak bilmek veya incelemek olanaksızdır. Tarihi oluşlardan ve kanıtlardan gerçek sonuçlar çıkarmak zordur. Bunun birçok nedeni vardır. Çoğu kez veriler yetersiz ve eksiktir. Araştırmacı, mevcut delil ve kaynaklarla yetinmek zorundadır. Yeni veri takımları üretme olanağı yoktur. Her şey olup bitmiştir. Zorluklardan bazıları da dilden gelmektedir. Günlük dil, geçmişi ve tarihte olup bitenleri tam</a:t>
            </a:r>
          </a:p>
          <a:p>
            <a:r>
              <a:rPr lang="tr-TR" dirty="0"/>
              <a:t>olarak aktarabilme gücünden yoksun görünmektedir (Kaptan, 1998, 55).</a:t>
            </a:r>
          </a:p>
        </p:txBody>
      </p:sp>
    </p:spTree>
    <p:extLst>
      <p:ext uri="{BB962C8B-B14F-4D97-AF65-F5344CB8AC3E}">
        <p14:creationId xmlns:p14="http://schemas.microsoft.com/office/powerpoint/2010/main" val="586566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0980D1-73E2-814C-8A9B-69C5EBFF1BE9}"/>
              </a:ext>
            </a:extLst>
          </p:cNvPr>
          <p:cNvSpPr>
            <a:spLocks noGrp="1"/>
          </p:cNvSpPr>
          <p:nvPr>
            <p:ph type="title"/>
          </p:nvPr>
        </p:nvSpPr>
        <p:spPr/>
        <p:txBody>
          <a:bodyPr/>
          <a:lstStyle/>
          <a:p>
            <a:r>
              <a:rPr lang="tr-TR" dirty="0"/>
              <a:t>Zorlukları</a:t>
            </a:r>
          </a:p>
        </p:txBody>
      </p:sp>
      <p:sp>
        <p:nvSpPr>
          <p:cNvPr id="5" name="Metin kutusu 4">
            <a:extLst>
              <a:ext uri="{FF2B5EF4-FFF2-40B4-BE49-F238E27FC236}">
                <a16:creationId xmlns:a16="http://schemas.microsoft.com/office/drawing/2014/main" id="{200DB6DA-6E9D-FE41-BFD4-CCBA4756FC68}"/>
              </a:ext>
            </a:extLst>
          </p:cNvPr>
          <p:cNvSpPr txBox="1"/>
          <p:nvPr/>
        </p:nvSpPr>
        <p:spPr>
          <a:xfrm>
            <a:off x="628650" y="1963271"/>
            <a:ext cx="7886700" cy="2862322"/>
          </a:xfrm>
          <a:prstGeom prst="rect">
            <a:avLst/>
          </a:prstGeom>
          <a:noFill/>
        </p:spPr>
        <p:txBody>
          <a:bodyPr wrap="square" rtlCol="0">
            <a:spAutoFit/>
          </a:bodyPr>
          <a:lstStyle/>
          <a:p>
            <a:r>
              <a:rPr lang="tr-TR" dirty="0"/>
              <a:t>Vasıtalı olarak nakledilmiş anılar ve bilgiler, bilerek veya bilmeyerek büyük değişikliklere uğratılmaktadır (</a:t>
            </a:r>
            <a:r>
              <a:rPr lang="tr-TR" dirty="0" err="1"/>
              <a:t>Mouly</a:t>
            </a:r>
            <a:r>
              <a:rPr lang="tr-TR" dirty="0"/>
              <a:t> 1963, 207). İnsanların gözlem ve duyumları arasında farklar ve duyumlarda aldanmalar mevcuttur.</a:t>
            </a:r>
          </a:p>
          <a:p>
            <a:r>
              <a:rPr lang="tr-TR" dirty="0"/>
              <a:t> </a:t>
            </a:r>
          </a:p>
          <a:p>
            <a:r>
              <a:rPr lang="tr-TR" dirty="0"/>
              <a:t>Tarihi olaylar çok zaman dikkatlice kaydedilmemiştir. Örneğin, Çukurova üniversitesi, Tıp Fakültesi ile ilk kez öğretime 1970 yılında Erzurum Üniversitesinde başladı ve bu fakülte 1972'de Adana'ya nakledildi. Yıllar sonra bir araştırmacının Çukurova Üniversitesinin açılışı ile ilgili bir inceleme yapması sırasında, Üniversitenin açılışının, maalesef bazı kaynaklarda 1970, bazılarında ise 1972 olarak geçmiş olduğunu görmesi beklenebilir.</a:t>
            </a:r>
          </a:p>
        </p:txBody>
      </p:sp>
    </p:spTree>
    <p:extLst>
      <p:ext uri="{BB962C8B-B14F-4D97-AF65-F5344CB8AC3E}">
        <p14:creationId xmlns:p14="http://schemas.microsoft.com/office/powerpoint/2010/main" val="945609733"/>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TotalTime>
  <Words>549</Words>
  <Application>Microsoft Macintosh PowerPoint</Application>
  <PresentationFormat>Ekran Gösterisi (4:3)</PresentationFormat>
  <Paragraphs>46</Paragraphs>
  <Slides>13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13</vt:i4>
      </vt:variant>
    </vt:vector>
  </HeadingPairs>
  <TitlesOfParts>
    <vt:vector size="17" baseType="lpstr">
      <vt:lpstr>Arial</vt:lpstr>
      <vt:lpstr>Calibri</vt:lpstr>
      <vt:lpstr>Calibri Light</vt:lpstr>
      <vt:lpstr>Office Teması</vt:lpstr>
      <vt:lpstr>PowerPoint Sunusu</vt:lpstr>
      <vt:lpstr>Giriş</vt:lpstr>
      <vt:lpstr>Giriş</vt:lpstr>
      <vt:lpstr>Giriş</vt:lpstr>
      <vt:lpstr>TARİHİ ARAŞTIRMA YÖNTEMİ</vt:lpstr>
      <vt:lpstr>Özellikleri</vt:lpstr>
      <vt:lpstr>Özellikleri</vt:lpstr>
      <vt:lpstr>Zorlukları</vt:lpstr>
      <vt:lpstr>Zorlukları</vt:lpstr>
      <vt:lpstr>Türleri</vt:lpstr>
      <vt:lpstr>Tarihi Kanıtların Yorumlanması</vt:lpstr>
      <vt:lpstr>Strateji ve süreç</vt:lpstr>
      <vt:lpstr>Kaynaklar</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Microsoft Office User</dc:creator>
  <cp:lastModifiedBy>Microsoft Office User</cp:lastModifiedBy>
  <cp:revision>1</cp:revision>
  <dcterms:created xsi:type="dcterms:W3CDTF">2020-06-25T11:57:58Z</dcterms:created>
  <dcterms:modified xsi:type="dcterms:W3CDTF">2020-06-25T12:06:31Z</dcterms:modified>
</cp:coreProperties>
</file>