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6E72A-F560-463E-A42A-072ED5CBC33B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52287-1C69-40BC-9E1B-494CC74101B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1520" y="188640"/>
            <a:ext cx="2572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/>
              <a:t>Chemical</a:t>
            </a:r>
            <a:r>
              <a:rPr lang="tr-TR" sz="2400" b="1" dirty="0"/>
              <a:t> </a:t>
            </a:r>
            <a:r>
              <a:rPr lang="tr-TR" sz="2400" b="1" dirty="0" err="1"/>
              <a:t>Potential</a:t>
            </a:r>
            <a:endParaRPr lang="tr-TR" sz="2400" dirty="0"/>
          </a:p>
        </p:txBody>
      </p:sp>
      <p:sp>
        <p:nvSpPr>
          <p:cNvPr id="5" name="4 Dikdörtgen"/>
          <p:cNvSpPr/>
          <p:nvPr/>
        </p:nvSpPr>
        <p:spPr>
          <a:xfrm>
            <a:off x="251520" y="764704"/>
            <a:ext cx="31683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/>
              <a:t>Spontaneity</a:t>
            </a:r>
            <a:r>
              <a:rPr lang="tr-TR" sz="2400" dirty="0"/>
              <a:t> </a:t>
            </a:r>
            <a:r>
              <a:rPr lang="tr-TR" sz="2400" dirty="0" err="1"/>
              <a:t>Conditions</a:t>
            </a:r>
            <a:endParaRPr lang="tr-T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707904" y="692696"/>
            <a:ext cx="1783511" cy="651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Dikdörtgen"/>
          <p:cNvSpPr/>
          <p:nvPr/>
        </p:nvSpPr>
        <p:spPr>
          <a:xfrm>
            <a:off x="179512" y="1412776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A</a:t>
            </a:r>
            <a:r>
              <a:rPr lang="en-US" sz="2400" dirty="0" smtClean="0"/>
              <a:t>s </a:t>
            </a:r>
            <a:r>
              <a:rPr lang="en-US" sz="2400" dirty="0"/>
              <a:t>a measure of spontaneity is limited in application, since it applies to </a:t>
            </a:r>
            <a:r>
              <a:rPr lang="en-US" sz="2400" dirty="0" smtClean="0"/>
              <a:t>isolated</a:t>
            </a:r>
            <a:r>
              <a:rPr lang="tr-TR" sz="2400" dirty="0" smtClean="0"/>
              <a:t> </a:t>
            </a:r>
            <a:r>
              <a:rPr lang="en-US" sz="2400" dirty="0" smtClean="0"/>
              <a:t>systems </a:t>
            </a:r>
            <a:r>
              <a:rPr lang="en-US" sz="2400" dirty="0"/>
              <a:t>on which no work is done and which are adiabatic, so that both </a:t>
            </a:r>
            <a:r>
              <a:rPr lang="en-US" sz="2400" i="1" dirty="0"/>
              <a:t>w </a:t>
            </a:r>
            <a:r>
              <a:rPr lang="en-US" sz="2400" i="1" dirty="0" smtClean="0"/>
              <a:t>and</a:t>
            </a:r>
            <a:r>
              <a:rPr lang="tr-TR" sz="2400" i="1" dirty="0" smtClean="0"/>
              <a:t> </a:t>
            </a:r>
            <a:r>
              <a:rPr lang="en-US" sz="2400" i="1" dirty="0" smtClean="0"/>
              <a:t>q </a:t>
            </a:r>
            <a:r>
              <a:rPr lang="en-US" sz="2400" i="1" dirty="0"/>
              <a:t>are zero. </a:t>
            </a:r>
            <a:r>
              <a:rPr lang="en-US" sz="2400" dirty="0" smtClean="0"/>
              <a:t>These </a:t>
            </a:r>
            <a:r>
              <a:rPr lang="en-US" sz="2400" dirty="0"/>
              <a:t>conditions are </a:t>
            </a:r>
            <a:r>
              <a:rPr lang="en-US" sz="2400" i="1" dirty="0" smtClean="0"/>
              <a:t>constant</a:t>
            </a:r>
            <a:r>
              <a:rPr lang="tr-TR" sz="2400" i="1" dirty="0" smtClean="0"/>
              <a:t> </a:t>
            </a:r>
            <a:r>
              <a:rPr lang="en-US" sz="2400" i="1" dirty="0" smtClean="0"/>
              <a:t>pressure </a:t>
            </a:r>
            <a:r>
              <a:rPr lang="en-US" sz="2400" i="1" dirty="0"/>
              <a:t>(because many processes occur when exposed to </a:t>
            </a:r>
            <a:r>
              <a:rPr lang="en-US" sz="2400" i="1" dirty="0" smtClean="0"/>
              <a:t>atmospheric</a:t>
            </a:r>
            <a:r>
              <a:rPr lang="tr-TR" sz="2400" i="1" dirty="0" smtClean="0"/>
              <a:t> </a:t>
            </a:r>
            <a:r>
              <a:rPr lang="en-US" sz="2400" dirty="0" smtClean="0"/>
              <a:t>pressure,) and</a:t>
            </a:r>
            <a:r>
              <a:rPr lang="tr-TR" sz="2400" dirty="0" smtClean="0"/>
              <a:t> </a:t>
            </a:r>
            <a:r>
              <a:rPr lang="en-US" sz="2400" i="1" dirty="0" smtClean="0"/>
              <a:t>constant </a:t>
            </a:r>
            <a:r>
              <a:rPr lang="en-US" sz="2400" i="1" dirty="0"/>
              <a:t>temperature (which is the easiest state variable to control).</a:t>
            </a:r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Internal </a:t>
            </a:r>
            <a:r>
              <a:rPr lang="en-US" sz="2400" dirty="0"/>
              <a:t>energy and enthalpy can also be used to </a:t>
            </a:r>
            <a:r>
              <a:rPr lang="en-US" sz="2400" dirty="0" smtClean="0"/>
              <a:t>determine</a:t>
            </a:r>
            <a:r>
              <a:rPr lang="tr-TR" sz="2400" dirty="0" smtClean="0"/>
              <a:t> </a:t>
            </a:r>
            <a:r>
              <a:rPr lang="en-US" sz="2400" dirty="0" smtClean="0"/>
              <a:t>spontaneity under</a:t>
            </a:r>
            <a:r>
              <a:rPr lang="tr-TR" sz="2400" dirty="0" smtClean="0"/>
              <a:t> </a:t>
            </a:r>
            <a:r>
              <a:rPr lang="en-US" sz="2400" dirty="0" smtClean="0"/>
              <a:t>appropriate </a:t>
            </a:r>
            <a:r>
              <a:rPr lang="en-US" sz="2400" dirty="0"/>
              <a:t>conditions. </a:t>
            </a:r>
            <a:endParaRPr lang="tr-TR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580112" y="5949280"/>
            <a:ext cx="97210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876256" y="5949280"/>
            <a:ext cx="82481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188640"/>
            <a:ext cx="8913779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1628800"/>
            <a:ext cx="141765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Dikdörtgen"/>
          <p:cNvSpPr/>
          <p:nvPr/>
        </p:nvSpPr>
        <p:spPr>
          <a:xfrm>
            <a:off x="251520" y="198884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where the subscripts </a:t>
            </a:r>
            <a:r>
              <a:rPr lang="en-US" sz="2400" i="1" dirty="0"/>
              <a:t>U, V indicate what variables are held constant. </a:t>
            </a:r>
            <a:r>
              <a:rPr lang="en-US" sz="2400" dirty="0" smtClean="0"/>
              <a:t>The </a:t>
            </a:r>
            <a:r>
              <a:rPr lang="en-US" sz="2400" dirty="0" err="1" smtClean="0"/>
              <a:t>Clausius</a:t>
            </a:r>
            <a:r>
              <a:rPr lang="tr-TR" sz="2400" dirty="0" smtClean="0"/>
              <a:t> </a:t>
            </a:r>
            <a:r>
              <a:rPr lang="en-US" sz="2400" dirty="0" smtClean="0"/>
              <a:t>theorem </a:t>
            </a:r>
            <a:r>
              <a:rPr lang="en-US" sz="2400" dirty="0"/>
              <a:t>for a spontaneous change is:</a:t>
            </a:r>
            <a:endParaRPr lang="tr-TR" sz="2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5013176"/>
            <a:ext cx="2036027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771800" y="5013176"/>
            <a:ext cx="2680661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Dikdörtgen"/>
          <p:cNvSpPr/>
          <p:nvPr/>
        </p:nvSpPr>
        <p:spPr>
          <a:xfrm>
            <a:off x="323528" y="6021288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“equal to” part of the sign applies if the process is reversible. </a:t>
            </a:r>
            <a:endParaRPr lang="tr-TR" sz="2400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3356992"/>
            <a:ext cx="6577793" cy="1454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260648"/>
            <a:ext cx="3834353" cy="6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Dikdörtgen"/>
          <p:cNvSpPr/>
          <p:nvPr/>
        </p:nvSpPr>
        <p:spPr>
          <a:xfrm>
            <a:off x="3779912" y="188640"/>
            <a:ext cx="52200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If the process occurs under conditions of constant volume and constant </a:t>
            </a:r>
            <a:r>
              <a:rPr lang="en-US" sz="2400" dirty="0" smtClean="0"/>
              <a:t>entropy,</a:t>
            </a:r>
            <a:r>
              <a:rPr lang="tr-TR" sz="2400" dirty="0" smtClean="0"/>
              <a:t> </a:t>
            </a:r>
            <a:r>
              <a:rPr lang="en-US" sz="2400" dirty="0" smtClean="0"/>
              <a:t>that </a:t>
            </a:r>
            <a:r>
              <a:rPr lang="en-US" sz="2400" dirty="0"/>
              <a:t>is, </a:t>
            </a:r>
            <a:r>
              <a:rPr lang="en-US" sz="2400" i="1" dirty="0" err="1"/>
              <a:t>dV</a:t>
            </a:r>
            <a:r>
              <a:rPr lang="en-US" sz="2400" i="1" dirty="0"/>
              <a:t> and </a:t>
            </a:r>
            <a:r>
              <a:rPr lang="en-US" sz="2400" i="1" dirty="0" err="1"/>
              <a:t>dS</a:t>
            </a:r>
            <a:r>
              <a:rPr lang="en-US" sz="2400" i="1" dirty="0"/>
              <a:t> are zero, this equation becomes</a:t>
            </a:r>
            <a:endParaRPr lang="tr-TR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1268760"/>
            <a:ext cx="2218095" cy="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Dikdörtgen"/>
          <p:cNvSpPr/>
          <p:nvPr/>
        </p:nvSpPr>
        <p:spPr>
          <a:xfrm>
            <a:off x="251520" y="4293096"/>
            <a:ext cx="8640960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as a spontaneity condition. Because this condition depends on volume and </a:t>
            </a:r>
            <a:r>
              <a:rPr lang="en-US" sz="2400" dirty="0" smtClean="0"/>
              <a:t>entropy</a:t>
            </a:r>
            <a:r>
              <a:rPr lang="tr-TR" sz="2400" dirty="0" smtClean="0"/>
              <a:t> </a:t>
            </a:r>
            <a:r>
              <a:rPr lang="en-US" sz="2400" dirty="0" smtClean="0"/>
              <a:t>staying </a:t>
            </a:r>
            <a:r>
              <a:rPr lang="en-US" sz="2400" dirty="0"/>
              <a:t>constant, </a:t>
            </a:r>
            <a:r>
              <a:rPr lang="en-US" sz="2400" i="1" dirty="0"/>
              <a:t>V and S are called the natural variables of internal energy</a:t>
            </a:r>
            <a:r>
              <a:rPr lang="en-US" sz="2400" i="1" dirty="0" smtClean="0"/>
              <a:t>.</a:t>
            </a:r>
            <a:endParaRPr lang="en-US" sz="2400" i="1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6837" y="2780928"/>
            <a:ext cx="8867651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3" y="0"/>
            <a:ext cx="4032448" cy="729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Dikdörtgen"/>
          <p:cNvSpPr/>
          <p:nvPr/>
        </p:nvSpPr>
        <p:spPr>
          <a:xfrm>
            <a:off x="0" y="692696"/>
            <a:ext cx="8640960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If </a:t>
            </a:r>
            <a:r>
              <a:rPr lang="en-US" sz="2400" dirty="0"/>
              <a:t>this change were to occur under conditions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constant </a:t>
            </a:r>
            <a:r>
              <a:rPr lang="en-US" sz="2400" dirty="0"/>
              <a:t>pressure and constant entropy, then </a:t>
            </a:r>
            <a:r>
              <a:rPr lang="en-US" sz="2400" i="1" dirty="0" err="1"/>
              <a:t>dp</a:t>
            </a:r>
            <a:r>
              <a:rPr lang="en-US" sz="2400" i="1" dirty="0"/>
              <a:t> and </a:t>
            </a:r>
            <a:r>
              <a:rPr lang="en-US" sz="2400" i="1" dirty="0" err="1"/>
              <a:t>dS</a:t>
            </a:r>
            <a:r>
              <a:rPr lang="en-US" sz="2400" i="1" dirty="0"/>
              <a:t> both equal 0, so </a:t>
            </a:r>
            <a:r>
              <a:rPr lang="en-US" sz="2400" i="1" dirty="0" smtClean="0"/>
              <a:t>the</a:t>
            </a:r>
            <a:r>
              <a:rPr lang="tr-TR" sz="2400" i="1" dirty="0" smtClean="0"/>
              <a:t> </a:t>
            </a:r>
            <a:r>
              <a:rPr lang="tr-TR" sz="2400" dirty="0" err="1" smtClean="0"/>
              <a:t>spontaneity</a:t>
            </a:r>
            <a:r>
              <a:rPr lang="tr-TR" sz="2400" dirty="0" smtClean="0"/>
              <a:t> </a:t>
            </a:r>
            <a:r>
              <a:rPr lang="tr-TR" sz="2400" dirty="0" err="1"/>
              <a:t>condition</a:t>
            </a:r>
            <a:r>
              <a:rPr lang="tr-TR" sz="2400" dirty="0"/>
              <a:t> </a:t>
            </a:r>
            <a:r>
              <a:rPr lang="tr-TR" sz="2400" dirty="0" err="1"/>
              <a:t>becomes</a:t>
            </a:r>
            <a:endParaRPr lang="tr-TR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2564904"/>
            <a:ext cx="2071570" cy="637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Dikdörtgen"/>
          <p:cNvSpPr/>
          <p:nvPr/>
        </p:nvSpPr>
        <p:spPr>
          <a:xfrm>
            <a:off x="179512" y="3284984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T</a:t>
            </a:r>
            <a:r>
              <a:rPr lang="en-US" sz="2400" dirty="0" smtClean="0"/>
              <a:t>his is not a useful spontaneity condition unless we can keep the process</a:t>
            </a:r>
            <a:r>
              <a:rPr lang="tr-TR" sz="2400" dirty="0" smtClean="0"/>
              <a:t> </a:t>
            </a:r>
            <a:r>
              <a:rPr lang="en-US" sz="2400" dirty="0" smtClean="0"/>
              <a:t>isentropic. Because </a:t>
            </a:r>
            <a:r>
              <a:rPr lang="en-US" sz="2400" i="1" dirty="0" smtClean="0"/>
              <a:t>p and S must be constant in order for the </a:t>
            </a:r>
            <a:r>
              <a:rPr lang="en-US" sz="2400" i="1" dirty="0"/>
              <a:t>enthalpy </a:t>
            </a:r>
            <a:r>
              <a:rPr lang="en-US" sz="2400" i="1" dirty="0" smtClean="0"/>
              <a:t>change</a:t>
            </a:r>
            <a:r>
              <a:rPr lang="tr-TR" sz="2400" i="1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act as a spontaneity </a:t>
            </a:r>
            <a:r>
              <a:rPr lang="en-US" sz="2400" dirty="0" smtClean="0"/>
              <a:t>condition</a:t>
            </a:r>
            <a:r>
              <a:rPr lang="tr-TR" sz="2400" dirty="0"/>
              <a:t>.</a:t>
            </a:r>
            <a:endParaRPr lang="en-US" sz="2400" i="1" dirty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spontaneity condition for </a:t>
            </a:r>
            <a:r>
              <a:rPr lang="en-US" sz="2400" dirty="0" smtClean="0"/>
              <a:t>entropy,</a:t>
            </a:r>
            <a:r>
              <a:rPr lang="tr-TR" sz="2400" dirty="0" smtClean="0"/>
              <a:t> </a:t>
            </a:r>
            <a:r>
              <a:rPr lang="en-US" sz="2400" dirty="0" smtClean="0"/>
              <a:t>states </a:t>
            </a:r>
            <a:r>
              <a:rPr lang="en-US" sz="2400" dirty="0"/>
              <a:t>that the entropy change is positive for spontaneous processes. That </a:t>
            </a:r>
            <a:r>
              <a:rPr lang="en-US" sz="2400" dirty="0" smtClean="0"/>
              <a:t>is,</a:t>
            </a:r>
            <a:r>
              <a:rPr lang="tr-TR" sz="2400" dirty="0" smtClean="0"/>
              <a:t> </a:t>
            </a:r>
            <a:r>
              <a:rPr lang="en-US" sz="2400" dirty="0" smtClean="0"/>
              <a:t>entropy </a:t>
            </a:r>
            <a:r>
              <a:rPr lang="en-US" sz="2400" i="1" dirty="0"/>
              <a:t>increases. </a:t>
            </a:r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1520" y="3356992"/>
            <a:ext cx="72728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The Gibbs Free Energy and </a:t>
            </a:r>
            <a:r>
              <a:rPr lang="en-US" sz="2400" b="1" dirty="0" smtClean="0"/>
              <a:t>the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Helmholtz</a:t>
            </a:r>
            <a:r>
              <a:rPr lang="tr-TR" sz="2400" b="1" dirty="0" smtClean="0"/>
              <a:t> </a:t>
            </a:r>
            <a:r>
              <a:rPr lang="tr-TR" sz="2400" b="1" dirty="0" err="1"/>
              <a:t>Energy</a:t>
            </a:r>
            <a:endParaRPr lang="tr-TR" sz="2400" dirty="0"/>
          </a:p>
        </p:txBody>
      </p:sp>
      <p:sp>
        <p:nvSpPr>
          <p:cNvPr id="6" name="5 Dikdörtgen"/>
          <p:cNvSpPr/>
          <p:nvPr/>
        </p:nvSpPr>
        <p:spPr>
          <a:xfrm>
            <a:off x="251520" y="3861048"/>
            <a:ext cx="8640960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It</a:t>
            </a:r>
            <a:r>
              <a:rPr lang="tr-TR" sz="2400" dirty="0" smtClean="0"/>
              <a:t> </a:t>
            </a:r>
            <a:r>
              <a:rPr lang="tr-TR" sz="2400" dirty="0" err="1" smtClean="0"/>
              <a:t>was</a:t>
            </a:r>
            <a:r>
              <a:rPr lang="tr-TR" sz="2400" dirty="0" smtClean="0"/>
              <a:t> </a:t>
            </a:r>
            <a:r>
              <a:rPr lang="en-US" sz="2400" dirty="0" smtClean="0"/>
              <a:t>used </a:t>
            </a:r>
            <a:r>
              <a:rPr lang="en-US" sz="2400" dirty="0"/>
              <a:t>the definition of </a:t>
            </a:r>
            <a:r>
              <a:rPr lang="en-US" sz="2400" i="1" dirty="0" err="1"/>
              <a:t>dU</a:t>
            </a:r>
            <a:r>
              <a:rPr lang="en-US" sz="2400" i="1" dirty="0"/>
              <a:t> and the entropy for a </a:t>
            </a:r>
            <a:r>
              <a:rPr lang="en-US" sz="2400" i="1" dirty="0" smtClean="0"/>
              <a:t>reversible</a:t>
            </a:r>
            <a:r>
              <a:rPr lang="tr-TR" sz="2400" i="1" dirty="0" smtClean="0"/>
              <a:t> </a:t>
            </a:r>
            <a:r>
              <a:rPr lang="en-US" sz="2400" dirty="0" smtClean="0"/>
              <a:t>process </a:t>
            </a:r>
            <a:r>
              <a:rPr lang="en-US" sz="2400" dirty="0"/>
              <a:t>as substitutions. Parallel to the above conclusions regarding </a:t>
            </a:r>
            <a:r>
              <a:rPr lang="en-US" sz="2400" i="1" dirty="0" err="1"/>
              <a:t>dU</a:t>
            </a:r>
            <a:r>
              <a:rPr lang="en-US" sz="2400" i="1" dirty="0"/>
              <a:t> </a:t>
            </a:r>
            <a:r>
              <a:rPr lang="en-US" sz="2400" i="1" dirty="0" smtClean="0"/>
              <a:t>and</a:t>
            </a:r>
            <a:r>
              <a:rPr lang="tr-TR" sz="2400" i="1" dirty="0" smtClean="0"/>
              <a:t> </a:t>
            </a:r>
            <a:r>
              <a:rPr lang="en-US" sz="2400" i="1" dirty="0" err="1" smtClean="0"/>
              <a:t>dH</a:t>
            </a:r>
            <a:r>
              <a:rPr lang="en-US" sz="2400" i="1" dirty="0"/>
              <a:t>, their natural variables, and spontaneity, we state that the natural </a:t>
            </a:r>
            <a:r>
              <a:rPr lang="en-US" sz="2400" i="1" dirty="0" smtClean="0"/>
              <a:t>variables</a:t>
            </a:r>
            <a:r>
              <a:rPr lang="tr-TR" sz="2400" i="1" dirty="0" smtClean="0"/>
              <a:t> </a:t>
            </a:r>
            <a:r>
              <a:rPr lang="en-US" sz="2400" dirty="0" smtClean="0"/>
              <a:t>of </a:t>
            </a:r>
            <a:r>
              <a:rPr lang="en-US" sz="2400" i="1" dirty="0"/>
              <a:t>A are T and V, and that for an isothermal, isochoric </a:t>
            </a:r>
            <a:r>
              <a:rPr lang="en-US" sz="2400" i="1" dirty="0" smtClean="0"/>
              <a:t>process</a:t>
            </a:r>
            <a:r>
              <a:rPr lang="tr-TR" sz="2400" i="1" dirty="0" smtClean="0"/>
              <a:t>.</a:t>
            </a:r>
            <a:endParaRPr lang="tr-TR" sz="2400" dirty="0"/>
          </a:p>
        </p:txBody>
      </p:sp>
      <p:sp>
        <p:nvSpPr>
          <p:cNvPr id="9" name="8 Dikdörtgen"/>
          <p:cNvSpPr/>
          <p:nvPr/>
        </p:nvSpPr>
        <p:spPr>
          <a:xfrm>
            <a:off x="179512" y="188640"/>
            <a:ext cx="8784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i="1" dirty="0" smtClean="0"/>
              <a:t>On the other hand, the spontaneity conditions for both internal</a:t>
            </a:r>
            <a:r>
              <a:rPr lang="tr-TR" sz="2400" i="1" dirty="0" smtClean="0"/>
              <a:t> </a:t>
            </a:r>
            <a:r>
              <a:rPr lang="en-US" sz="2400" dirty="0" smtClean="0"/>
              <a:t>energy and enthalpy, both measures of the energy of a system : the energy of the system </a:t>
            </a:r>
            <a:r>
              <a:rPr lang="en-US" sz="2400" i="1" dirty="0" smtClean="0"/>
              <a:t>decreases in spontaneous</a:t>
            </a:r>
            <a:r>
              <a:rPr lang="tr-TR" sz="2400" i="1" dirty="0" smtClean="0"/>
              <a:t> </a:t>
            </a:r>
            <a:r>
              <a:rPr lang="en-US" sz="2400" dirty="0" smtClean="0"/>
              <a:t>changes. Changes toward increased entropy and decreased energy are</a:t>
            </a:r>
            <a:r>
              <a:rPr lang="tr-TR" sz="2400" dirty="0" smtClean="0"/>
              <a:t> </a:t>
            </a:r>
            <a:r>
              <a:rPr lang="en-US" sz="2400" dirty="0" smtClean="0"/>
              <a:t>generally spontaneous </a:t>
            </a:r>
            <a:r>
              <a:rPr lang="en-US" sz="2400" i="1" dirty="0" smtClean="0"/>
              <a:t>if the proper conditions are met. </a:t>
            </a: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179512" y="980728"/>
            <a:ext cx="8784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It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sufficient to ensure the spontaneity of a process. </a:t>
            </a:r>
            <a:r>
              <a:rPr lang="en-US" sz="2400" dirty="0" smtClean="0"/>
              <a:t>This </a:t>
            </a:r>
            <a:r>
              <a:rPr lang="en-US" sz="2400" dirty="0"/>
              <a:t>definition has </a:t>
            </a:r>
            <a:r>
              <a:rPr lang="en-US" sz="2400" dirty="0" smtClean="0"/>
              <a:t>some</a:t>
            </a:r>
            <a:r>
              <a:rPr lang="tr-TR" sz="2400" dirty="0" smtClean="0"/>
              <a:t> </a:t>
            </a:r>
            <a:r>
              <a:rPr lang="en-US" sz="2400" dirty="0" smtClean="0"/>
              <a:t>application</a:t>
            </a:r>
            <a:r>
              <a:rPr lang="en-US" sz="2400" dirty="0"/>
              <a:t>, since some chemical and physical processes do occur under </a:t>
            </a:r>
            <a:r>
              <a:rPr lang="en-US" sz="2400" dirty="0" smtClean="0"/>
              <a:t>conditions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constant </a:t>
            </a:r>
            <a:r>
              <a:rPr lang="en-US" sz="2400" dirty="0" smtClean="0"/>
              <a:t>volume</a:t>
            </a:r>
            <a:endParaRPr lang="en-US" sz="2400" dirty="0"/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We </a:t>
            </a:r>
            <a:r>
              <a:rPr lang="en-US" sz="2400" dirty="0"/>
              <a:t>also </a:t>
            </a:r>
            <a:r>
              <a:rPr lang="en-US" sz="2400" i="1" dirty="0" smtClean="0"/>
              <a:t>G</a:t>
            </a:r>
            <a:r>
              <a:rPr lang="tr-TR" sz="2400" i="1" dirty="0" smtClean="0"/>
              <a:t> is </a:t>
            </a:r>
            <a:r>
              <a:rPr lang="en-US" sz="2400" dirty="0" smtClean="0"/>
              <a:t>define</a:t>
            </a:r>
            <a:r>
              <a:rPr lang="tr-TR" sz="2400" dirty="0" smtClean="0"/>
              <a:t>d as</a:t>
            </a:r>
            <a:r>
              <a:rPr lang="tr-TR" sz="2400" i="1" dirty="0" smtClean="0"/>
              <a:t> t</a:t>
            </a:r>
            <a:r>
              <a:rPr lang="en-US" sz="2400" dirty="0" smtClean="0"/>
              <a:t>he </a:t>
            </a:r>
            <a:r>
              <a:rPr lang="en-US" sz="2400" i="1" dirty="0"/>
              <a:t>Gibbs </a:t>
            </a:r>
            <a:r>
              <a:rPr lang="en-US" sz="2400" i="1" dirty="0" smtClean="0"/>
              <a:t>energy </a:t>
            </a:r>
            <a:r>
              <a:rPr lang="en-US" sz="2400" i="1" dirty="0"/>
              <a:t>or the Gibbs free </a:t>
            </a:r>
            <a:r>
              <a:rPr lang="en-US" sz="2400" i="1" dirty="0" smtClean="0"/>
              <a:t>energy</a:t>
            </a:r>
            <a:r>
              <a:rPr lang="tr-TR" sz="2400" i="1" dirty="0" smtClean="0"/>
              <a:t>.</a:t>
            </a:r>
            <a:endParaRPr lang="tr-TR" sz="2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188640"/>
            <a:ext cx="2300605" cy="718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4149080"/>
            <a:ext cx="1943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4797152"/>
            <a:ext cx="37623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5661248"/>
            <a:ext cx="32480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980729"/>
            <a:ext cx="3779910" cy="54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Dikdörtgen"/>
          <p:cNvSpPr/>
          <p:nvPr/>
        </p:nvSpPr>
        <p:spPr>
          <a:xfrm>
            <a:off x="251520" y="1700808"/>
            <a:ext cx="8568952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Substituting for the definition of </a:t>
            </a:r>
            <a:r>
              <a:rPr lang="en-US" sz="2400" i="1" dirty="0" err="1"/>
              <a:t>dH</a:t>
            </a:r>
            <a:r>
              <a:rPr lang="en-US" sz="2400" i="1" dirty="0"/>
              <a:t> and again assuming a reversible </a:t>
            </a:r>
            <a:r>
              <a:rPr lang="en-US" sz="2400" i="1" dirty="0" smtClean="0"/>
              <a:t>change</a:t>
            </a:r>
            <a:r>
              <a:rPr lang="tr-TR" sz="2400" i="1" dirty="0"/>
              <a:t>.</a:t>
            </a:r>
            <a:endParaRPr lang="en-US" sz="2400" i="1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2924944"/>
            <a:ext cx="3258465" cy="65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Dikdörtgen"/>
          <p:cNvSpPr/>
          <p:nvPr/>
        </p:nvSpPr>
        <p:spPr>
          <a:xfrm>
            <a:off x="3635896" y="2996952"/>
            <a:ext cx="49685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the</a:t>
            </a:r>
            <a:r>
              <a:rPr lang="tr-TR" sz="2400" i="1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/>
              <a:t>spontaneity</a:t>
            </a:r>
            <a:r>
              <a:rPr lang="tr-TR" sz="2400" dirty="0"/>
              <a:t> </a:t>
            </a:r>
            <a:r>
              <a:rPr lang="tr-TR" sz="2400" dirty="0" err="1"/>
              <a:t>condition</a:t>
            </a:r>
            <a:r>
              <a:rPr lang="tr-TR" sz="2400" dirty="0"/>
              <a:t> is</a:t>
            </a: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3717032"/>
            <a:ext cx="2342479" cy="62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Dikdörtgen"/>
          <p:cNvSpPr/>
          <p:nvPr/>
        </p:nvSpPr>
        <p:spPr>
          <a:xfrm>
            <a:off x="251520" y="4725144"/>
            <a:ext cx="8712968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This is the spontaneity condition we have been looking for! We therefore </a:t>
            </a:r>
            <a:r>
              <a:rPr lang="en-US" sz="2400" dirty="0" smtClean="0"/>
              <a:t>make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following, perhaps premature, statements. Under conditions of </a:t>
            </a:r>
            <a:r>
              <a:rPr lang="en-US" sz="2400" dirty="0" smtClean="0"/>
              <a:t>constant</a:t>
            </a:r>
            <a:r>
              <a:rPr lang="tr-TR" sz="2400" dirty="0" smtClean="0"/>
              <a:t> </a:t>
            </a:r>
            <a:r>
              <a:rPr lang="tr-TR" sz="2400" dirty="0" err="1" smtClean="0"/>
              <a:t>pressure</a:t>
            </a:r>
            <a:r>
              <a:rPr lang="tr-TR" sz="2400" dirty="0" smtClean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temperature</a:t>
            </a:r>
            <a:r>
              <a:rPr lang="tr-TR" sz="2400" dirty="0"/>
              <a:t>: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260648"/>
            <a:ext cx="195573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188640"/>
            <a:ext cx="5332797" cy="1475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1772816"/>
            <a:ext cx="871296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Dikdörtgen"/>
          <p:cNvSpPr/>
          <p:nvPr/>
        </p:nvSpPr>
        <p:spPr>
          <a:xfrm>
            <a:off x="251520" y="263691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A similar expression can be derived for the Gibbs free energy, </a:t>
            </a:r>
            <a:r>
              <a:rPr lang="en-US" sz="2400" dirty="0" smtClean="0"/>
              <a:t>We </a:t>
            </a:r>
            <a:r>
              <a:rPr lang="en-US" sz="2400" dirty="0"/>
              <a:t>can write the first law of thermodynamics as</a:t>
            </a:r>
            <a:endParaRPr lang="tr-TR" sz="2400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3861048"/>
            <a:ext cx="3889499" cy="579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4653136"/>
            <a:ext cx="8630361" cy="18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188640"/>
            <a:ext cx="7522200" cy="4077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5013176"/>
            <a:ext cx="858202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495</Words>
  <Application>Microsoft Office PowerPoint</Application>
  <PresentationFormat>Ekran Gösterisi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acer</cp:lastModifiedBy>
  <cp:revision>17</cp:revision>
  <dcterms:created xsi:type="dcterms:W3CDTF">2018-03-30T13:27:23Z</dcterms:created>
  <dcterms:modified xsi:type="dcterms:W3CDTF">2018-03-31T21:30:57Z</dcterms:modified>
</cp:coreProperties>
</file>