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64" r:id="rId4"/>
    <p:sldId id="267" r:id="rId5"/>
    <p:sldId id="268" r:id="rId6"/>
    <p:sldId id="270" r:id="rId7"/>
    <p:sldId id="271" r:id="rId8"/>
    <p:sldId id="273" r:id="rId9"/>
    <p:sldId id="274" r:id="rId10"/>
  </p:sldIdLst>
  <p:sldSz cx="12192000" cy="6858000"/>
  <p:notesSz cx="6858000" cy="9144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995" autoAdjust="0"/>
    <p:restoredTop sz="94660"/>
  </p:normalViewPr>
  <p:slideViewPr>
    <p:cSldViewPr snapToGrid="0">
      <p:cViewPr varScale="1">
        <p:scale>
          <a:sx n="113" d="100"/>
          <a:sy n="113" d="100"/>
        </p:scale>
        <p:origin x="510" y="10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Başlık Slaydı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F8F10F9-BBA4-A6C1-2DA3-9D465333E1E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294C1F45-01C8-74CC-54F0-EC49DBD7348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tr-TR"/>
              <a:t>Asıl alt başlık stilini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30D69083-02EA-C4C2-8FF6-AA0E66FB29A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B687B6F1-3CA6-2D3D-7E8A-4748B1C8345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631CD6C0-5A7D-F037-E663-1CD217D3B6B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52813293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Başlık ve Dikey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B08AB47C-452F-9084-6ECA-D70BAD318A6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805217CE-2599-DF54-8856-80255B721FF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ED8EBCA4-D070-0A50-1849-F87D46889C2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F071A875-23E3-7587-545B-F1DDBFF44E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9A015647-832D-90AF-7594-2E90D531816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0008122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Dikey Başlık ve Meti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ikey Başlık 1">
            <a:extLst>
              <a:ext uri="{FF2B5EF4-FFF2-40B4-BE49-F238E27FC236}">
                <a16:creationId xmlns:a16="http://schemas.microsoft.com/office/drawing/2014/main" id="{04795058-963C-F968-3FE5-3B6A26F4119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Dikey Metin Yer Tutucusu 2">
            <a:extLst>
              <a:ext uri="{FF2B5EF4-FFF2-40B4-BE49-F238E27FC236}">
                <a16:creationId xmlns:a16="http://schemas.microsoft.com/office/drawing/2014/main" id="{C79CF482-5726-3DBE-ABD6-0664FEB8208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0F20470C-7BFC-F421-A1D3-68C2780F455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69AFA51A-EBFC-C38B-1C47-034E078A9A5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71581818-F5AA-86C5-AECB-6FEF0A9272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3574614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aşlık ve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3718DBA4-38E9-9E77-CE72-5E94B8843AA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C9FA6A8-62C6-A478-F58C-C0FE36835F6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462E2167-3D64-7C31-5752-43D91FBFF5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25A3EE4-406D-7D3D-84DD-D9553CD4E1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1A5A51C1-FA82-E6BC-BDDA-1152E9C531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0779946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Bölüm Üst Bilgis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14A66B-59E8-E30D-8161-EA2290CCE9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51DB1BA4-66B3-DC2F-07D4-2B30BE1BC27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B1E71007-BA2E-DBC9-F1CA-11E0ED35D3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AD1BDD80-F47B-FF60-3EA4-5753F37B92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8B2FCA41-289A-58C3-D0D1-019E285D080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26280154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İki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0D17069-10DC-711A-962E-25A769A774C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28D704E0-A6BD-E897-8253-7A87379DCDE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D8D0C6B2-41CC-B519-42DD-463CAB3F78C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C4C9178F-F486-C3A9-5499-2F293A2DA6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CB984AD9-8319-81DF-12FD-9742F81B5DB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ABD58C7A-CB5F-3969-D32A-5E77935C041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282397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Karşılaştırm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13FA9D66-EB2D-2C1D-8A40-8D471552C12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D6A52F36-376F-6ABD-F545-B9EE6002753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4" name="İçerik Yer Tutucusu 3">
            <a:extLst>
              <a:ext uri="{FF2B5EF4-FFF2-40B4-BE49-F238E27FC236}">
                <a16:creationId xmlns:a16="http://schemas.microsoft.com/office/drawing/2014/main" id="{02C73013-E34A-51F0-B386-F5D583837A7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5" name="Metin Yer Tutucusu 4">
            <a:extLst>
              <a:ext uri="{FF2B5EF4-FFF2-40B4-BE49-F238E27FC236}">
                <a16:creationId xmlns:a16="http://schemas.microsoft.com/office/drawing/2014/main" id="{EF055ADA-2286-1154-5578-D7C41F49531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6" name="İçerik Yer Tutucusu 5">
            <a:extLst>
              <a:ext uri="{FF2B5EF4-FFF2-40B4-BE49-F238E27FC236}">
                <a16:creationId xmlns:a16="http://schemas.microsoft.com/office/drawing/2014/main" id="{D0C67338-D30E-8089-6667-1D700000A826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7" name="Veri Yer Tutucusu 6">
            <a:extLst>
              <a:ext uri="{FF2B5EF4-FFF2-40B4-BE49-F238E27FC236}">
                <a16:creationId xmlns:a16="http://schemas.microsoft.com/office/drawing/2014/main" id="{B6A49A8C-34CD-0C5B-A6AE-E60CAE52628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8" name="Alt Bilgi Yer Tutucusu 7">
            <a:extLst>
              <a:ext uri="{FF2B5EF4-FFF2-40B4-BE49-F238E27FC236}">
                <a16:creationId xmlns:a16="http://schemas.microsoft.com/office/drawing/2014/main" id="{5082A563-884F-6DBC-F94E-3D56AEAEFD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9" name="Slayt Numarası Yer Tutucusu 8">
            <a:extLst>
              <a:ext uri="{FF2B5EF4-FFF2-40B4-BE49-F238E27FC236}">
                <a16:creationId xmlns:a16="http://schemas.microsoft.com/office/drawing/2014/main" id="{2167BF3E-BBFA-E102-4DE8-B698FA614B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17454429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Yalnızca Başlı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CDE99FEC-1B7D-AA49-5582-535DF1BB0D7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Veri Yer Tutucusu 2">
            <a:extLst>
              <a:ext uri="{FF2B5EF4-FFF2-40B4-BE49-F238E27FC236}">
                <a16:creationId xmlns:a16="http://schemas.microsoft.com/office/drawing/2014/main" id="{E8DD2F25-1447-3CC3-2B15-D96D415A1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4" name="Alt Bilgi Yer Tutucusu 3">
            <a:extLst>
              <a:ext uri="{FF2B5EF4-FFF2-40B4-BE49-F238E27FC236}">
                <a16:creationId xmlns:a16="http://schemas.microsoft.com/office/drawing/2014/main" id="{D3897EEE-1C28-FF5E-0DEB-C73AC469420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5" name="Slayt Numarası Yer Tutucusu 4">
            <a:extLst>
              <a:ext uri="{FF2B5EF4-FFF2-40B4-BE49-F238E27FC236}">
                <a16:creationId xmlns:a16="http://schemas.microsoft.com/office/drawing/2014/main" id="{B138D2B9-E881-C835-16E1-C15E1E2DD2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3192873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oş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i Yer Tutucusu 1">
            <a:extLst>
              <a:ext uri="{FF2B5EF4-FFF2-40B4-BE49-F238E27FC236}">
                <a16:creationId xmlns:a16="http://schemas.microsoft.com/office/drawing/2014/main" id="{01EEAC92-7683-FFD5-14BE-96EB5A06EC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3" name="Alt Bilgi Yer Tutucusu 2">
            <a:extLst>
              <a:ext uri="{FF2B5EF4-FFF2-40B4-BE49-F238E27FC236}">
                <a16:creationId xmlns:a16="http://schemas.microsoft.com/office/drawing/2014/main" id="{02136A27-3911-A5D1-52EA-A3BFDB3A6D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4" name="Slayt Numarası Yer Tutucusu 3">
            <a:extLst>
              <a:ext uri="{FF2B5EF4-FFF2-40B4-BE49-F238E27FC236}">
                <a16:creationId xmlns:a16="http://schemas.microsoft.com/office/drawing/2014/main" id="{B13353D5-6652-3D3C-EFC9-B180FBF77E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380698068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Başlıklı İçeri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4F840E26-1B5F-6E40-795A-9F04E48F1A5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İçerik Yer Tutucusu 2">
            <a:extLst>
              <a:ext uri="{FF2B5EF4-FFF2-40B4-BE49-F238E27FC236}">
                <a16:creationId xmlns:a16="http://schemas.microsoft.com/office/drawing/2014/main" id="{C694B9CF-D990-797E-7B8C-BCF50CD4703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53C1E264-D142-8FDF-792B-E7A5B85AA7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232A652B-99DB-91AA-2015-B54C3E13497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5E816927-55B9-7BE3-7B3B-DE4EE1F9FB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3495F352-99E7-7498-6EB2-359CE10FAA3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9839026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Başlıklı Resi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E2B316B9-CB4D-56B8-967C-116137FA2E6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Resim Yer Tutucusu 2">
            <a:extLst>
              <a:ext uri="{FF2B5EF4-FFF2-40B4-BE49-F238E27FC236}">
                <a16:creationId xmlns:a16="http://schemas.microsoft.com/office/drawing/2014/main" id="{36B1F463-E585-EB5D-A559-557322567A36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tr-TR"/>
          </a:p>
        </p:txBody>
      </p:sp>
      <p:sp>
        <p:nvSpPr>
          <p:cNvPr id="4" name="Metin Yer Tutucusu 3">
            <a:extLst>
              <a:ext uri="{FF2B5EF4-FFF2-40B4-BE49-F238E27FC236}">
                <a16:creationId xmlns:a16="http://schemas.microsoft.com/office/drawing/2014/main" id="{2F808D10-5028-90C5-8FD7-878EE553970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tr-TR"/>
              <a:t>Asıl metin stillerini düzenlemek için tıklayın</a:t>
            </a:r>
          </a:p>
        </p:txBody>
      </p:sp>
      <p:sp>
        <p:nvSpPr>
          <p:cNvPr id="5" name="Veri Yer Tutucusu 4">
            <a:extLst>
              <a:ext uri="{FF2B5EF4-FFF2-40B4-BE49-F238E27FC236}">
                <a16:creationId xmlns:a16="http://schemas.microsoft.com/office/drawing/2014/main" id="{3A2872FB-F43F-D5FD-5F94-43FD9E36B1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6" name="Alt Bilgi Yer Tutucusu 5">
            <a:extLst>
              <a:ext uri="{FF2B5EF4-FFF2-40B4-BE49-F238E27FC236}">
                <a16:creationId xmlns:a16="http://schemas.microsoft.com/office/drawing/2014/main" id="{E3134D8C-CC8C-D552-E9FB-EDD8B3E501F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7" name="Slayt Numarası Yer Tutucusu 6">
            <a:extLst>
              <a:ext uri="{FF2B5EF4-FFF2-40B4-BE49-F238E27FC236}">
                <a16:creationId xmlns:a16="http://schemas.microsoft.com/office/drawing/2014/main" id="{DD6B0B2A-1F38-C9C1-32F3-0FD162ADDE2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24220791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Yer Tutucusu 1">
            <a:extLst>
              <a:ext uri="{FF2B5EF4-FFF2-40B4-BE49-F238E27FC236}">
                <a16:creationId xmlns:a16="http://schemas.microsoft.com/office/drawing/2014/main" id="{18CE8EDD-5A56-BFFB-1294-62080DAF5B1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tr-TR"/>
              <a:t>Asıl başlık stilini düzenlemek için tıklayın</a:t>
            </a:r>
          </a:p>
        </p:txBody>
      </p:sp>
      <p:sp>
        <p:nvSpPr>
          <p:cNvPr id="3" name="Metin Yer Tutucusu 2">
            <a:extLst>
              <a:ext uri="{FF2B5EF4-FFF2-40B4-BE49-F238E27FC236}">
                <a16:creationId xmlns:a16="http://schemas.microsoft.com/office/drawing/2014/main" id="{7AE331F4-E301-608E-0CCF-55F391C2EBB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tr-TR"/>
              <a:t>Asıl metin stillerini düzenlemek için tıklayın</a:t>
            </a:r>
          </a:p>
          <a:p>
            <a:pPr lvl="1"/>
            <a:r>
              <a:rPr lang="tr-TR"/>
              <a:t>İkinci düzey</a:t>
            </a:r>
          </a:p>
          <a:p>
            <a:pPr lvl="2"/>
            <a:r>
              <a:rPr lang="tr-TR"/>
              <a:t>Üçüncü düzey</a:t>
            </a:r>
          </a:p>
          <a:p>
            <a:pPr lvl="3"/>
            <a:r>
              <a:rPr lang="tr-TR"/>
              <a:t>Dördüncü düzey</a:t>
            </a:r>
          </a:p>
          <a:p>
            <a:pPr lvl="4"/>
            <a:r>
              <a:rPr lang="tr-TR"/>
              <a:t>Beşinci düzey</a:t>
            </a:r>
          </a:p>
        </p:txBody>
      </p:sp>
      <p:sp>
        <p:nvSpPr>
          <p:cNvPr id="4" name="Veri Yer Tutucusu 3">
            <a:extLst>
              <a:ext uri="{FF2B5EF4-FFF2-40B4-BE49-F238E27FC236}">
                <a16:creationId xmlns:a16="http://schemas.microsoft.com/office/drawing/2014/main" id="{A38EA9A3-615A-845A-2DA0-54AA70A27ED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FEAA34-77F2-430E-9A2E-1A939BE91B5C}" type="datetimeFigureOut">
              <a:rPr lang="tr-TR" smtClean="0"/>
              <a:t>1.08.2024</a:t>
            </a:fld>
            <a:endParaRPr lang="tr-TR"/>
          </a:p>
        </p:txBody>
      </p:sp>
      <p:sp>
        <p:nvSpPr>
          <p:cNvPr id="5" name="Alt Bilgi Yer Tutucusu 4">
            <a:extLst>
              <a:ext uri="{FF2B5EF4-FFF2-40B4-BE49-F238E27FC236}">
                <a16:creationId xmlns:a16="http://schemas.microsoft.com/office/drawing/2014/main" id="{80D32E4B-7D27-D479-1D83-9377AD894DB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tr-TR"/>
          </a:p>
        </p:txBody>
      </p:sp>
      <p:sp>
        <p:nvSpPr>
          <p:cNvPr id="6" name="Slayt Numarası Yer Tutucusu 5">
            <a:extLst>
              <a:ext uri="{FF2B5EF4-FFF2-40B4-BE49-F238E27FC236}">
                <a16:creationId xmlns:a16="http://schemas.microsoft.com/office/drawing/2014/main" id="{F8358491-0B57-48DA-393A-B3E15210E77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77FB88-6F95-4CA4-B7E3-383EF6873879}" type="slidenum">
              <a:rPr lang="tr-TR" smtClean="0"/>
              <a:t>‹#›</a:t>
            </a:fld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41381191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tr-T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Başlık 1">
            <a:extLst>
              <a:ext uri="{FF2B5EF4-FFF2-40B4-BE49-F238E27FC236}">
                <a16:creationId xmlns:a16="http://schemas.microsoft.com/office/drawing/2014/main" id="{F634756E-E7FE-E751-1B3F-5E4FE95AF62F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tr-TR"/>
          </a:p>
        </p:txBody>
      </p:sp>
      <p:sp>
        <p:nvSpPr>
          <p:cNvPr id="3" name="Alt Başlık 2">
            <a:extLst>
              <a:ext uri="{FF2B5EF4-FFF2-40B4-BE49-F238E27FC236}">
                <a16:creationId xmlns:a16="http://schemas.microsoft.com/office/drawing/2014/main" id="{D11C26F4-7ACA-83A2-755D-009BA7E15699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tr-TR"/>
          </a:p>
        </p:txBody>
      </p:sp>
    </p:spTree>
    <p:extLst>
      <p:ext uri="{BB962C8B-B14F-4D97-AF65-F5344CB8AC3E}">
        <p14:creationId xmlns:p14="http://schemas.microsoft.com/office/powerpoint/2010/main" val="139507667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5655310" y="-8065"/>
            <a:ext cx="880110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b="1" u="sng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Rönesans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8499476" y="778472"/>
            <a:ext cx="902969" cy="2851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spcBef>
                <a:spcPts val="105"/>
              </a:spcBef>
            </a:pP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Avrupa’da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2174241" y="765580"/>
            <a:ext cx="6321425" cy="492759"/>
          </a:xfrm>
          <a:prstGeom prst="rect">
            <a:avLst/>
          </a:prstGeom>
        </p:spPr>
        <p:txBody>
          <a:bodyPr vert="horz" wrap="square" lIns="0" tIns="63500" rIns="0" bIns="0" rtlCol="0">
            <a:spAutoFit/>
          </a:bodyPr>
          <a:lstStyle/>
          <a:p>
            <a:pPr marL="241300" marR="5080" indent="-228600">
              <a:lnSpc>
                <a:spcPts val="1630"/>
              </a:lnSpc>
              <a:spcBef>
                <a:spcPts val="500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Yeniden</a:t>
            </a:r>
            <a:r>
              <a:rPr sz="1700" spc="4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doğuş</a:t>
            </a:r>
            <a:r>
              <a:rPr sz="1700" spc="4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anlamına</a:t>
            </a:r>
            <a:r>
              <a:rPr sz="1700" spc="47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gelen</a:t>
            </a:r>
            <a:r>
              <a:rPr sz="1700" spc="459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Rönesans</a:t>
            </a:r>
            <a:r>
              <a:rPr sz="1700" spc="47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İtalya’da</a:t>
            </a:r>
            <a:r>
              <a:rPr sz="1700" spc="459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doğmuştur</a:t>
            </a:r>
            <a:r>
              <a:rPr sz="1700" spc="459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2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özellikle</a:t>
            </a:r>
            <a:r>
              <a:rPr sz="17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edebiyat,</a:t>
            </a:r>
            <a:r>
              <a:rPr sz="17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bilim</a:t>
            </a:r>
            <a:r>
              <a:rPr sz="17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7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sanat</a:t>
            </a:r>
            <a:r>
              <a:rPr sz="17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alanında</a:t>
            </a:r>
            <a:r>
              <a:rPr sz="17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ortaya</a:t>
            </a:r>
            <a:r>
              <a:rPr sz="17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çıkan</a:t>
            </a:r>
            <a:r>
              <a:rPr sz="17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gelişmelerdir.</a:t>
            </a:r>
            <a:endParaRPr sz="17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2173606" y="1346097"/>
            <a:ext cx="7445375" cy="1892300"/>
          </a:xfrm>
          <a:prstGeom prst="rect">
            <a:avLst/>
          </a:prstGeom>
        </p:spPr>
        <p:txBody>
          <a:bodyPr vert="horz" wrap="square" lIns="0" tIns="64769" rIns="0" bIns="0" rtlCol="0">
            <a:spAutoFit/>
          </a:bodyPr>
          <a:lstStyle/>
          <a:p>
            <a:pPr marL="241300" marR="6350" indent="-228600" algn="just">
              <a:lnSpc>
                <a:spcPct val="80000"/>
              </a:lnSpc>
              <a:spcBef>
                <a:spcPts val="509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700" spc="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gelişmelerin</a:t>
            </a:r>
            <a:r>
              <a:rPr sz="1700" spc="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ortaya</a:t>
            </a:r>
            <a:r>
              <a:rPr sz="1700" spc="9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çıkmasında</a:t>
            </a:r>
            <a:r>
              <a:rPr sz="1700" spc="8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İslam</a:t>
            </a:r>
            <a:r>
              <a:rPr sz="1700" spc="8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uygarlığının</a:t>
            </a:r>
            <a:r>
              <a:rPr sz="1700" spc="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Avrupa’ya</a:t>
            </a:r>
            <a:r>
              <a:rPr sz="1700" spc="9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etkisi,</a:t>
            </a:r>
            <a:r>
              <a:rPr sz="1700" spc="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eski</a:t>
            </a:r>
            <a:r>
              <a:rPr sz="1700" spc="1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Yunan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700" spc="10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Roma</a:t>
            </a:r>
            <a:r>
              <a:rPr sz="1700" spc="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eserlerinin</a:t>
            </a:r>
            <a:r>
              <a:rPr sz="1700" spc="1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incelenmesi</a:t>
            </a:r>
            <a:r>
              <a:rPr sz="1700" spc="10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700" spc="10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farklı</a:t>
            </a:r>
            <a:r>
              <a:rPr sz="1700" spc="10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dillere</a:t>
            </a:r>
            <a:r>
              <a:rPr sz="1700" spc="10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çevrilmesi,</a:t>
            </a:r>
            <a:r>
              <a:rPr sz="1700" spc="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skolastik</a:t>
            </a:r>
            <a:r>
              <a:rPr sz="1700" spc="1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düşüncenin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önemini</a:t>
            </a:r>
            <a:r>
              <a:rPr sz="1700" spc="49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kaybetmesi,</a:t>
            </a:r>
            <a:r>
              <a:rPr sz="1700" spc="49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matbaanın</a:t>
            </a:r>
            <a:r>
              <a:rPr sz="1700" spc="49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icadı</a:t>
            </a:r>
            <a:r>
              <a:rPr sz="1700" spc="484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700" spc="4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yaygınlaşması,</a:t>
            </a:r>
            <a:r>
              <a:rPr sz="1700" spc="484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bilim</a:t>
            </a:r>
            <a:r>
              <a:rPr sz="1700" spc="49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insanlarının</a:t>
            </a:r>
            <a:r>
              <a:rPr sz="1700" spc="60" dirty="0">
                <a:solidFill>
                  <a:srgbClr val="2E2B1F"/>
                </a:solidFill>
                <a:latin typeface="Calibri"/>
                <a:cs typeface="Calibri"/>
              </a:rPr>
              <a:t>  </a:t>
            </a:r>
            <a:r>
              <a:rPr sz="1700" spc="-2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sanatçıların</a:t>
            </a:r>
            <a:r>
              <a:rPr sz="17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zengin</a:t>
            </a:r>
            <a:r>
              <a:rPr sz="17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aileler</a:t>
            </a:r>
            <a:r>
              <a:rPr sz="17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tarafından</a:t>
            </a:r>
            <a:r>
              <a:rPr sz="17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korunmaları</a:t>
            </a:r>
            <a:r>
              <a:rPr sz="1700" spc="-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7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desteklenmeleri</a:t>
            </a:r>
            <a:r>
              <a:rPr sz="17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sayılabilir.</a:t>
            </a:r>
            <a:endParaRPr sz="1700" dirty="0">
              <a:latin typeface="Calibri"/>
              <a:cs typeface="Calibri"/>
            </a:endParaRPr>
          </a:p>
          <a:p>
            <a:pPr>
              <a:spcBef>
                <a:spcPts val="2005"/>
              </a:spcBef>
              <a:buClr>
                <a:srgbClr val="A9A47B"/>
              </a:buClr>
              <a:buFont typeface="Arial MT"/>
              <a:buChar char="•"/>
            </a:pPr>
            <a:endParaRPr sz="1700" dirty="0">
              <a:latin typeface="Calibri"/>
              <a:cs typeface="Calibri"/>
            </a:endParaRPr>
          </a:p>
          <a:p>
            <a:pPr marL="240665" indent="-227965">
              <a:lnSpc>
                <a:spcPts val="1835"/>
              </a:lnSpc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</a:tabLst>
            </a:pP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700" spc="3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sayede</a:t>
            </a:r>
            <a:r>
              <a:rPr sz="1700" spc="3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Avrupa’da</a:t>
            </a:r>
            <a:r>
              <a:rPr sz="1700" spc="3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düşünce</a:t>
            </a:r>
            <a:r>
              <a:rPr sz="1700" spc="3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hareketleri</a:t>
            </a:r>
            <a:r>
              <a:rPr sz="1700" spc="3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güçlenmiştir.</a:t>
            </a:r>
            <a:r>
              <a:rPr sz="1700" spc="3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Bilimsel</a:t>
            </a:r>
            <a:r>
              <a:rPr sz="17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bilgiye</a:t>
            </a:r>
            <a:r>
              <a:rPr sz="1700" spc="3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verilen</a:t>
            </a:r>
            <a:endParaRPr sz="1700" dirty="0">
              <a:latin typeface="Calibri"/>
              <a:cs typeface="Calibri"/>
            </a:endParaRPr>
          </a:p>
          <a:p>
            <a:pPr marL="241300">
              <a:lnSpc>
                <a:spcPts val="1835"/>
              </a:lnSpc>
            </a:pP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önem</a:t>
            </a:r>
            <a:r>
              <a:rPr sz="1700" spc="-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artmıştır</a:t>
            </a:r>
            <a:r>
              <a:rPr sz="1700" spc="-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7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dirty="0">
                <a:solidFill>
                  <a:srgbClr val="2E2B1F"/>
                </a:solidFill>
                <a:latin typeface="Calibri"/>
                <a:cs typeface="Calibri"/>
              </a:rPr>
              <a:t>teknoloji</a:t>
            </a:r>
            <a:r>
              <a:rPr sz="1700" spc="-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700" spc="-10" dirty="0">
                <a:solidFill>
                  <a:srgbClr val="2E2B1F"/>
                </a:solidFill>
                <a:latin typeface="Calibri"/>
                <a:cs typeface="Calibri"/>
              </a:rPr>
              <a:t>gelişmiştir.</a:t>
            </a:r>
            <a:endParaRPr sz="1700" dirty="0">
              <a:latin typeface="Calibri"/>
              <a:cs typeface="Calibri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896293" y="3071293"/>
            <a:ext cx="4646233" cy="3606944"/>
          </a:xfrm>
          <a:prstGeom prst="rect">
            <a:avLst/>
          </a:prstGeom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5486400" y="76200"/>
            <a:ext cx="802640" cy="331470"/>
          </a:xfrm>
          <a:prstGeom prst="rect">
            <a:avLst/>
          </a:prstGeom>
        </p:spPr>
        <p:txBody>
          <a:bodyPr vert="horz" wrap="square" lIns="0" tIns="13335" rIns="0" bIns="0" rtlCol="0" anchor="ctr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b="1" u="sng" spc="-10" dirty="0"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Reform</a:t>
            </a:r>
            <a:endParaRPr sz="2000" dirty="0">
              <a:latin typeface="Calibri"/>
              <a:cs typeface="Calibri"/>
            </a:endParaRPr>
          </a:p>
        </p:txBody>
      </p:sp>
      <p:sp>
        <p:nvSpPr>
          <p:cNvPr id="3" name="object 3"/>
          <p:cNvSpPr txBox="1">
            <a:spLocks noGrp="1"/>
          </p:cNvSpPr>
          <p:nvPr>
            <p:ph idx="1"/>
          </p:nvPr>
        </p:nvSpPr>
        <p:spPr>
          <a:xfrm>
            <a:off x="1944370" y="533401"/>
            <a:ext cx="7886700" cy="6677341"/>
          </a:xfrm>
          <a:prstGeom prst="rect">
            <a:avLst/>
          </a:prstGeom>
        </p:spPr>
        <p:txBody>
          <a:bodyPr vert="horz" wrap="square" lIns="0" tIns="67310" rIns="0" bIns="0" rtlCol="0">
            <a:spAutoFit/>
          </a:bodyPr>
          <a:lstStyle/>
          <a:p>
            <a:pPr marL="241300" marR="5080" algn="just">
              <a:lnSpc>
                <a:spcPct val="80000"/>
              </a:lnSpc>
              <a:spcBef>
                <a:spcPts val="530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dirty="0"/>
              <a:t>Reform</a:t>
            </a:r>
            <a:r>
              <a:rPr spc="240" dirty="0"/>
              <a:t> </a:t>
            </a:r>
            <a:r>
              <a:rPr dirty="0"/>
              <a:t>Katolik</a:t>
            </a:r>
            <a:r>
              <a:rPr spc="225" dirty="0"/>
              <a:t> </a:t>
            </a:r>
            <a:r>
              <a:rPr dirty="0"/>
              <a:t>kilisesindeki</a:t>
            </a:r>
            <a:r>
              <a:rPr spc="240" dirty="0"/>
              <a:t> </a:t>
            </a:r>
            <a:r>
              <a:rPr dirty="0"/>
              <a:t>yapısal</a:t>
            </a:r>
            <a:r>
              <a:rPr spc="235" dirty="0"/>
              <a:t> </a:t>
            </a:r>
            <a:r>
              <a:rPr dirty="0"/>
              <a:t>sorunlara</a:t>
            </a:r>
            <a:r>
              <a:rPr spc="245" dirty="0"/>
              <a:t> </a:t>
            </a:r>
            <a:r>
              <a:rPr dirty="0"/>
              <a:t>karşı</a:t>
            </a:r>
            <a:r>
              <a:rPr spc="245" dirty="0"/>
              <a:t> </a:t>
            </a:r>
            <a:r>
              <a:rPr dirty="0"/>
              <a:t>ortaya</a:t>
            </a:r>
            <a:r>
              <a:rPr spc="245" dirty="0"/>
              <a:t> </a:t>
            </a:r>
            <a:r>
              <a:rPr dirty="0"/>
              <a:t>çıkmıştır</a:t>
            </a:r>
            <a:r>
              <a:rPr spc="240" dirty="0"/>
              <a:t> </a:t>
            </a:r>
            <a:r>
              <a:rPr spc="-25" dirty="0"/>
              <a:t>ve </a:t>
            </a:r>
            <a:r>
              <a:rPr dirty="0"/>
              <a:t>kilisenin</a:t>
            </a:r>
            <a:r>
              <a:rPr spc="415" dirty="0"/>
              <a:t> </a:t>
            </a:r>
            <a:r>
              <a:rPr dirty="0"/>
              <a:t>dini</a:t>
            </a:r>
            <a:r>
              <a:rPr spc="415" dirty="0"/>
              <a:t> </a:t>
            </a:r>
            <a:r>
              <a:rPr dirty="0"/>
              <a:t>ilkelerle</a:t>
            </a:r>
            <a:r>
              <a:rPr spc="415" dirty="0"/>
              <a:t> </a:t>
            </a:r>
            <a:r>
              <a:rPr dirty="0"/>
              <a:t>uyuşmayan</a:t>
            </a:r>
            <a:r>
              <a:rPr spc="420" dirty="0"/>
              <a:t> </a:t>
            </a:r>
            <a:r>
              <a:rPr dirty="0"/>
              <a:t>hareketlerinin</a:t>
            </a:r>
            <a:r>
              <a:rPr spc="420" dirty="0"/>
              <a:t> </a:t>
            </a:r>
            <a:r>
              <a:rPr dirty="0"/>
              <a:t>düzeltilmesi</a:t>
            </a:r>
            <a:r>
              <a:rPr spc="409" dirty="0"/>
              <a:t> </a:t>
            </a:r>
            <a:r>
              <a:rPr spc="-10" dirty="0"/>
              <a:t>talebini </a:t>
            </a:r>
            <a:r>
              <a:rPr dirty="0"/>
              <a:t>içermektedir.</a:t>
            </a:r>
            <a:r>
              <a:rPr spc="125" dirty="0"/>
              <a:t>  </a:t>
            </a:r>
            <a:r>
              <a:rPr dirty="0"/>
              <a:t>Bu</a:t>
            </a:r>
            <a:r>
              <a:rPr spc="130" dirty="0"/>
              <a:t>  </a:t>
            </a:r>
            <a:r>
              <a:rPr dirty="0"/>
              <a:t>süreçte</a:t>
            </a:r>
            <a:r>
              <a:rPr spc="130" dirty="0"/>
              <a:t>  </a:t>
            </a:r>
            <a:r>
              <a:rPr dirty="0"/>
              <a:t>dini</a:t>
            </a:r>
            <a:r>
              <a:rPr spc="130" dirty="0"/>
              <a:t>  </a:t>
            </a:r>
            <a:r>
              <a:rPr dirty="0"/>
              <a:t>metinlerin</a:t>
            </a:r>
            <a:r>
              <a:rPr spc="130" dirty="0"/>
              <a:t>  </a:t>
            </a:r>
            <a:r>
              <a:rPr dirty="0"/>
              <a:t>farklı</a:t>
            </a:r>
            <a:r>
              <a:rPr spc="125" dirty="0"/>
              <a:t>  </a:t>
            </a:r>
            <a:r>
              <a:rPr dirty="0"/>
              <a:t>dillere</a:t>
            </a:r>
            <a:r>
              <a:rPr spc="130" dirty="0"/>
              <a:t>  </a:t>
            </a:r>
            <a:r>
              <a:rPr spc="-10" dirty="0"/>
              <a:t>çevrilmeleri, </a:t>
            </a:r>
            <a:r>
              <a:rPr dirty="0"/>
              <a:t>reforma</a:t>
            </a:r>
            <a:r>
              <a:rPr spc="215" dirty="0"/>
              <a:t>  </a:t>
            </a:r>
            <a:r>
              <a:rPr dirty="0"/>
              <a:t>olan</a:t>
            </a:r>
            <a:r>
              <a:rPr spc="220" dirty="0"/>
              <a:t>  </a:t>
            </a:r>
            <a:r>
              <a:rPr dirty="0"/>
              <a:t>ihtiyacın</a:t>
            </a:r>
            <a:r>
              <a:rPr spc="220" dirty="0"/>
              <a:t>  </a:t>
            </a:r>
            <a:r>
              <a:rPr dirty="0"/>
              <a:t>artmasını</a:t>
            </a:r>
            <a:r>
              <a:rPr spc="215" dirty="0"/>
              <a:t>  </a:t>
            </a:r>
            <a:r>
              <a:rPr dirty="0"/>
              <a:t>ve</a:t>
            </a:r>
            <a:r>
              <a:rPr spc="220" dirty="0"/>
              <a:t>  </a:t>
            </a:r>
            <a:r>
              <a:rPr dirty="0"/>
              <a:t>kitlesel</a:t>
            </a:r>
            <a:r>
              <a:rPr spc="220" dirty="0"/>
              <a:t>  </a:t>
            </a:r>
            <a:r>
              <a:rPr dirty="0"/>
              <a:t>desteğe</a:t>
            </a:r>
            <a:r>
              <a:rPr spc="220" dirty="0"/>
              <a:t>  </a:t>
            </a:r>
            <a:r>
              <a:rPr spc="-10" dirty="0"/>
              <a:t>kavuşmasını </a:t>
            </a:r>
            <a:r>
              <a:rPr dirty="0"/>
              <a:t>sağlamıştır.</a:t>
            </a:r>
            <a:r>
              <a:rPr spc="65" dirty="0"/>
              <a:t> </a:t>
            </a:r>
            <a:r>
              <a:rPr dirty="0"/>
              <a:t>Bu</a:t>
            </a:r>
            <a:r>
              <a:rPr spc="80" dirty="0"/>
              <a:t> </a:t>
            </a:r>
            <a:r>
              <a:rPr dirty="0"/>
              <a:t>durumun</a:t>
            </a:r>
            <a:r>
              <a:rPr spc="85" dirty="0"/>
              <a:t> </a:t>
            </a:r>
            <a:r>
              <a:rPr dirty="0"/>
              <a:t>gelişiminde</a:t>
            </a:r>
            <a:r>
              <a:rPr spc="80" dirty="0"/>
              <a:t> </a:t>
            </a:r>
            <a:r>
              <a:rPr dirty="0"/>
              <a:t>matbaanın</a:t>
            </a:r>
            <a:r>
              <a:rPr spc="80" dirty="0"/>
              <a:t> </a:t>
            </a:r>
            <a:r>
              <a:rPr dirty="0"/>
              <a:t>icadının</a:t>
            </a:r>
            <a:r>
              <a:rPr spc="90" dirty="0"/>
              <a:t> </a:t>
            </a:r>
            <a:r>
              <a:rPr dirty="0"/>
              <a:t>büyük</a:t>
            </a:r>
            <a:r>
              <a:rPr spc="75" dirty="0"/>
              <a:t> </a:t>
            </a:r>
            <a:r>
              <a:rPr dirty="0"/>
              <a:t>bir</a:t>
            </a:r>
            <a:r>
              <a:rPr spc="75" dirty="0"/>
              <a:t> </a:t>
            </a:r>
            <a:r>
              <a:rPr spc="-20" dirty="0"/>
              <a:t>rolü </a:t>
            </a:r>
            <a:r>
              <a:rPr spc="-10" dirty="0"/>
              <a:t>vardır.</a:t>
            </a:r>
            <a:r>
              <a:rPr spc="95" dirty="0"/>
              <a:t> </a:t>
            </a:r>
            <a:r>
              <a:rPr dirty="0"/>
              <a:t>Kilisenin</a:t>
            </a:r>
            <a:r>
              <a:rPr spc="110" dirty="0"/>
              <a:t> </a:t>
            </a:r>
            <a:r>
              <a:rPr dirty="0"/>
              <a:t>geniş</a:t>
            </a:r>
            <a:r>
              <a:rPr spc="105" dirty="0"/>
              <a:t> </a:t>
            </a:r>
            <a:r>
              <a:rPr dirty="0"/>
              <a:t>mal</a:t>
            </a:r>
            <a:r>
              <a:rPr spc="95" dirty="0"/>
              <a:t> </a:t>
            </a:r>
            <a:r>
              <a:rPr dirty="0"/>
              <a:t>varlığına</a:t>
            </a:r>
            <a:r>
              <a:rPr spc="100" dirty="0"/>
              <a:t> </a:t>
            </a:r>
            <a:r>
              <a:rPr dirty="0"/>
              <a:t>ve</a:t>
            </a:r>
            <a:r>
              <a:rPr spc="105" dirty="0"/>
              <a:t> </a:t>
            </a:r>
            <a:r>
              <a:rPr dirty="0"/>
              <a:t>siyasi</a:t>
            </a:r>
            <a:r>
              <a:rPr spc="100" dirty="0"/>
              <a:t> </a:t>
            </a:r>
            <a:r>
              <a:rPr dirty="0"/>
              <a:t>güce</a:t>
            </a:r>
            <a:r>
              <a:rPr spc="110" dirty="0"/>
              <a:t> </a:t>
            </a:r>
            <a:r>
              <a:rPr dirty="0"/>
              <a:t>sahip</a:t>
            </a:r>
            <a:r>
              <a:rPr spc="100" dirty="0"/>
              <a:t> </a:t>
            </a:r>
            <a:r>
              <a:rPr dirty="0"/>
              <a:t>olduğu</a:t>
            </a:r>
            <a:r>
              <a:rPr spc="114" dirty="0"/>
              <a:t> </a:t>
            </a:r>
            <a:r>
              <a:rPr spc="-10" dirty="0"/>
              <a:t>Ortaçağ </a:t>
            </a:r>
            <a:r>
              <a:rPr dirty="0"/>
              <a:t>dönemi</a:t>
            </a:r>
            <a:r>
              <a:rPr spc="60" dirty="0"/>
              <a:t>  </a:t>
            </a:r>
            <a:r>
              <a:rPr dirty="0"/>
              <a:t>kazanımları</a:t>
            </a:r>
            <a:r>
              <a:rPr spc="65" dirty="0"/>
              <a:t>  </a:t>
            </a:r>
            <a:r>
              <a:rPr dirty="0"/>
              <a:t>bu</a:t>
            </a:r>
            <a:r>
              <a:rPr spc="65" dirty="0"/>
              <a:t>  </a:t>
            </a:r>
            <a:r>
              <a:rPr dirty="0"/>
              <a:t>dönemde</a:t>
            </a:r>
            <a:r>
              <a:rPr spc="65" dirty="0"/>
              <a:t>  </a:t>
            </a:r>
            <a:r>
              <a:rPr dirty="0"/>
              <a:t>eleştirilmiş</a:t>
            </a:r>
            <a:r>
              <a:rPr spc="80" dirty="0"/>
              <a:t>  </a:t>
            </a:r>
            <a:r>
              <a:rPr dirty="0"/>
              <a:t>ve</a:t>
            </a:r>
            <a:r>
              <a:rPr spc="65" dirty="0"/>
              <a:t>  </a:t>
            </a:r>
            <a:r>
              <a:rPr dirty="0"/>
              <a:t>kilisenin</a:t>
            </a:r>
            <a:r>
              <a:rPr spc="70" dirty="0"/>
              <a:t>  </a:t>
            </a:r>
            <a:r>
              <a:rPr spc="-10" dirty="0"/>
              <a:t>toplumun </a:t>
            </a:r>
            <a:r>
              <a:rPr dirty="0"/>
              <a:t>şekillendirilmesindeki</a:t>
            </a:r>
            <a:r>
              <a:rPr spc="5" dirty="0"/>
              <a:t> </a:t>
            </a:r>
            <a:r>
              <a:rPr dirty="0"/>
              <a:t>rolü</a:t>
            </a:r>
            <a:r>
              <a:rPr spc="10" dirty="0"/>
              <a:t> </a:t>
            </a:r>
            <a:r>
              <a:rPr dirty="0"/>
              <a:t>gündeme</a:t>
            </a:r>
            <a:r>
              <a:rPr spc="15" dirty="0"/>
              <a:t> </a:t>
            </a:r>
            <a:r>
              <a:rPr spc="-10" dirty="0"/>
              <a:t>gelmiştir.</a:t>
            </a:r>
            <a:r>
              <a:rPr spc="5" dirty="0"/>
              <a:t> </a:t>
            </a:r>
            <a:r>
              <a:rPr dirty="0"/>
              <a:t>Kilisenin</a:t>
            </a:r>
            <a:r>
              <a:rPr spc="5" dirty="0"/>
              <a:t> </a:t>
            </a:r>
            <a:r>
              <a:rPr dirty="0"/>
              <a:t>dinden</a:t>
            </a:r>
            <a:r>
              <a:rPr spc="20" dirty="0"/>
              <a:t> </a:t>
            </a:r>
            <a:r>
              <a:rPr spc="-10" dirty="0"/>
              <a:t>çıkarma, </a:t>
            </a:r>
            <a:r>
              <a:rPr dirty="0"/>
              <a:t>kişilerin</a:t>
            </a:r>
            <a:r>
              <a:rPr spc="-55" dirty="0"/>
              <a:t> </a:t>
            </a:r>
            <a:r>
              <a:rPr spc="-10" dirty="0"/>
              <a:t>hayatlarına</a:t>
            </a:r>
            <a:r>
              <a:rPr spc="-55" dirty="0"/>
              <a:t> </a:t>
            </a:r>
            <a:r>
              <a:rPr dirty="0"/>
              <a:t>müdahale</a:t>
            </a:r>
            <a:r>
              <a:rPr spc="-35" dirty="0"/>
              <a:t> </a:t>
            </a:r>
            <a:r>
              <a:rPr dirty="0"/>
              <a:t>etme</a:t>
            </a:r>
            <a:r>
              <a:rPr spc="-50" dirty="0"/>
              <a:t> </a:t>
            </a:r>
            <a:r>
              <a:rPr dirty="0"/>
              <a:t>ve</a:t>
            </a:r>
            <a:r>
              <a:rPr spc="-45" dirty="0"/>
              <a:t> </a:t>
            </a:r>
            <a:r>
              <a:rPr dirty="0"/>
              <a:t>bundan</a:t>
            </a:r>
            <a:r>
              <a:rPr spc="-45" dirty="0"/>
              <a:t> </a:t>
            </a:r>
            <a:r>
              <a:rPr dirty="0"/>
              <a:t>ekonomik</a:t>
            </a:r>
            <a:r>
              <a:rPr spc="-65" dirty="0"/>
              <a:t> </a:t>
            </a:r>
            <a:r>
              <a:rPr spc="-10" dirty="0"/>
              <a:t>fayda</a:t>
            </a:r>
            <a:r>
              <a:rPr spc="-50" dirty="0"/>
              <a:t> </a:t>
            </a:r>
            <a:r>
              <a:rPr spc="-10" dirty="0"/>
              <a:t>sağlama </a:t>
            </a:r>
            <a:r>
              <a:rPr dirty="0"/>
              <a:t>durumları</a:t>
            </a:r>
            <a:r>
              <a:rPr spc="-70" dirty="0"/>
              <a:t> </a:t>
            </a:r>
            <a:r>
              <a:rPr spc="-10" dirty="0"/>
              <a:t>eleştirilmiştir.</a:t>
            </a:r>
          </a:p>
          <a:p>
            <a:pPr marL="241300" marR="5080" algn="just">
              <a:lnSpc>
                <a:spcPct val="80000"/>
              </a:lnSpc>
              <a:spcBef>
                <a:spcPts val="434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dirty="0"/>
              <a:t>Almanya’da</a:t>
            </a:r>
            <a:r>
              <a:rPr spc="90" dirty="0"/>
              <a:t> </a:t>
            </a:r>
            <a:r>
              <a:rPr dirty="0"/>
              <a:t>Martin</a:t>
            </a:r>
            <a:r>
              <a:rPr spc="85" dirty="0"/>
              <a:t> </a:t>
            </a:r>
            <a:r>
              <a:rPr dirty="0"/>
              <a:t>Luther</a:t>
            </a:r>
            <a:r>
              <a:rPr spc="75" dirty="0"/>
              <a:t> </a:t>
            </a:r>
            <a:r>
              <a:rPr dirty="0"/>
              <a:t>öncülüğünde</a:t>
            </a:r>
            <a:r>
              <a:rPr spc="95" dirty="0"/>
              <a:t> </a:t>
            </a:r>
            <a:r>
              <a:rPr dirty="0"/>
              <a:t>başlatılan</a:t>
            </a:r>
            <a:r>
              <a:rPr spc="85" dirty="0"/>
              <a:t> </a:t>
            </a:r>
            <a:r>
              <a:rPr dirty="0"/>
              <a:t>bu</a:t>
            </a:r>
            <a:r>
              <a:rPr spc="80" dirty="0"/>
              <a:t> </a:t>
            </a:r>
            <a:r>
              <a:rPr dirty="0"/>
              <a:t>hareket</a:t>
            </a:r>
            <a:r>
              <a:rPr spc="90" dirty="0"/>
              <a:t> </a:t>
            </a:r>
            <a:r>
              <a:rPr spc="-10" dirty="0"/>
              <a:t>sonunda </a:t>
            </a:r>
            <a:r>
              <a:rPr dirty="0"/>
              <a:t>Protestan</a:t>
            </a:r>
            <a:r>
              <a:rPr spc="350" dirty="0"/>
              <a:t>    </a:t>
            </a:r>
            <a:r>
              <a:rPr dirty="0"/>
              <a:t>kilisesi</a:t>
            </a:r>
            <a:r>
              <a:rPr spc="355" dirty="0"/>
              <a:t>    </a:t>
            </a:r>
            <a:r>
              <a:rPr dirty="0"/>
              <a:t>kurulmuştur.</a:t>
            </a:r>
            <a:r>
              <a:rPr spc="355" dirty="0"/>
              <a:t>    </a:t>
            </a:r>
            <a:r>
              <a:rPr dirty="0"/>
              <a:t>Bu</a:t>
            </a:r>
            <a:r>
              <a:rPr spc="350" dirty="0"/>
              <a:t>    </a:t>
            </a:r>
            <a:r>
              <a:rPr dirty="0"/>
              <a:t>dönemde</a:t>
            </a:r>
            <a:r>
              <a:rPr spc="355" dirty="0"/>
              <a:t>    </a:t>
            </a:r>
            <a:r>
              <a:rPr spc="-10" dirty="0"/>
              <a:t>Fransa’da </a:t>
            </a:r>
            <a:r>
              <a:rPr dirty="0"/>
              <a:t>Kalvenizm,</a:t>
            </a:r>
            <a:r>
              <a:rPr spc="350" dirty="0"/>
              <a:t> </a:t>
            </a:r>
            <a:r>
              <a:rPr dirty="0"/>
              <a:t>İngiltere’de</a:t>
            </a:r>
            <a:r>
              <a:rPr spc="370" dirty="0"/>
              <a:t> </a:t>
            </a:r>
            <a:r>
              <a:rPr dirty="0"/>
              <a:t>Anglikanizm,</a:t>
            </a:r>
            <a:r>
              <a:rPr spc="375" dirty="0"/>
              <a:t> </a:t>
            </a:r>
            <a:r>
              <a:rPr dirty="0"/>
              <a:t>İskoçya</a:t>
            </a:r>
            <a:r>
              <a:rPr spc="360" dirty="0"/>
              <a:t> </a:t>
            </a:r>
            <a:r>
              <a:rPr dirty="0"/>
              <a:t>Presbiteryen</a:t>
            </a:r>
            <a:r>
              <a:rPr spc="370" dirty="0"/>
              <a:t> </a:t>
            </a:r>
            <a:r>
              <a:rPr spc="-10" dirty="0"/>
              <a:t>mezhepleri ortaya</a:t>
            </a:r>
            <a:r>
              <a:rPr spc="-50" dirty="0"/>
              <a:t> </a:t>
            </a:r>
            <a:r>
              <a:rPr spc="-10" dirty="0"/>
              <a:t>çıktı.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34200" y="4114801"/>
            <a:ext cx="3388224" cy="254316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28800" y="4267201"/>
            <a:ext cx="3732244" cy="2390761"/>
          </a:xfrm>
          <a:prstGeom prst="rect">
            <a:avLst/>
          </a:prstGeom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4343400" y="304800"/>
            <a:ext cx="3267710" cy="258404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spcBef>
                <a:spcPts val="95"/>
              </a:spcBef>
            </a:pP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18.</a:t>
            </a:r>
            <a:r>
              <a:rPr sz="1600" b="1" u="heavy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Yüzyılda</a:t>
            </a:r>
            <a:r>
              <a:rPr sz="1600" b="1" u="heavy" spc="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Avrupa’nın</a:t>
            </a:r>
            <a:r>
              <a:rPr sz="1600" b="1" u="heavy" spc="3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Genel</a:t>
            </a:r>
            <a:r>
              <a:rPr sz="1600" b="1" u="heavy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Durumu</a:t>
            </a:r>
            <a:endParaRPr sz="1600" dirty="0">
              <a:latin typeface="Calibri"/>
              <a:cs typeface="Calibri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1998370" y="5536544"/>
            <a:ext cx="7474584" cy="47815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500" b="1" spc="-110" dirty="0">
                <a:solidFill>
                  <a:srgbClr val="675E46"/>
                </a:solidFill>
                <a:latin typeface="Cambria"/>
                <a:cs typeface="Cambria"/>
              </a:rPr>
              <a:t>Yararlanılan</a:t>
            </a:r>
            <a:r>
              <a:rPr sz="1500" b="1" spc="-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b="1" spc="-100" dirty="0">
                <a:solidFill>
                  <a:srgbClr val="675E46"/>
                </a:solidFill>
                <a:latin typeface="Cambria"/>
                <a:cs typeface="Cambria"/>
              </a:rPr>
              <a:t>Kaynak:</a:t>
            </a:r>
            <a:r>
              <a:rPr sz="1500" b="1" spc="-1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14" dirty="0">
                <a:solidFill>
                  <a:srgbClr val="675E46"/>
                </a:solidFill>
                <a:latin typeface="Cambria"/>
                <a:cs typeface="Cambria"/>
              </a:rPr>
              <a:t>Kayapınar,</a:t>
            </a:r>
            <a:r>
              <a:rPr sz="150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0" dirty="0">
                <a:solidFill>
                  <a:srgbClr val="675E46"/>
                </a:solidFill>
                <a:latin typeface="Cambria"/>
                <a:cs typeface="Cambria"/>
              </a:rPr>
              <a:t>A.</a:t>
            </a:r>
            <a:r>
              <a:rPr sz="1500" spc="409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(Ed).</a:t>
            </a:r>
            <a:r>
              <a:rPr sz="1500" spc="-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2013.</a:t>
            </a:r>
            <a:r>
              <a:rPr sz="150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110" dirty="0">
                <a:solidFill>
                  <a:srgbClr val="675E46"/>
                </a:solidFill>
                <a:latin typeface="Cambria"/>
                <a:cs typeface="Cambria"/>
              </a:rPr>
              <a:t>Yakınçağ</a:t>
            </a:r>
            <a:r>
              <a:rPr sz="1500" i="1" spc="-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95" dirty="0">
                <a:solidFill>
                  <a:srgbClr val="675E46"/>
                </a:solidFill>
                <a:latin typeface="Cambria"/>
                <a:cs typeface="Cambria"/>
              </a:rPr>
              <a:t>Avrupa</a:t>
            </a:r>
            <a:r>
              <a:rPr sz="1500" i="1" spc="-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100" dirty="0">
                <a:solidFill>
                  <a:srgbClr val="675E46"/>
                </a:solidFill>
                <a:latin typeface="Cambria"/>
                <a:cs typeface="Cambria"/>
              </a:rPr>
              <a:t>Tarihi.</a:t>
            </a:r>
            <a:r>
              <a:rPr sz="1500" i="1" spc="-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Anadolu</a:t>
            </a:r>
            <a:r>
              <a:rPr sz="1500" spc="-1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Üniversitesi</a:t>
            </a:r>
            <a:r>
              <a:rPr sz="1500" spc="-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14" dirty="0">
                <a:solidFill>
                  <a:srgbClr val="675E46"/>
                </a:solidFill>
                <a:latin typeface="Cambria"/>
                <a:cs typeface="Cambria"/>
              </a:rPr>
              <a:t>Yayını</a:t>
            </a:r>
            <a:r>
              <a:rPr sz="1500" spc="-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70" dirty="0">
                <a:solidFill>
                  <a:srgbClr val="675E46"/>
                </a:solidFill>
                <a:latin typeface="Cambria"/>
                <a:cs typeface="Cambria"/>
              </a:rPr>
              <a:t>No:</a:t>
            </a:r>
            <a:endParaRPr sz="1500">
              <a:latin typeface="Cambria"/>
              <a:cs typeface="Cambria"/>
            </a:endParaRPr>
          </a:p>
          <a:p>
            <a:pPr marL="12700"/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3041,AçıköğretimFakültesiYayınıNo:</a:t>
            </a:r>
            <a:r>
              <a:rPr sz="1500" spc="-19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1990.Eskişehir</a:t>
            </a:r>
            <a:endParaRPr sz="1500">
              <a:latin typeface="Cambria"/>
              <a:cs typeface="Cambria"/>
            </a:endParaRPr>
          </a:p>
        </p:txBody>
      </p:sp>
      <p:sp>
        <p:nvSpPr>
          <p:cNvPr id="4" name="object 4"/>
          <p:cNvSpPr txBox="1">
            <a:spLocks noGrp="1"/>
          </p:cNvSpPr>
          <p:nvPr>
            <p:ph idx="1"/>
          </p:nvPr>
        </p:nvSpPr>
        <p:spPr>
          <a:xfrm>
            <a:off x="2152650" y="1825626"/>
            <a:ext cx="7886700" cy="5184111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 marR="5080" algn="just">
              <a:lnSpc>
                <a:spcPct val="100000"/>
              </a:lnSpc>
              <a:spcBef>
                <a:spcPts val="105"/>
              </a:spcBef>
            </a:pPr>
            <a:r>
              <a:rPr lang="tr-TR" dirty="0"/>
              <a:t>Feodal yapıdan dolayı </a:t>
            </a:r>
            <a:r>
              <a:rPr dirty="0" err="1"/>
              <a:t>güçlü</a:t>
            </a:r>
            <a:r>
              <a:rPr spc="5" dirty="0"/>
              <a:t> </a:t>
            </a:r>
            <a:r>
              <a:rPr spc="-15" dirty="0"/>
              <a:t>merkezi</a:t>
            </a:r>
            <a:r>
              <a:rPr spc="-10" dirty="0"/>
              <a:t> </a:t>
            </a:r>
            <a:r>
              <a:rPr spc="-5" dirty="0"/>
              <a:t>krallıklar</a:t>
            </a:r>
            <a:r>
              <a:rPr dirty="0"/>
              <a:t> </a:t>
            </a:r>
            <a:r>
              <a:rPr spc="-10" dirty="0"/>
              <a:t>bulunmuyordu,</a:t>
            </a:r>
            <a:r>
              <a:rPr spc="-5" dirty="0"/>
              <a:t> </a:t>
            </a:r>
            <a:r>
              <a:rPr spc="-20" dirty="0"/>
              <a:t>fakat</a:t>
            </a:r>
            <a:r>
              <a:rPr spc="-15" dirty="0"/>
              <a:t> </a:t>
            </a:r>
            <a:r>
              <a:rPr spc="-10" dirty="0"/>
              <a:t>yeniçağda</a:t>
            </a:r>
            <a:r>
              <a:rPr spc="-5" dirty="0"/>
              <a:t> silah </a:t>
            </a:r>
            <a:r>
              <a:rPr dirty="0"/>
              <a:t> </a:t>
            </a:r>
            <a:r>
              <a:rPr spc="-5" dirty="0"/>
              <a:t>teknolojisinde </a:t>
            </a:r>
            <a:r>
              <a:rPr spc="-15" dirty="0"/>
              <a:t>ve </a:t>
            </a:r>
            <a:r>
              <a:rPr spc="-5" dirty="0"/>
              <a:t>ticari yaşamda </a:t>
            </a:r>
            <a:r>
              <a:rPr spc="-10" dirty="0"/>
              <a:t>meydana </a:t>
            </a:r>
            <a:r>
              <a:rPr spc="-5" dirty="0"/>
              <a:t>gelen bazı gelişmeler </a:t>
            </a:r>
            <a:r>
              <a:rPr spc="-20" dirty="0"/>
              <a:t>ve </a:t>
            </a:r>
            <a:r>
              <a:rPr spc="-15" dirty="0"/>
              <a:t> </a:t>
            </a:r>
            <a:r>
              <a:rPr spc="-20" dirty="0"/>
              <a:t>değişimler, </a:t>
            </a:r>
            <a:r>
              <a:rPr spc="-10" dirty="0"/>
              <a:t>adeta birer </a:t>
            </a:r>
            <a:r>
              <a:rPr dirty="0"/>
              <a:t>küçük </a:t>
            </a:r>
            <a:r>
              <a:rPr spc="-5" dirty="0"/>
              <a:t>bağımsız hükümdar </a:t>
            </a:r>
            <a:r>
              <a:rPr dirty="0"/>
              <a:t>gibi </a:t>
            </a:r>
            <a:r>
              <a:rPr spc="-20" dirty="0"/>
              <a:t>hareket </a:t>
            </a:r>
            <a:r>
              <a:rPr dirty="0"/>
              <a:t>eden </a:t>
            </a:r>
            <a:r>
              <a:rPr spc="5" dirty="0"/>
              <a:t> </a:t>
            </a:r>
            <a:r>
              <a:rPr spc="-10" dirty="0"/>
              <a:t>feodal </a:t>
            </a:r>
            <a:r>
              <a:rPr spc="-15" dirty="0"/>
              <a:t>senyörlerden </a:t>
            </a:r>
            <a:r>
              <a:rPr spc="-5" dirty="0"/>
              <a:t>birinin </a:t>
            </a:r>
            <a:r>
              <a:rPr spc="-10" dirty="0"/>
              <a:t>zamanla </a:t>
            </a:r>
            <a:r>
              <a:rPr spc="-5" dirty="0"/>
              <a:t>güçlenerek diğerlerini egemenliği </a:t>
            </a:r>
            <a:r>
              <a:rPr spc="-440" dirty="0"/>
              <a:t> </a:t>
            </a:r>
            <a:r>
              <a:rPr dirty="0"/>
              <a:t>altına almasını </a:t>
            </a:r>
            <a:r>
              <a:rPr spc="-5" dirty="0"/>
              <a:t>sağladı </a:t>
            </a:r>
            <a:r>
              <a:rPr spc="-15" dirty="0"/>
              <a:t>ve </a:t>
            </a:r>
            <a:r>
              <a:rPr spc="-5" dirty="0"/>
              <a:t>böylece </a:t>
            </a:r>
            <a:r>
              <a:rPr spc="-25" dirty="0"/>
              <a:t>Avrupa’da </a:t>
            </a:r>
            <a:r>
              <a:rPr dirty="0"/>
              <a:t>güçlü </a:t>
            </a:r>
            <a:r>
              <a:rPr spc="-15" dirty="0"/>
              <a:t>merkezi </a:t>
            </a:r>
            <a:r>
              <a:rPr spc="-5" dirty="0"/>
              <a:t>krallıklar </a:t>
            </a:r>
            <a:r>
              <a:rPr dirty="0"/>
              <a:t> </a:t>
            </a:r>
            <a:r>
              <a:rPr spc="-5" dirty="0"/>
              <a:t>kuruldu.</a:t>
            </a:r>
            <a:r>
              <a:rPr dirty="0"/>
              <a:t> </a:t>
            </a:r>
            <a:r>
              <a:rPr spc="-10" dirty="0"/>
              <a:t>Fransız</a:t>
            </a:r>
            <a:r>
              <a:rPr spc="-5" dirty="0"/>
              <a:t> İhtilali</a:t>
            </a:r>
            <a:r>
              <a:rPr dirty="0"/>
              <a:t> </a:t>
            </a:r>
            <a:r>
              <a:rPr spc="-5" dirty="0"/>
              <a:t>öncesinde</a:t>
            </a:r>
            <a:r>
              <a:rPr dirty="0"/>
              <a:t> </a:t>
            </a:r>
            <a:r>
              <a:rPr spc="-20" dirty="0"/>
              <a:t>Avrupa’da</a:t>
            </a:r>
            <a:r>
              <a:rPr spc="-15" dirty="0"/>
              <a:t> </a:t>
            </a:r>
            <a:r>
              <a:rPr spc="-5" dirty="0"/>
              <a:t>modern</a:t>
            </a:r>
            <a:r>
              <a:rPr dirty="0"/>
              <a:t> </a:t>
            </a:r>
            <a:r>
              <a:rPr spc="-5" dirty="0"/>
              <a:t>anlamda</a:t>
            </a:r>
            <a:r>
              <a:rPr dirty="0"/>
              <a:t> </a:t>
            </a:r>
            <a:r>
              <a:rPr spc="-5" dirty="0"/>
              <a:t>bir </a:t>
            </a:r>
            <a:r>
              <a:rPr dirty="0"/>
              <a:t> </a:t>
            </a:r>
            <a:r>
              <a:rPr spc="-5" dirty="0"/>
              <a:t>ulus-devletin</a:t>
            </a:r>
            <a:r>
              <a:rPr dirty="0"/>
              <a:t> </a:t>
            </a:r>
            <a:r>
              <a:rPr spc="-5" dirty="0"/>
              <a:t>varlığı</a:t>
            </a:r>
            <a:r>
              <a:rPr dirty="0"/>
              <a:t> </a:t>
            </a:r>
            <a:r>
              <a:rPr spc="-10" dirty="0"/>
              <a:t>söz</a:t>
            </a:r>
            <a:r>
              <a:rPr spc="-5" dirty="0"/>
              <a:t> </a:t>
            </a:r>
            <a:r>
              <a:rPr spc="-15" dirty="0"/>
              <a:t>konusu</a:t>
            </a:r>
            <a:r>
              <a:rPr spc="-10" dirty="0"/>
              <a:t> </a:t>
            </a:r>
            <a:r>
              <a:rPr spc="-5" dirty="0"/>
              <a:t>değildi.</a:t>
            </a:r>
            <a:r>
              <a:rPr dirty="0"/>
              <a:t> Bununla</a:t>
            </a:r>
            <a:r>
              <a:rPr spc="450" dirty="0"/>
              <a:t> </a:t>
            </a:r>
            <a:r>
              <a:rPr spc="-10" dirty="0"/>
              <a:t>birlikte</a:t>
            </a:r>
            <a:r>
              <a:rPr spc="430" dirty="0"/>
              <a:t> </a:t>
            </a:r>
            <a:r>
              <a:rPr spc="-5" dirty="0"/>
              <a:t>gelecekte </a:t>
            </a:r>
            <a:r>
              <a:rPr dirty="0"/>
              <a:t> </a:t>
            </a:r>
            <a:r>
              <a:rPr spc="-5" dirty="0"/>
              <a:t>ulus</a:t>
            </a:r>
            <a:r>
              <a:rPr dirty="0"/>
              <a:t> </a:t>
            </a:r>
            <a:r>
              <a:rPr spc="-10" dirty="0"/>
              <a:t>devlet</a:t>
            </a:r>
            <a:r>
              <a:rPr spc="-5" dirty="0"/>
              <a:t> niteliği</a:t>
            </a:r>
            <a:r>
              <a:rPr dirty="0"/>
              <a:t> </a:t>
            </a:r>
            <a:r>
              <a:rPr spc="-10" dirty="0"/>
              <a:t>kazanacak</a:t>
            </a:r>
            <a:r>
              <a:rPr spc="-5" dirty="0"/>
              <a:t> krallıkların</a:t>
            </a:r>
            <a:r>
              <a:rPr dirty="0"/>
              <a:t> </a:t>
            </a:r>
            <a:r>
              <a:rPr spc="-5" dirty="0"/>
              <a:t>oluşumu</a:t>
            </a:r>
            <a:r>
              <a:rPr dirty="0"/>
              <a:t> </a:t>
            </a:r>
            <a:r>
              <a:rPr spc="-5" dirty="0"/>
              <a:t>tamamlanmak </a:t>
            </a:r>
            <a:r>
              <a:rPr dirty="0"/>
              <a:t> </a:t>
            </a:r>
            <a:r>
              <a:rPr spc="-15" dirty="0"/>
              <a:t>üzereydi»</a:t>
            </a:r>
            <a:r>
              <a:rPr spc="-20" dirty="0"/>
              <a:t> </a:t>
            </a:r>
            <a:r>
              <a:rPr spc="-25" dirty="0"/>
              <a:t>(Kayapınar,</a:t>
            </a:r>
            <a:r>
              <a:rPr spc="-5" dirty="0"/>
              <a:t> </a:t>
            </a:r>
            <a:r>
              <a:rPr dirty="0"/>
              <a:t>2013).</a:t>
            </a:r>
          </a:p>
        </p:txBody>
      </p:sp>
    </p:spTree>
    <p:extLst>
      <p:ext uri="{BB962C8B-B14F-4D97-AF65-F5344CB8AC3E}">
        <p14:creationId xmlns:p14="http://schemas.microsoft.com/office/powerpoint/2010/main" val="192782460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676401" y="228600"/>
            <a:ext cx="8762999" cy="3160480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algn="ctr">
              <a:spcBef>
                <a:spcPts val="484"/>
              </a:spcBef>
            </a:pP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Fransız</a:t>
            </a:r>
            <a:r>
              <a:rPr sz="1600" b="1" u="heavy" spc="-1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İhtilali</a:t>
            </a:r>
            <a:endParaRPr sz="1600" dirty="0">
              <a:latin typeface="Calibri"/>
              <a:cs typeface="Calibri"/>
            </a:endParaRPr>
          </a:p>
          <a:p>
            <a:pPr marL="241300" marR="5080" indent="-228600" algn="just">
              <a:spcBef>
                <a:spcPts val="38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«Fransız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İhtilali’nin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ortaya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çıkışında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özellikle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Fransa’nın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toplum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yapısı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6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bununla </a:t>
            </a:r>
            <a:r>
              <a:rPr sz="1600" spc="-3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ilişkili politik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ekonomik belirleyicidir.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18. yüzyılda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Fransa’da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toplumda feodal esastan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beslenen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güçlü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sınıf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yapısı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vardı.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sınıf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yapısını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yaratan</a:t>
            </a:r>
            <a:r>
              <a:rPr sz="1600" spc="6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ise,</a:t>
            </a:r>
            <a:r>
              <a:rPr sz="1600" spc="3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yaygın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eşitsizliklerdir.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düzende sistemin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en altındaki </a:t>
            </a:r>
            <a:r>
              <a:rPr sz="1600" spc="-30" dirty="0">
                <a:solidFill>
                  <a:srgbClr val="2E2B1F"/>
                </a:solidFill>
                <a:latin typeface="Calibri"/>
                <a:cs typeface="Calibri"/>
              </a:rPr>
              <a:t>köylüler,</a:t>
            </a:r>
            <a:r>
              <a:rPr sz="1600" spc="3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toplumun üst katmanları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için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çok çalışmaya ve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çok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vergi vermeye zorlanıyordu.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Çoğu soyluların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ruhban 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sınıfının arazilerindeki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çalışan bu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halk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kitlesi,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var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olan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sistemin değişimine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yönelik 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fikirlere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sahip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olmaya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başlamışlardır.</a:t>
            </a:r>
            <a:r>
              <a:rPr sz="1600" spc="3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fikirler,</a:t>
            </a:r>
            <a:r>
              <a:rPr sz="1600" spc="3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beraberinde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örgütlenmeyi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mücadeleyi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getirmiştir»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(Kayapınar,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2013).</a:t>
            </a:r>
            <a:endParaRPr sz="1600" dirty="0">
              <a:latin typeface="Calibri"/>
              <a:cs typeface="Calibri"/>
            </a:endParaRPr>
          </a:p>
          <a:p>
            <a:pPr>
              <a:spcBef>
                <a:spcPts val="5"/>
              </a:spcBef>
              <a:buClr>
                <a:srgbClr val="A9A47B"/>
              </a:buClr>
              <a:buFont typeface="Arial MT"/>
              <a:buChar char="•"/>
            </a:pPr>
            <a:endParaRPr sz="2200" dirty="0">
              <a:latin typeface="Calibri"/>
              <a:cs typeface="Calibri"/>
            </a:endParaRPr>
          </a:p>
          <a:p>
            <a:pPr marL="241300" marR="5715" indent="-228600" algn="just"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Bu 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iç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dinamik,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bir dışsal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faktörden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de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etkilenmiştir.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Bu </a:t>
            </a:r>
            <a:r>
              <a:rPr sz="1600" spc="-35" dirty="0">
                <a:solidFill>
                  <a:srgbClr val="2E2B1F"/>
                </a:solidFill>
                <a:latin typeface="Calibri"/>
                <a:cs typeface="Calibri"/>
              </a:rPr>
              <a:t>faktör,</a:t>
            </a:r>
            <a:r>
              <a:rPr sz="1600" spc="-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ABD’de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bağımsızlık 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savaşında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yayılan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fikirlerdir.</a:t>
            </a:r>
            <a:r>
              <a:rPr sz="1600" spc="3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Bağımsızlık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savaşına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katılan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Fransızlar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ülkelerine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döndüklerinde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bu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fikirleri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de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taşımışlardır.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Fransa’nın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önündeki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bu</a:t>
            </a:r>
            <a:r>
              <a:rPr sz="1600" spc="3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yeni</a:t>
            </a:r>
            <a:r>
              <a:rPr sz="16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siyasal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durum,</a:t>
            </a:r>
            <a:r>
              <a:rPr sz="16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kendi</a:t>
            </a:r>
            <a:r>
              <a:rPr sz="16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mücadelelerine</a:t>
            </a:r>
            <a:r>
              <a:rPr sz="16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olan inançlarının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artmasını</a:t>
            </a:r>
            <a:r>
              <a:rPr sz="1600" spc="-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sağlamıştır.</a:t>
            </a:r>
            <a:endParaRPr sz="1600" dirty="0">
              <a:latin typeface="Calibri"/>
              <a:cs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05000" y="3581400"/>
            <a:ext cx="4339167" cy="312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145898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112671" y="1433829"/>
            <a:ext cx="7362825" cy="33909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Fransız </a:t>
            </a:r>
            <a:r>
              <a:rPr sz="1600" b="1" u="heavy" spc="-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İhtilali</a:t>
            </a:r>
            <a:endParaRPr sz="160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2200">
              <a:latin typeface="Calibri"/>
              <a:cs typeface="Calibri"/>
            </a:endParaRPr>
          </a:p>
          <a:p>
            <a:pPr marL="241300" marR="5080" indent="-228600" algn="just"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«Günümüzde</a:t>
            </a:r>
            <a:r>
              <a:rPr sz="1600" spc="1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modern</a:t>
            </a:r>
            <a:r>
              <a:rPr sz="1600" spc="1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ulus</a:t>
            </a:r>
            <a:r>
              <a:rPr sz="1600" spc="1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devletlerin</a:t>
            </a:r>
            <a:r>
              <a:rPr sz="1600" spc="17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siyasal</a:t>
            </a:r>
            <a:r>
              <a:rPr sz="1600" spc="1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rejimlerinin,</a:t>
            </a:r>
            <a:r>
              <a:rPr sz="1600" spc="16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‘liberal,</a:t>
            </a:r>
            <a:r>
              <a:rPr sz="1600" spc="15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sosyal,</a:t>
            </a:r>
            <a:r>
              <a:rPr sz="1600" spc="1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hukuk,</a:t>
            </a:r>
            <a:r>
              <a:rPr sz="1600" spc="1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laik </a:t>
            </a:r>
            <a:r>
              <a:rPr sz="1600" spc="-3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demokratik’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değerlere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dayanması,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temel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insan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hakları,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düşünce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ifade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özgürlüğünün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anayasal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güvenceye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alınması,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söz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konusu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 devrimin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yeni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kuşaklara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bıraktığı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en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önemli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kazanımlardır.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süreçte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vatandaşlık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bilincinin,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demokratik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inisiyatifin,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sivil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toplumun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bireysel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özgürlüklerin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gelişmesi,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devlet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ile</a:t>
            </a:r>
            <a:r>
              <a:rPr sz="1600" spc="36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toplum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arasında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yeni</a:t>
            </a:r>
            <a:r>
              <a:rPr sz="16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6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‘sosyal</a:t>
            </a:r>
            <a:r>
              <a:rPr sz="16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sözleşme’nin</a:t>
            </a:r>
            <a:r>
              <a:rPr sz="16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yapılmasını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da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gerekli</a:t>
            </a:r>
            <a:r>
              <a:rPr sz="1600" spc="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kılmıştır»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(Duman,</a:t>
            </a:r>
            <a:r>
              <a:rPr sz="16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2008).</a:t>
            </a:r>
            <a:endParaRPr sz="1600">
              <a:latin typeface="Calibri"/>
              <a:cs typeface="Calibri"/>
            </a:endParaRPr>
          </a:p>
          <a:p>
            <a:pPr>
              <a:spcBef>
                <a:spcPts val="5"/>
              </a:spcBef>
              <a:buClr>
                <a:srgbClr val="A9A47B"/>
              </a:buClr>
              <a:buFont typeface="Arial MT"/>
              <a:buChar char="•"/>
            </a:pPr>
            <a:endParaRPr sz="2200">
              <a:latin typeface="Calibri"/>
              <a:cs typeface="Calibri"/>
            </a:endParaRPr>
          </a:p>
          <a:p>
            <a:pPr marL="241300" marR="6350" indent="-228600" algn="just"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«Artık eski rejimde olduğu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gibi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bireyler,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varoluşsal meşruiyetlerini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kendileri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dışındaki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kurumlardan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-Aristokrasi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veya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Kilisenin-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değil,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bizzat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doğal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hukuktan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almaya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başlamışlardır.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Her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vatandaş,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evrensel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insan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haklarına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özgür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biçimde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yaşama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iradesine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sahip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bireyler</a:t>
            </a:r>
            <a:r>
              <a:rPr sz="16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olarak</a:t>
            </a:r>
            <a:r>
              <a:rPr sz="16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kabul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edilmiş»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(Duman,</a:t>
            </a:r>
            <a:r>
              <a:rPr sz="16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2008).</a:t>
            </a:r>
            <a:endParaRPr sz="1600">
              <a:latin typeface="Calibri"/>
              <a:cs typeface="Calibri"/>
            </a:endParaRPr>
          </a:p>
        </p:txBody>
      </p:sp>
      <p:sp>
        <p:nvSpPr>
          <p:cNvPr id="3" name="object 3"/>
          <p:cNvSpPr txBox="1"/>
          <p:nvPr/>
        </p:nvSpPr>
        <p:spPr>
          <a:xfrm>
            <a:off x="2070303" y="5752647"/>
            <a:ext cx="7201534" cy="478155"/>
          </a:xfrm>
          <a:prstGeom prst="rect">
            <a:avLst/>
          </a:prstGeom>
        </p:spPr>
        <p:txBody>
          <a:bodyPr vert="horz" wrap="square" lIns="0" tIns="3175" rIns="0" bIns="0" rtlCol="0">
            <a:spAutoFit/>
          </a:bodyPr>
          <a:lstStyle/>
          <a:p>
            <a:pPr marL="12700">
              <a:spcBef>
                <a:spcPts val="25"/>
              </a:spcBef>
            </a:pPr>
            <a:r>
              <a:rPr sz="1500" b="1" spc="-110" dirty="0">
                <a:solidFill>
                  <a:srgbClr val="675E46"/>
                </a:solidFill>
                <a:latin typeface="Cambria"/>
                <a:cs typeface="Cambria"/>
              </a:rPr>
              <a:t>Yararlanılan</a:t>
            </a:r>
            <a:r>
              <a:rPr sz="1500" b="1" spc="-17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b="1" spc="-100" dirty="0">
                <a:solidFill>
                  <a:srgbClr val="675E46"/>
                </a:solidFill>
                <a:latin typeface="Cambria"/>
                <a:cs typeface="Cambria"/>
              </a:rPr>
              <a:t>Kaynak:</a:t>
            </a:r>
            <a:r>
              <a:rPr sz="1500" b="1" spc="9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Duman,</a:t>
            </a:r>
            <a:r>
              <a:rPr sz="1500" spc="10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50" dirty="0">
                <a:solidFill>
                  <a:srgbClr val="675E46"/>
                </a:solidFill>
                <a:latin typeface="Cambria"/>
                <a:cs typeface="Cambria"/>
              </a:rPr>
              <a:t>Z.</a:t>
            </a:r>
            <a:r>
              <a:rPr sz="1500" spc="-17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2008.</a:t>
            </a:r>
            <a:r>
              <a:rPr sz="1500" spc="-18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Fransız</a:t>
            </a:r>
            <a:r>
              <a:rPr sz="1500" spc="-18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Devriminin</a:t>
            </a:r>
            <a:r>
              <a:rPr sz="1500" spc="-17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Politik</a:t>
            </a:r>
            <a:r>
              <a:rPr sz="1500" spc="-16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Sonuçları</a:t>
            </a:r>
            <a:r>
              <a:rPr sz="1500" spc="-16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10" dirty="0">
                <a:solidFill>
                  <a:srgbClr val="675E46"/>
                </a:solidFill>
                <a:latin typeface="Cambria"/>
                <a:cs typeface="Cambria"/>
              </a:rPr>
              <a:t>Ve</a:t>
            </a:r>
            <a:r>
              <a:rPr sz="1500" spc="-17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Tocquevılle’in</a:t>
            </a:r>
            <a:r>
              <a:rPr sz="1500" spc="-18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Devrime</a:t>
            </a:r>
            <a:endParaRPr sz="1500">
              <a:latin typeface="Cambria"/>
              <a:cs typeface="Cambria"/>
            </a:endParaRPr>
          </a:p>
          <a:p>
            <a:pPr marL="12700"/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İlişkinGörüşleri.</a:t>
            </a:r>
            <a:r>
              <a:rPr sz="1500" i="1" spc="-85" dirty="0">
                <a:solidFill>
                  <a:srgbClr val="675E46"/>
                </a:solidFill>
                <a:latin typeface="Cambria"/>
                <a:cs typeface="Cambria"/>
              </a:rPr>
              <a:t>Sosyoloji</a:t>
            </a:r>
            <a:r>
              <a:rPr sz="1500" i="1" spc="-18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75" dirty="0">
                <a:solidFill>
                  <a:srgbClr val="675E46"/>
                </a:solidFill>
                <a:latin typeface="Cambria"/>
                <a:cs typeface="Cambria"/>
              </a:rPr>
              <a:t>Dergisi,</a:t>
            </a:r>
            <a:r>
              <a:rPr sz="1500" spc="-75" dirty="0">
                <a:solidFill>
                  <a:srgbClr val="675E46"/>
                </a:solidFill>
                <a:latin typeface="Cambria"/>
                <a:cs typeface="Cambria"/>
              </a:rPr>
              <a:t>19,</a:t>
            </a:r>
            <a:r>
              <a:rPr sz="1500" spc="5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103-119</a:t>
            </a:r>
            <a:endParaRPr sz="15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302457016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1981201" y="228600"/>
            <a:ext cx="7362825" cy="325374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600" b="1" u="heavy" spc="-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Sanayi</a:t>
            </a:r>
            <a:r>
              <a:rPr sz="1600" b="1" u="heavy" spc="-3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Devrimi</a:t>
            </a:r>
            <a:endParaRPr sz="1600" dirty="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 dirty="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90000"/>
              </a:lnSpc>
              <a:spcBef>
                <a:spcPts val="1140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Sanayi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Devrimi,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bu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yüzyılın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en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önemli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gelişmelerinden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biridir.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Buhar 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gücüyle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çalışan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makinaların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kullanımıyla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endüstriyel üretim 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ortaya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çıkmış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hammadde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 Pazar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arayışları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içinde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Avrupa’nın ekonomik,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sosyal,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siyasal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yapısı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değişmiştir.</a:t>
            </a:r>
            <a:endParaRPr sz="2000" dirty="0">
              <a:latin typeface="Calibri"/>
              <a:cs typeface="Calibri"/>
            </a:endParaRPr>
          </a:p>
          <a:p>
            <a:pPr>
              <a:spcBef>
                <a:spcPts val="5"/>
              </a:spcBef>
              <a:buClr>
                <a:srgbClr val="A9A47B"/>
              </a:buClr>
              <a:buFont typeface="Arial MT"/>
              <a:buChar char="•"/>
            </a:pPr>
            <a:endParaRPr sz="2550" dirty="0">
              <a:latin typeface="Calibri"/>
              <a:cs typeface="Calibri"/>
            </a:endParaRPr>
          </a:p>
          <a:p>
            <a:pPr marL="241300" marR="5080" indent="-228600" algn="just">
              <a:lnSpc>
                <a:spcPct val="90000"/>
              </a:lnSpc>
              <a:spcBef>
                <a:spcPts val="5"/>
              </a:spcBef>
              <a:buClr>
                <a:srgbClr val="A9A47B"/>
              </a:buClr>
              <a:buFont typeface="Arial MT"/>
              <a:buChar char="•"/>
              <a:tabLst>
                <a:tab pos="241300" algn="l"/>
              </a:tabLst>
            </a:pP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Bunun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nedenleri arasında hızlı nüfus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artışı,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tarımsal nüfusun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kentlere </a:t>
            </a:r>
            <a:r>
              <a:rPr sz="2000" spc="-4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göçü,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tüketim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malı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talebindeki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artış,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sömürgelerden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sağlanan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hammadde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varlığı,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sermaye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birikiminin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artması,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yeni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fikirlerin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yarattığı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özgürlükçü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ortamın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buluşlara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zemin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hazırlaması</a:t>
            </a:r>
            <a:r>
              <a:rPr sz="2000" spc="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sayılabilir.</a:t>
            </a:r>
            <a:endParaRPr sz="2000" dirty="0">
              <a:latin typeface="Calibri"/>
              <a:cs typeface="Calibri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00200" y="3786188"/>
            <a:ext cx="4572000" cy="295275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48400" y="3682263"/>
            <a:ext cx="4205288" cy="31539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67284546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14474" y="1506093"/>
            <a:ext cx="7333615" cy="4396105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38100" algn="ctr">
              <a:spcBef>
                <a:spcPts val="95"/>
              </a:spcBef>
            </a:pP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Sanayi</a:t>
            </a:r>
            <a:r>
              <a:rPr sz="1600" b="1" u="heavy" spc="-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Devriminin</a:t>
            </a:r>
            <a:r>
              <a:rPr sz="1600" b="1" u="heavy" spc="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Etkileri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2200">
              <a:latin typeface="Calibri"/>
              <a:cs typeface="Calibri"/>
            </a:endParaRPr>
          </a:p>
          <a:p>
            <a:pPr marL="283210" marR="5080" indent="-228600" algn="just">
              <a:buClr>
                <a:srgbClr val="A9A47B"/>
              </a:buClr>
              <a:buFont typeface="Arial MT"/>
              <a:buChar char="•"/>
              <a:tabLst>
                <a:tab pos="283845" algn="l"/>
              </a:tabLst>
            </a:pP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«Yaşanan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gelişmelere paralel olarak büyük şehirlerde yeni fabrikalar kurulmuş ve yeni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maden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kuyuları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açılmıştır.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Böylece 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daha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fazla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para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kazanma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 daha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rahat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bir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hayat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sürme amacıyla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kırsal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alanda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yaşayan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nüfus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kentsel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bölgelere göç etmeye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başlamıştır.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durum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da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kentlerde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bulunan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nüfusun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artmasına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neden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olmuştur.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Kentsel </a:t>
            </a:r>
            <a:r>
              <a:rPr sz="1600" spc="-35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bölgelerdeki artan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nüfus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şehirlerin dış bölgelerinde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banliyö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adı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verilen yeni yerleşim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yerlerinin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oluşmasına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neden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olmuştur.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bölgelerde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yaşayan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insanların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da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dünya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görüşünü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ve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yaşam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tarzlarını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yansıtan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bir kültür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ortaya </a:t>
            </a:r>
            <a:r>
              <a:rPr sz="1600" spc="-25" dirty="0">
                <a:solidFill>
                  <a:srgbClr val="2E2B1F"/>
                </a:solidFill>
                <a:latin typeface="Calibri"/>
                <a:cs typeface="Calibri"/>
              </a:rPr>
              <a:t>çıkmıştır.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Böylece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banliyölerde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yaşayan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insanlar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ile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kent</a:t>
            </a:r>
            <a:r>
              <a:rPr sz="1600" spc="32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merkezinde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yaşayanlar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arasında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sosyokültürel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farklar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20" dirty="0">
                <a:solidFill>
                  <a:srgbClr val="2E2B1F"/>
                </a:solidFill>
                <a:latin typeface="Calibri"/>
                <a:cs typeface="Calibri"/>
              </a:rPr>
              <a:t>oluşmuştur.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Bu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durum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da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sınıflar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arasındaki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eşitsizliğin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gözle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görülür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şekilde 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artmasına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yoksulluk,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hırsızlık,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gasp,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cinayet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 ve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fuhuş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gibi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pek</a:t>
            </a:r>
            <a:r>
              <a:rPr sz="16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çok</a:t>
            </a:r>
            <a:r>
              <a:rPr sz="1600" spc="3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toplumsal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sorunun</a:t>
            </a:r>
            <a:r>
              <a:rPr sz="16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oluşmasına</a:t>
            </a:r>
            <a:r>
              <a:rPr sz="16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yol</a:t>
            </a:r>
            <a:r>
              <a:rPr sz="16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5" dirty="0">
                <a:solidFill>
                  <a:srgbClr val="2E2B1F"/>
                </a:solidFill>
                <a:latin typeface="Calibri"/>
                <a:cs typeface="Calibri"/>
              </a:rPr>
              <a:t>açmıştır</a:t>
            </a:r>
            <a:r>
              <a:rPr sz="16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(Güzel,</a:t>
            </a:r>
            <a:r>
              <a:rPr sz="16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1600" spc="-10" dirty="0">
                <a:solidFill>
                  <a:srgbClr val="2E2B1F"/>
                </a:solidFill>
                <a:latin typeface="Calibri"/>
                <a:cs typeface="Calibri"/>
              </a:rPr>
              <a:t>2014)».</a:t>
            </a:r>
            <a:endParaRPr sz="1600">
              <a:latin typeface="Calibri"/>
              <a:cs typeface="Calibri"/>
            </a:endParaRPr>
          </a:p>
          <a:p>
            <a:pPr>
              <a:lnSpc>
                <a:spcPct val="100000"/>
              </a:lnSpc>
            </a:pPr>
            <a:endParaRPr sz="1600">
              <a:latin typeface="Calibri"/>
              <a:cs typeface="Calibri"/>
            </a:endParaRPr>
          </a:p>
          <a:p>
            <a:pPr marL="12700" marR="137160" algn="ctr">
              <a:spcBef>
                <a:spcPts val="1335"/>
              </a:spcBef>
            </a:pPr>
            <a:r>
              <a:rPr sz="1500" b="1" spc="-110" dirty="0">
                <a:solidFill>
                  <a:srgbClr val="675E46"/>
                </a:solidFill>
                <a:latin typeface="Cambria"/>
                <a:cs typeface="Cambria"/>
              </a:rPr>
              <a:t>Yararlanılan</a:t>
            </a:r>
            <a:r>
              <a:rPr sz="1500" b="1" spc="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b="1" spc="-95" dirty="0">
                <a:solidFill>
                  <a:srgbClr val="675E46"/>
                </a:solidFill>
                <a:latin typeface="Cambria"/>
                <a:cs typeface="Cambria"/>
              </a:rPr>
              <a:t>Kaynak:</a:t>
            </a:r>
            <a:r>
              <a:rPr sz="1500" b="1" spc="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5" dirty="0">
                <a:solidFill>
                  <a:srgbClr val="675E46"/>
                </a:solidFill>
                <a:latin typeface="Cambria"/>
                <a:cs typeface="Cambria"/>
              </a:rPr>
              <a:t>Güzel,</a:t>
            </a:r>
            <a:r>
              <a:rPr sz="1500" spc="1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60" dirty="0">
                <a:solidFill>
                  <a:srgbClr val="675E46"/>
                </a:solidFill>
                <a:latin typeface="Cambria"/>
                <a:cs typeface="Cambria"/>
              </a:rPr>
              <a:t>B.</a:t>
            </a:r>
            <a:r>
              <a:rPr sz="1500" spc="-2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2014.</a:t>
            </a:r>
            <a:r>
              <a:rPr sz="1500" spc="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Sanayi</a:t>
            </a:r>
            <a:r>
              <a:rPr sz="1500" spc="1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Devriminin</a:t>
            </a:r>
            <a:r>
              <a:rPr sz="1500" spc="1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Ortaya</a:t>
            </a:r>
            <a:r>
              <a:rPr sz="1500" spc="1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Çıkardığı</a:t>
            </a:r>
            <a:r>
              <a:rPr sz="1500" spc="1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5" dirty="0">
                <a:solidFill>
                  <a:srgbClr val="675E46"/>
                </a:solidFill>
                <a:latin typeface="Cambria"/>
                <a:cs typeface="Cambria"/>
              </a:rPr>
              <a:t>Toplumsal</a:t>
            </a:r>
            <a:r>
              <a:rPr sz="1500" spc="3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Sorunların </a:t>
            </a:r>
            <a:r>
              <a:rPr sz="1500" spc="-32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Edebiyattaki</a:t>
            </a:r>
            <a:r>
              <a:rPr sz="1500" spc="-15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İzdüşümü:</a:t>
            </a:r>
            <a:r>
              <a:rPr sz="1500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80" dirty="0">
                <a:solidFill>
                  <a:srgbClr val="675E46"/>
                </a:solidFill>
                <a:latin typeface="Cambria"/>
                <a:cs typeface="Cambria"/>
              </a:rPr>
              <a:t>Émile</a:t>
            </a:r>
            <a:r>
              <a:rPr sz="1500" spc="-14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Zola’nın</a:t>
            </a:r>
            <a:r>
              <a:rPr sz="1500" spc="-15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Germinal</a:t>
            </a:r>
            <a:r>
              <a:rPr sz="1500" spc="-16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Örneği,</a:t>
            </a:r>
            <a:r>
              <a:rPr sz="1500" spc="-13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100" dirty="0">
                <a:solidFill>
                  <a:srgbClr val="675E46"/>
                </a:solidFill>
                <a:latin typeface="Cambria"/>
                <a:cs typeface="Cambria"/>
              </a:rPr>
              <a:t>Uluslararası</a:t>
            </a:r>
            <a:r>
              <a:rPr sz="1500" i="1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85" dirty="0">
                <a:solidFill>
                  <a:srgbClr val="675E46"/>
                </a:solidFill>
                <a:latin typeface="Cambria"/>
                <a:cs typeface="Cambria"/>
              </a:rPr>
              <a:t>Sosyal</a:t>
            </a:r>
            <a:r>
              <a:rPr sz="1500" i="1" spc="-16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100" dirty="0">
                <a:solidFill>
                  <a:srgbClr val="675E46"/>
                </a:solidFill>
                <a:latin typeface="Cambria"/>
                <a:cs typeface="Cambria"/>
              </a:rPr>
              <a:t>Araştırmalar</a:t>
            </a:r>
            <a:r>
              <a:rPr sz="1500" i="1" spc="-140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i="1" spc="-90" dirty="0">
                <a:solidFill>
                  <a:srgbClr val="675E46"/>
                </a:solidFill>
                <a:latin typeface="Cambria"/>
                <a:cs typeface="Cambria"/>
              </a:rPr>
              <a:t>Dergisi</a:t>
            </a:r>
            <a:r>
              <a:rPr sz="1500" spc="-90" dirty="0">
                <a:solidFill>
                  <a:srgbClr val="675E46"/>
                </a:solidFill>
                <a:latin typeface="Cambria"/>
                <a:cs typeface="Cambria"/>
              </a:rPr>
              <a:t>,</a:t>
            </a:r>
            <a:r>
              <a:rPr sz="1500" spc="-15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dirty="0">
                <a:solidFill>
                  <a:srgbClr val="675E46"/>
                </a:solidFill>
                <a:latin typeface="Cambria"/>
                <a:cs typeface="Cambria"/>
              </a:rPr>
              <a:t>7</a:t>
            </a:r>
            <a:r>
              <a:rPr sz="1500" spc="-155" dirty="0">
                <a:solidFill>
                  <a:srgbClr val="675E46"/>
                </a:solidFill>
                <a:latin typeface="Cambria"/>
                <a:cs typeface="Cambria"/>
              </a:rPr>
              <a:t> </a:t>
            </a:r>
            <a:r>
              <a:rPr sz="1500" spc="-100" dirty="0">
                <a:solidFill>
                  <a:srgbClr val="675E46"/>
                </a:solidFill>
                <a:latin typeface="Cambria"/>
                <a:cs typeface="Cambria"/>
              </a:rPr>
              <a:t>(33), </a:t>
            </a:r>
            <a:r>
              <a:rPr sz="1500" spc="-95" dirty="0">
                <a:solidFill>
                  <a:srgbClr val="675E46"/>
                </a:solidFill>
                <a:latin typeface="Cambria"/>
                <a:cs typeface="Cambria"/>
              </a:rPr>
              <a:t> 157-165</a:t>
            </a:r>
            <a:endParaRPr sz="1500">
              <a:latin typeface="Cambria"/>
              <a:cs typeface="Cambria"/>
            </a:endParaRPr>
          </a:p>
        </p:txBody>
      </p:sp>
    </p:spTree>
    <p:extLst>
      <p:ext uri="{BB962C8B-B14F-4D97-AF65-F5344CB8AC3E}">
        <p14:creationId xmlns:p14="http://schemas.microsoft.com/office/powerpoint/2010/main" val="24962052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/>
          <p:nvPr/>
        </p:nvSpPr>
        <p:spPr>
          <a:xfrm>
            <a:off x="2256840" y="1697863"/>
            <a:ext cx="7289800" cy="3491229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algn="ctr">
              <a:spcBef>
                <a:spcPts val="95"/>
              </a:spcBef>
            </a:pP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Sanayi</a:t>
            </a:r>
            <a:r>
              <a:rPr sz="1600" b="1" u="heavy" spc="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Devriminin</a:t>
            </a:r>
            <a:r>
              <a:rPr sz="1600" b="1" u="heavy" spc="2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2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İngiltere’de</a:t>
            </a:r>
            <a:r>
              <a:rPr sz="1600" b="1" u="heavy" spc="2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Başlamasının</a:t>
            </a:r>
            <a:r>
              <a:rPr sz="1600" b="1" u="heavy" spc="-15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 </a:t>
            </a:r>
            <a:r>
              <a:rPr sz="1600" b="1" u="heavy" spc="-10" dirty="0">
                <a:solidFill>
                  <a:srgbClr val="2E2B1F"/>
                </a:solidFill>
                <a:uFill>
                  <a:solidFill>
                    <a:srgbClr val="2E2B1F"/>
                  </a:solidFill>
                </a:uFill>
                <a:latin typeface="Calibri"/>
                <a:cs typeface="Calibri"/>
              </a:rPr>
              <a:t>Nedenleri</a:t>
            </a:r>
            <a:endParaRPr sz="1600">
              <a:latin typeface="Calibri"/>
              <a:cs typeface="Calibri"/>
            </a:endParaRPr>
          </a:p>
          <a:p>
            <a:pPr>
              <a:spcBef>
                <a:spcPts val="5"/>
              </a:spcBef>
            </a:pPr>
            <a:endParaRPr sz="1900">
              <a:latin typeface="Calibri"/>
              <a:cs typeface="Calibri"/>
            </a:endParaRPr>
          </a:p>
          <a:p>
            <a:pPr marL="241300" indent="-228600"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Anayasal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sistem</a:t>
            </a:r>
            <a:r>
              <a:rPr sz="2000" spc="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mülkiyet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hakkını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korumaktadır.</a:t>
            </a:r>
            <a:endParaRPr sz="2000">
              <a:latin typeface="Calibri"/>
              <a:cs typeface="Calibri"/>
            </a:endParaRPr>
          </a:p>
          <a:p>
            <a:pPr marL="241300" indent="-228600">
              <a:spcBef>
                <a:spcPts val="240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Bankacılık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borsa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sistemi</a:t>
            </a:r>
            <a:r>
              <a:rPr sz="2000" spc="3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güçlüydü.</a:t>
            </a:r>
            <a:endParaRPr sz="2000">
              <a:latin typeface="Calibri"/>
              <a:cs typeface="Calibri"/>
            </a:endParaRPr>
          </a:p>
          <a:p>
            <a:pPr marL="241300" indent="-228600">
              <a:spcBef>
                <a:spcPts val="240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Rekabeti</a:t>
            </a:r>
            <a:r>
              <a:rPr sz="2000" spc="1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kolaylaştıran</a:t>
            </a:r>
            <a:r>
              <a:rPr sz="20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siyasi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yapı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 vardı.</a:t>
            </a:r>
            <a:endParaRPr sz="2000">
              <a:latin typeface="Calibri"/>
              <a:cs typeface="Calibri"/>
            </a:endParaRPr>
          </a:p>
          <a:p>
            <a:pPr marL="241300" indent="-228600">
              <a:spcBef>
                <a:spcPts val="240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İç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siyasetinde</a:t>
            </a:r>
            <a:r>
              <a:rPr sz="2000" spc="1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birlik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vardır.</a:t>
            </a:r>
            <a:endParaRPr sz="2000">
              <a:latin typeface="Calibri"/>
              <a:cs typeface="Calibri"/>
            </a:endParaRPr>
          </a:p>
          <a:p>
            <a:pPr marL="241300" indent="-228600">
              <a:spcBef>
                <a:spcPts val="240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Sanayi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için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gereken</a:t>
            </a:r>
            <a:r>
              <a:rPr sz="2000" spc="-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hammaddelere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sahiptir.</a:t>
            </a:r>
            <a:endParaRPr sz="2000">
              <a:latin typeface="Calibri"/>
              <a:cs typeface="Calibri"/>
            </a:endParaRPr>
          </a:p>
          <a:p>
            <a:pPr marL="240665" marR="5080" indent="-228600">
              <a:lnSpc>
                <a:spcPts val="2160"/>
              </a:lnSpc>
              <a:spcBef>
                <a:spcPts val="515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  <a:tab pos="1718945" algn="l"/>
                <a:tab pos="2705735" algn="l"/>
                <a:tab pos="3173730" algn="l"/>
                <a:tab pos="3671570" algn="l"/>
                <a:tab pos="5466080" algn="l"/>
                <a:tab pos="6409690" algn="l"/>
              </a:tabLst>
            </a:pP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Sömü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eri	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f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azladır	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v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	bu	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sö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m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ü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g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l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</a:t>
            </a:r>
            <a:r>
              <a:rPr sz="2000" spc="-30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de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n	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k</a:t>
            </a:r>
            <a:r>
              <a:rPr sz="2000" spc="-50" dirty="0">
                <a:solidFill>
                  <a:srgbClr val="2E2B1F"/>
                </a:solidFill>
                <a:latin typeface="Calibri"/>
                <a:cs typeface="Calibri"/>
              </a:rPr>
              <a:t>a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y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na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k	t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r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an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s</a:t>
            </a:r>
            <a:r>
              <a:rPr sz="2000" spc="-50" dirty="0">
                <a:solidFill>
                  <a:srgbClr val="2E2B1F"/>
                </a:solidFill>
                <a:latin typeface="Calibri"/>
                <a:cs typeface="Calibri"/>
              </a:rPr>
              <a:t>f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eri  </a:t>
            </a:r>
            <a:r>
              <a:rPr sz="2000" spc="-25" dirty="0">
                <a:solidFill>
                  <a:srgbClr val="2E2B1F"/>
                </a:solidFill>
                <a:latin typeface="Calibri"/>
                <a:cs typeface="Calibri"/>
              </a:rPr>
              <a:t>yapmaktadır.</a:t>
            </a:r>
            <a:endParaRPr sz="2000">
              <a:latin typeface="Calibri"/>
              <a:cs typeface="Calibri"/>
            </a:endParaRPr>
          </a:p>
          <a:p>
            <a:pPr marL="241300" indent="-228600">
              <a:spcBef>
                <a:spcPts val="210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Pazarını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genişletme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fırsatı</a:t>
            </a:r>
            <a:r>
              <a:rPr sz="2000" spc="2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vardır.</a:t>
            </a:r>
            <a:endParaRPr sz="2000">
              <a:latin typeface="Calibri"/>
              <a:cs typeface="Calibri"/>
            </a:endParaRPr>
          </a:p>
          <a:p>
            <a:pPr marL="241300" indent="-228600">
              <a:spcBef>
                <a:spcPts val="240"/>
              </a:spcBef>
              <a:buClr>
                <a:srgbClr val="A9A47B"/>
              </a:buClr>
              <a:buFont typeface="Arial MT"/>
              <a:buChar char="•"/>
              <a:tabLst>
                <a:tab pos="240665" algn="l"/>
                <a:tab pos="241300" algn="l"/>
              </a:tabLst>
            </a:pP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Mal </a:t>
            </a:r>
            <a:r>
              <a:rPr sz="2000" spc="-15" dirty="0">
                <a:solidFill>
                  <a:srgbClr val="2E2B1F"/>
                </a:solidFill>
                <a:latin typeface="Calibri"/>
                <a:cs typeface="Calibri"/>
              </a:rPr>
              <a:t>ve</a:t>
            </a:r>
            <a:r>
              <a:rPr sz="2000" dirty="0">
                <a:solidFill>
                  <a:srgbClr val="2E2B1F"/>
                </a:solidFill>
                <a:latin typeface="Calibri"/>
                <a:cs typeface="Calibri"/>
              </a:rPr>
              <a:t> insan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 taşımacılığını</a:t>
            </a:r>
            <a:r>
              <a:rPr sz="2000" spc="40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gerçekleştirebilecek</a:t>
            </a:r>
            <a:r>
              <a:rPr sz="2000" spc="4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10" dirty="0">
                <a:solidFill>
                  <a:srgbClr val="2E2B1F"/>
                </a:solidFill>
                <a:latin typeface="Calibri"/>
                <a:cs typeface="Calibri"/>
              </a:rPr>
              <a:t>ticaret</a:t>
            </a:r>
            <a:r>
              <a:rPr sz="2000" spc="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5" dirty="0">
                <a:solidFill>
                  <a:srgbClr val="2E2B1F"/>
                </a:solidFill>
                <a:latin typeface="Calibri"/>
                <a:cs typeface="Calibri"/>
              </a:rPr>
              <a:t>filoları</a:t>
            </a:r>
            <a:r>
              <a:rPr sz="2000" spc="35" dirty="0">
                <a:solidFill>
                  <a:srgbClr val="2E2B1F"/>
                </a:solidFill>
                <a:latin typeface="Calibri"/>
                <a:cs typeface="Calibri"/>
              </a:rPr>
              <a:t> </a:t>
            </a:r>
            <a:r>
              <a:rPr sz="2000" spc="-40" dirty="0">
                <a:solidFill>
                  <a:srgbClr val="2E2B1F"/>
                </a:solidFill>
                <a:latin typeface="Calibri"/>
                <a:cs typeface="Calibri"/>
              </a:rPr>
              <a:t>vardır.</a:t>
            </a:r>
            <a:endParaRPr sz="2000"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97331660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eması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895</Words>
  <Application>Microsoft Office PowerPoint</Application>
  <PresentationFormat>Geniş ekran</PresentationFormat>
  <Paragraphs>45</Paragraphs>
  <Slides>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5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9</vt:i4>
      </vt:variant>
    </vt:vector>
  </HeadingPairs>
  <TitlesOfParts>
    <vt:vector size="15" baseType="lpstr">
      <vt:lpstr>Arial</vt:lpstr>
      <vt:lpstr>Arial MT</vt:lpstr>
      <vt:lpstr>Calibri</vt:lpstr>
      <vt:lpstr>Calibri Light</vt:lpstr>
      <vt:lpstr>Cambria</vt:lpstr>
      <vt:lpstr>Office Teması</vt:lpstr>
      <vt:lpstr>PowerPoint Sunusu</vt:lpstr>
      <vt:lpstr>PowerPoint Sunusu</vt:lpstr>
      <vt:lpstr>Reform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Sunusu</dc:title>
  <dc:creator>merve altundal öncü</dc:creator>
  <cp:lastModifiedBy>merve altundal öncü</cp:lastModifiedBy>
  <cp:revision>2</cp:revision>
  <dcterms:created xsi:type="dcterms:W3CDTF">2024-08-01T07:09:49Z</dcterms:created>
  <dcterms:modified xsi:type="dcterms:W3CDTF">2024-08-01T07:16:36Z</dcterms:modified>
</cp:coreProperties>
</file>