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4" d="100"/>
          <a:sy n="74" d="100"/>
        </p:scale>
        <p:origin x="73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39B24D40-B064-450D-AFFA-976026FF807A}" type="datetimeFigureOut">
              <a:rPr lang="tr-TR" smtClean="0"/>
              <a:t>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2C5B26-F132-42EC-8811-FBA06CD23323}" type="slidenum">
              <a:rPr lang="tr-TR" smtClean="0"/>
              <a:t>‹#›</a:t>
            </a:fld>
            <a:endParaRPr lang="tr-TR"/>
          </a:p>
        </p:txBody>
      </p:sp>
    </p:spTree>
    <p:extLst>
      <p:ext uri="{BB962C8B-B14F-4D97-AF65-F5344CB8AC3E}">
        <p14:creationId xmlns:p14="http://schemas.microsoft.com/office/powerpoint/2010/main" val="28238496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9B24D40-B064-450D-AFFA-976026FF807A}" type="datetimeFigureOut">
              <a:rPr lang="tr-TR" smtClean="0"/>
              <a:t>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2C5B26-F132-42EC-8811-FBA06CD23323}" type="slidenum">
              <a:rPr lang="tr-TR" smtClean="0"/>
              <a:t>‹#›</a:t>
            </a:fld>
            <a:endParaRPr lang="tr-TR"/>
          </a:p>
        </p:txBody>
      </p:sp>
    </p:spTree>
    <p:extLst>
      <p:ext uri="{BB962C8B-B14F-4D97-AF65-F5344CB8AC3E}">
        <p14:creationId xmlns:p14="http://schemas.microsoft.com/office/powerpoint/2010/main" val="4804172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9B24D40-B064-450D-AFFA-976026FF807A}" type="datetimeFigureOut">
              <a:rPr lang="tr-TR" smtClean="0"/>
              <a:t>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2C5B26-F132-42EC-8811-FBA06CD23323}" type="slidenum">
              <a:rPr lang="tr-TR" smtClean="0"/>
              <a:t>‹#›</a:t>
            </a:fld>
            <a:endParaRPr lang="tr-TR"/>
          </a:p>
        </p:txBody>
      </p:sp>
    </p:spTree>
    <p:extLst>
      <p:ext uri="{BB962C8B-B14F-4D97-AF65-F5344CB8AC3E}">
        <p14:creationId xmlns:p14="http://schemas.microsoft.com/office/powerpoint/2010/main" val="23744561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9B24D40-B064-450D-AFFA-976026FF807A}" type="datetimeFigureOut">
              <a:rPr lang="tr-TR" smtClean="0"/>
              <a:t>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2C5B26-F132-42EC-8811-FBA06CD23323}" type="slidenum">
              <a:rPr lang="tr-TR" smtClean="0"/>
              <a:t>‹#›</a:t>
            </a:fld>
            <a:endParaRPr lang="tr-TR"/>
          </a:p>
        </p:txBody>
      </p:sp>
    </p:spTree>
    <p:extLst>
      <p:ext uri="{BB962C8B-B14F-4D97-AF65-F5344CB8AC3E}">
        <p14:creationId xmlns:p14="http://schemas.microsoft.com/office/powerpoint/2010/main" val="24683940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39B24D40-B064-450D-AFFA-976026FF807A}" type="datetimeFigureOut">
              <a:rPr lang="tr-TR" smtClean="0"/>
              <a:t>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2C5B26-F132-42EC-8811-FBA06CD23323}" type="slidenum">
              <a:rPr lang="tr-TR" smtClean="0"/>
              <a:t>‹#›</a:t>
            </a:fld>
            <a:endParaRPr lang="tr-TR"/>
          </a:p>
        </p:txBody>
      </p:sp>
    </p:spTree>
    <p:extLst>
      <p:ext uri="{BB962C8B-B14F-4D97-AF65-F5344CB8AC3E}">
        <p14:creationId xmlns:p14="http://schemas.microsoft.com/office/powerpoint/2010/main" val="5563925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9B24D40-B064-450D-AFFA-976026FF807A}" type="datetimeFigureOut">
              <a:rPr lang="tr-TR" smtClean="0"/>
              <a:t>2.05.2020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C2C5B26-F132-42EC-8811-FBA06CD23323}" type="slidenum">
              <a:rPr lang="tr-TR" smtClean="0"/>
              <a:t>‹#›</a:t>
            </a:fld>
            <a:endParaRPr lang="tr-TR"/>
          </a:p>
        </p:txBody>
      </p:sp>
    </p:spTree>
    <p:extLst>
      <p:ext uri="{BB962C8B-B14F-4D97-AF65-F5344CB8AC3E}">
        <p14:creationId xmlns:p14="http://schemas.microsoft.com/office/powerpoint/2010/main" val="27886746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9B24D40-B064-450D-AFFA-976026FF807A}" type="datetimeFigureOut">
              <a:rPr lang="tr-TR" smtClean="0"/>
              <a:t>2.05.2020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C2C5B26-F132-42EC-8811-FBA06CD23323}" type="slidenum">
              <a:rPr lang="tr-TR" smtClean="0"/>
              <a:t>‹#›</a:t>
            </a:fld>
            <a:endParaRPr lang="tr-TR"/>
          </a:p>
        </p:txBody>
      </p:sp>
    </p:spTree>
    <p:extLst>
      <p:ext uri="{BB962C8B-B14F-4D97-AF65-F5344CB8AC3E}">
        <p14:creationId xmlns:p14="http://schemas.microsoft.com/office/powerpoint/2010/main" val="17768260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9B24D40-B064-450D-AFFA-976026FF807A}" type="datetimeFigureOut">
              <a:rPr lang="tr-TR" smtClean="0"/>
              <a:t>2.05.2020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C2C5B26-F132-42EC-8811-FBA06CD23323}" type="slidenum">
              <a:rPr lang="tr-TR" smtClean="0"/>
              <a:t>‹#›</a:t>
            </a:fld>
            <a:endParaRPr lang="tr-TR"/>
          </a:p>
        </p:txBody>
      </p:sp>
    </p:spTree>
    <p:extLst>
      <p:ext uri="{BB962C8B-B14F-4D97-AF65-F5344CB8AC3E}">
        <p14:creationId xmlns:p14="http://schemas.microsoft.com/office/powerpoint/2010/main" val="25208915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9B24D40-B064-450D-AFFA-976026FF807A}" type="datetimeFigureOut">
              <a:rPr lang="tr-TR" smtClean="0"/>
              <a:t>2.05.2020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C2C5B26-F132-42EC-8811-FBA06CD23323}" type="slidenum">
              <a:rPr lang="tr-TR" smtClean="0"/>
              <a:t>‹#›</a:t>
            </a:fld>
            <a:endParaRPr lang="tr-TR"/>
          </a:p>
        </p:txBody>
      </p:sp>
    </p:spTree>
    <p:extLst>
      <p:ext uri="{BB962C8B-B14F-4D97-AF65-F5344CB8AC3E}">
        <p14:creationId xmlns:p14="http://schemas.microsoft.com/office/powerpoint/2010/main" val="33639614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9B24D40-B064-450D-AFFA-976026FF807A}" type="datetimeFigureOut">
              <a:rPr lang="tr-TR" smtClean="0"/>
              <a:t>2.05.2020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C2C5B26-F132-42EC-8811-FBA06CD23323}" type="slidenum">
              <a:rPr lang="tr-TR" smtClean="0"/>
              <a:t>‹#›</a:t>
            </a:fld>
            <a:endParaRPr lang="tr-TR"/>
          </a:p>
        </p:txBody>
      </p:sp>
    </p:spTree>
    <p:extLst>
      <p:ext uri="{BB962C8B-B14F-4D97-AF65-F5344CB8AC3E}">
        <p14:creationId xmlns:p14="http://schemas.microsoft.com/office/powerpoint/2010/main" val="5213632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9B24D40-B064-450D-AFFA-976026FF807A}" type="datetimeFigureOut">
              <a:rPr lang="tr-TR" smtClean="0"/>
              <a:t>2.05.2020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C2C5B26-F132-42EC-8811-FBA06CD23323}" type="slidenum">
              <a:rPr lang="tr-TR" smtClean="0"/>
              <a:t>‹#›</a:t>
            </a:fld>
            <a:endParaRPr lang="tr-TR"/>
          </a:p>
        </p:txBody>
      </p:sp>
    </p:spTree>
    <p:extLst>
      <p:ext uri="{BB962C8B-B14F-4D97-AF65-F5344CB8AC3E}">
        <p14:creationId xmlns:p14="http://schemas.microsoft.com/office/powerpoint/2010/main" val="19186052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B24D40-B064-450D-AFFA-976026FF807A}" type="datetimeFigureOut">
              <a:rPr lang="tr-TR" smtClean="0"/>
              <a:t>2.05.2020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2C5B26-F132-42EC-8811-FBA06CD23323}" type="slidenum">
              <a:rPr lang="tr-TR" smtClean="0"/>
              <a:t>‹#›</a:t>
            </a:fld>
            <a:endParaRPr lang="tr-TR"/>
          </a:p>
        </p:txBody>
      </p:sp>
    </p:spTree>
    <p:extLst>
      <p:ext uri="{BB962C8B-B14F-4D97-AF65-F5344CB8AC3E}">
        <p14:creationId xmlns:p14="http://schemas.microsoft.com/office/powerpoint/2010/main" val="3988655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Sosyolojik Eleştiri</a:t>
            </a:r>
            <a:endParaRPr lang="tr-TR" dirty="0"/>
          </a:p>
        </p:txBody>
      </p:sp>
      <p:sp>
        <p:nvSpPr>
          <p:cNvPr id="3" name="Alt Başlık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20061023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smtClean="0"/>
              <a:t>19. yüzyılda rağbet görmeye başlayan bir eleştiri anlayışıdır. Sosyolojik eleştirinin ortaya çıkışında, Pozitivizm ve buna bağlı olarak da determinizmin önemli bir etkisi olmuştur.</a:t>
            </a:r>
          </a:p>
          <a:p>
            <a:r>
              <a:rPr lang="tr-TR" dirty="0" smtClean="0"/>
              <a:t>Pozitivizm, </a:t>
            </a:r>
            <a:r>
              <a:rPr lang="tr-TR" dirty="0" err="1" smtClean="0"/>
              <a:t>olgusallığı</a:t>
            </a:r>
            <a:r>
              <a:rPr lang="tr-TR" dirty="0" smtClean="0"/>
              <a:t> esas alır. Ayrıca deneysel doğruluk, bu düşünsel yaklaşım için tek belirleyicidir.</a:t>
            </a:r>
          </a:p>
          <a:p>
            <a:r>
              <a:rPr lang="tr-TR" dirty="0" smtClean="0"/>
              <a:t>Onunla birlikte ortaya çıkmış olan Determinizm ise «nedensellik» ilkesine dayanır. Buna göre, olup biten her şeyin açıklanabilir bir nedeni vardır ve aynı nedenler, aynı koşullar altında aynı sonuçları verir. Bu, bilimsel yasaların belirlenmesi ve bilimsel doğruluğun ilerlemesi için önemli bir olanak sağlar.</a:t>
            </a:r>
          </a:p>
          <a:p>
            <a:r>
              <a:rPr lang="tr-TR" dirty="0" smtClean="0"/>
              <a:t>Esas olan, bilgisine erişilebilen ve açıklanabilen doğrulardır; düşünce de bilgi de buna dayanmalıdır.</a:t>
            </a:r>
          </a:p>
          <a:p>
            <a:endParaRPr lang="tr-TR" dirty="0"/>
          </a:p>
        </p:txBody>
      </p:sp>
    </p:spTree>
    <p:extLst>
      <p:ext uri="{BB962C8B-B14F-4D97-AF65-F5344CB8AC3E}">
        <p14:creationId xmlns:p14="http://schemas.microsoft.com/office/powerpoint/2010/main" val="21134236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Sosyolojik eleştirinin </a:t>
            </a:r>
            <a:r>
              <a:rPr lang="tr-TR" dirty="0" err="1" smtClean="0"/>
              <a:t>Vico’nun</a:t>
            </a:r>
            <a:r>
              <a:rPr lang="tr-TR" dirty="0" smtClean="0"/>
              <a:t> «La </a:t>
            </a:r>
            <a:r>
              <a:rPr lang="tr-TR" dirty="0" err="1" smtClean="0"/>
              <a:t>Scienza</a:t>
            </a:r>
            <a:r>
              <a:rPr lang="tr-TR" dirty="0" smtClean="0"/>
              <a:t> </a:t>
            </a:r>
            <a:r>
              <a:rPr lang="tr-TR" dirty="0" err="1" smtClean="0"/>
              <a:t>Nuova</a:t>
            </a:r>
            <a:r>
              <a:rPr lang="tr-TR" dirty="0" smtClean="0"/>
              <a:t>» (1725) ya da </a:t>
            </a:r>
            <a:r>
              <a:rPr lang="tr-TR" dirty="0" err="1" smtClean="0"/>
              <a:t>Madame</a:t>
            </a:r>
            <a:r>
              <a:rPr lang="tr-TR" dirty="0" smtClean="0"/>
              <a:t> de </a:t>
            </a:r>
            <a:r>
              <a:rPr lang="tr-TR" dirty="0" err="1" smtClean="0"/>
              <a:t>Steal’in</a:t>
            </a:r>
            <a:r>
              <a:rPr lang="tr-TR" dirty="0" smtClean="0"/>
              <a:t> «De la </a:t>
            </a:r>
            <a:r>
              <a:rPr lang="tr-TR" dirty="0" err="1" smtClean="0"/>
              <a:t>Litterature</a:t>
            </a:r>
            <a:r>
              <a:rPr lang="tr-TR" dirty="0" smtClean="0"/>
              <a:t> </a:t>
            </a:r>
            <a:r>
              <a:rPr lang="tr-TR" dirty="0" err="1" smtClean="0"/>
              <a:t>Consideree</a:t>
            </a:r>
            <a:r>
              <a:rPr lang="tr-TR" dirty="0" smtClean="0"/>
              <a:t> Dans Ses </a:t>
            </a:r>
            <a:r>
              <a:rPr lang="tr-TR" dirty="0" err="1" smtClean="0"/>
              <a:t>Raports</a:t>
            </a:r>
            <a:r>
              <a:rPr lang="tr-TR" dirty="0" smtClean="0"/>
              <a:t> </a:t>
            </a:r>
            <a:r>
              <a:rPr lang="tr-TR" dirty="0" err="1" smtClean="0"/>
              <a:t>Avec</a:t>
            </a:r>
            <a:r>
              <a:rPr lang="tr-TR" dirty="0" smtClean="0"/>
              <a:t> </a:t>
            </a:r>
            <a:r>
              <a:rPr lang="tr-TR" dirty="0" err="1" smtClean="0"/>
              <a:t>Les</a:t>
            </a:r>
            <a:r>
              <a:rPr lang="tr-TR" dirty="0" smtClean="0"/>
              <a:t> </a:t>
            </a:r>
            <a:r>
              <a:rPr lang="tr-TR" dirty="0" err="1" smtClean="0"/>
              <a:t>Institutions</a:t>
            </a:r>
            <a:r>
              <a:rPr lang="tr-TR" dirty="0" smtClean="0"/>
              <a:t> </a:t>
            </a:r>
            <a:r>
              <a:rPr lang="tr-TR" dirty="0" err="1" smtClean="0"/>
              <a:t>Sociales</a:t>
            </a:r>
            <a:r>
              <a:rPr lang="tr-TR" dirty="0" smtClean="0"/>
              <a:t>» (1800) adlı yapıtıyla başlatanlar varsa da bu yöntemi belirli bir olgunluğa eriştirerek kuruculuğunu yapan isim </a:t>
            </a:r>
            <a:r>
              <a:rPr lang="tr-TR" dirty="0" err="1" smtClean="0"/>
              <a:t>Hippoliyte</a:t>
            </a:r>
            <a:r>
              <a:rPr lang="tr-TR" dirty="0" smtClean="0"/>
              <a:t> </a:t>
            </a:r>
            <a:r>
              <a:rPr lang="tr-TR" dirty="0" err="1" smtClean="0"/>
              <a:t>Taine’dir</a:t>
            </a:r>
            <a:r>
              <a:rPr lang="tr-TR" dirty="0" smtClean="0"/>
              <a:t>.</a:t>
            </a:r>
          </a:p>
          <a:p>
            <a:r>
              <a:rPr lang="tr-TR" dirty="0" smtClean="0"/>
              <a:t>Bilimsellik ilkesinin ve Determinizmin getirdiği yöntem arayışı, edebî eleştiride de kendisini ortaya koydu. </a:t>
            </a:r>
          </a:p>
          <a:p>
            <a:r>
              <a:rPr lang="tr-TR" dirty="0" smtClean="0"/>
              <a:t>«</a:t>
            </a:r>
            <a:r>
              <a:rPr lang="tr-TR" dirty="0" err="1" smtClean="0"/>
              <a:t>Historie</a:t>
            </a:r>
            <a:r>
              <a:rPr lang="tr-TR" dirty="0" smtClean="0"/>
              <a:t> de la </a:t>
            </a:r>
            <a:r>
              <a:rPr lang="tr-TR" dirty="0" err="1" smtClean="0"/>
              <a:t>Litterature</a:t>
            </a:r>
            <a:r>
              <a:rPr lang="tr-TR" dirty="0" smtClean="0"/>
              <a:t> </a:t>
            </a:r>
            <a:r>
              <a:rPr lang="tr-TR" dirty="0" err="1" smtClean="0"/>
              <a:t>Anglosie</a:t>
            </a:r>
            <a:r>
              <a:rPr lang="tr-TR" dirty="0" smtClean="0"/>
              <a:t>» (1858) adlı çalışmasıyla İngiliz edebiyat tarihini sosyolojik yönden ele alan </a:t>
            </a:r>
            <a:r>
              <a:rPr lang="tr-TR" dirty="0" err="1" smtClean="0"/>
              <a:t>Hippolyte</a:t>
            </a:r>
            <a:r>
              <a:rPr lang="tr-TR" dirty="0" smtClean="0"/>
              <a:t> </a:t>
            </a:r>
            <a:r>
              <a:rPr lang="tr-TR" dirty="0" err="1" smtClean="0"/>
              <a:t>Taine</a:t>
            </a:r>
            <a:r>
              <a:rPr lang="tr-TR" dirty="0" smtClean="0"/>
              <a:t>, Determinist yaklaşımı edebiyat eleştirisi </a:t>
            </a:r>
            <a:r>
              <a:rPr lang="tr-TR" dirty="0" err="1" smtClean="0"/>
              <a:t>balamında</a:t>
            </a:r>
            <a:r>
              <a:rPr lang="tr-TR" dirty="0" smtClean="0"/>
              <a:t> da uygulamaya çalıştı.</a:t>
            </a:r>
            <a:endParaRPr lang="tr-TR" dirty="0"/>
          </a:p>
        </p:txBody>
      </p:sp>
    </p:spTree>
    <p:extLst>
      <p:ext uri="{BB962C8B-B14F-4D97-AF65-F5344CB8AC3E}">
        <p14:creationId xmlns:p14="http://schemas.microsoft.com/office/powerpoint/2010/main" val="18608016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smtClean="0"/>
              <a:t>Taine</a:t>
            </a:r>
            <a:r>
              <a:rPr lang="tr-TR" dirty="0" smtClean="0"/>
              <a:t>, farklı bilimsel disiplinlerin incelediği olayların nasıl açıklanabilir nedenleri varsa aynı durumun edebiyat için de geçerli olabileceğini düşünerek hareket etti. </a:t>
            </a:r>
          </a:p>
          <a:p>
            <a:r>
              <a:rPr lang="tr-TR" dirty="0" smtClean="0"/>
              <a:t>Ona göre hiçbir edebî yapıt, durup dururken ortaya çıkmaz.  Toplumsal koşullarının bir ürünü olan yazar, yine arka planında bir dizi neden-sonuç bağıntısı bulunan yapıtını kaleme alır.</a:t>
            </a:r>
          </a:p>
          <a:p>
            <a:r>
              <a:rPr lang="tr-TR" dirty="0" smtClean="0"/>
              <a:t>Yazarın ortaya koyduğu yapıt için temelde belirleyici olan, onu da belirlemiş bulunan  toplumsal, fiziksel, coğrafi, politik vb. koşullardır.</a:t>
            </a:r>
          </a:p>
          <a:p>
            <a:r>
              <a:rPr lang="tr-TR" dirty="0" smtClean="0"/>
              <a:t>Dolayısıyla edebî eleştiri de de yöntem, öbür bilimsel disiplinlerdeki gibi olmalı ve «</a:t>
            </a:r>
            <a:r>
              <a:rPr lang="tr-TR" dirty="0" err="1" smtClean="0"/>
              <a:t>açıklama»ya</a:t>
            </a:r>
            <a:r>
              <a:rPr lang="tr-TR" dirty="0" smtClean="0"/>
              <a:t> yönelmelidir.</a:t>
            </a:r>
            <a:endParaRPr lang="tr-TR" dirty="0"/>
          </a:p>
        </p:txBody>
      </p:sp>
    </p:spTree>
    <p:extLst>
      <p:ext uri="{BB962C8B-B14F-4D97-AF65-F5344CB8AC3E}">
        <p14:creationId xmlns:p14="http://schemas.microsoft.com/office/powerpoint/2010/main" val="32751736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«Açıklamak» demek, onun nedensellik bağlarını ve yol açtığı etkileri göstermek demektir.</a:t>
            </a:r>
          </a:p>
          <a:p>
            <a:r>
              <a:rPr lang="tr-TR" dirty="0" err="1" smtClean="0"/>
              <a:t>Taine’e</a:t>
            </a:r>
            <a:r>
              <a:rPr lang="tr-TR" dirty="0" smtClean="0"/>
              <a:t> göre edebiyat tarihi incelemelerinde göz önünde bulundurulması gereken «</a:t>
            </a:r>
            <a:r>
              <a:rPr lang="tr-TR" dirty="0" err="1" smtClean="0"/>
              <a:t>neden»ler</a:t>
            </a:r>
            <a:r>
              <a:rPr lang="tr-TR" dirty="0"/>
              <a:t> </a:t>
            </a:r>
            <a:r>
              <a:rPr lang="tr-TR" dirty="0" smtClean="0"/>
              <a:t>üç grupta toplanır:</a:t>
            </a:r>
          </a:p>
          <a:p>
            <a:r>
              <a:rPr lang="tr-TR" dirty="0" smtClean="0"/>
              <a:t>1. Irk,</a:t>
            </a:r>
          </a:p>
          <a:p>
            <a:r>
              <a:rPr lang="tr-TR" dirty="0" smtClean="0"/>
              <a:t>2. Ortam,</a:t>
            </a:r>
          </a:p>
          <a:p>
            <a:r>
              <a:rPr lang="tr-TR" dirty="0" smtClean="0"/>
              <a:t>3. An/ Dönem.</a:t>
            </a:r>
          </a:p>
        </p:txBody>
      </p:sp>
    </p:spTree>
    <p:extLst>
      <p:ext uri="{BB962C8B-B14F-4D97-AF65-F5344CB8AC3E}">
        <p14:creationId xmlns:p14="http://schemas.microsoft.com/office/powerpoint/2010/main" val="13385552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Her ulusun kendine özgü yanları, alışkanlıkları, tercihleri, zevkleri, kişilik yapıları, duygu dünyaları, düşünme biçimleri vardır. O ulusun bireylerinde bu karakteristik yan, doğuştan mevcuttur. Yazar/ şair de kendisini kuşatmış ve kişiliği üzerinde belirleyici bir etkiye sahip olan bu nedensellik bağının bir ürünüdür.</a:t>
            </a:r>
          </a:p>
          <a:p>
            <a:r>
              <a:rPr lang="tr-TR" dirty="0" smtClean="0"/>
              <a:t>O hâlde ırk, edebiyat yapıtlarını açıklamakta önemli bir determinizm ögesidir.</a:t>
            </a:r>
            <a:endParaRPr lang="tr-TR" dirty="0"/>
          </a:p>
        </p:txBody>
      </p:sp>
    </p:spTree>
    <p:extLst>
      <p:ext uri="{BB962C8B-B14F-4D97-AF65-F5344CB8AC3E}">
        <p14:creationId xmlns:p14="http://schemas.microsoft.com/office/powerpoint/2010/main" val="19534136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Yazarın ve yapıtın anlaşılıp açıklanabilir olmasında «an/dönem» de belirleyici bir etkiye sahiptir. Her yapıt, yazıldığı dönemin belirleyiciliği altında şekillenmiştir; açıklanmasında, bu yönde kurulacak nedensellik bağları zorunludur.</a:t>
            </a:r>
          </a:p>
          <a:p>
            <a:r>
              <a:rPr lang="tr-TR" dirty="0" smtClean="0"/>
              <a:t>Aynı biçimde, bu bakımdan önem gösteren ögelerden biri de «</a:t>
            </a:r>
            <a:r>
              <a:rPr lang="tr-TR" dirty="0" err="1" smtClean="0"/>
              <a:t>ortam»dır</a:t>
            </a:r>
            <a:r>
              <a:rPr lang="tr-TR" dirty="0" smtClean="0"/>
              <a:t>. Ortamı oluşturan koşullar arasında coğrafi özellikler, iklim, toprak ve toplum önemli bir yere sahiptir. Bunlar, yazarın karakterinin oluşmasında ve edebî yapıtın sergilediği özelliklerde belirleyicidirler.</a:t>
            </a:r>
          </a:p>
          <a:p>
            <a:r>
              <a:rPr lang="tr-TR" dirty="0" smtClean="0"/>
              <a:t>Nitekim kapalı iklimlerde yetişen bir edebiyatçı karamsar, melankolik bir ruh hâline neden olur; bu da edebiyat yapıtında aynı özelliklerin ortaya çıkmasına yol açar.</a:t>
            </a:r>
            <a:endParaRPr lang="tr-TR" dirty="0"/>
          </a:p>
        </p:txBody>
      </p:sp>
    </p:spTree>
    <p:extLst>
      <p:ext uri="{BB962C8B-B14F-4D97-AF65-F5344CB8AC3E}">
        <p14:creationId xmlns:p14="http://schemas.microsoft.com/office/powerpoint/2010/main" val="40138234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err="1" smtClean="0"/>
              <a:t>Taine’in</a:t>
            </a:r>
            <a:r>
              <a:rPr lang="tr-TR" dirty="0" smtClean="0"/>
              <a:t> bu arayışları, sonraki yıllarda daha da geliştirilerek devam ettirilmeye çalışılmıştır.</a:t>
            </a:r>
          </a:p>
          <a:p>
            <a:r>
              <a:rPr lang="tr-TR" dirty="0" smtClean="0"/>
              <a:t>Ancak ne kadar geliştirilirse geliştirilsin, bu eleştiri temelde sosyoloji bilimine yaslandığı için edebî geçerlilik bakımından pek de kabul edilebilir sayılamaz.</a:t>
            </a:r>
          </a:p>
          <a:p>
            <a:r>
              <a:rPr lang="tr-TR" dirty="0" smtClean="0"/>
              <a:t>Sosyolojik eleştiri yöntemiyle yapılacak çalışmalar, edebiyattan çok başka alanlara, özellikle de sosyoloji bilimine hizmet edebilir nitelikte olacaktır. </a:t>
            </a:r>
          </a:p>
          <a:p>
            <a:r>
              <a:rPr lang="tr-TR" dirty="0" smtClean="0"/>
              <a:t>Ayrıca bu yaklaşım, edebiyat yapıtlarını sosyolojik birer belge gibi değerlendirme eğilimi gösterecektir; oysa edebiyat, başka disiplinlere hizmet etmek üzere var değildir. Edebiyat, öncelikle ve özellikle kendisi için vardır ve değerlendirilme biçimi de bu gerçeğe uygun olmalıdır.</a:t>
            </a:r>
            <a:endParaRPr lang="tr-TR" dirty="0"/>
          </a:p>
        </p:txBody>
      </p:sp>
    </p:spTree>
    <p:extLst>
      <p:ext uri="{BB962C8B-B14F-4D97-AF65-F5344CB8AC3E}">
        <p14:creationId xmlns:p14="http://schemas.microsoft.com/office/powerpoint/2010/main" val="27000835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Günümüzde yapılan bazı çalışmaları da edebiyat sosyolojisi içinde değerlendirmek uygun olur. Yayım ve dağıtımla ilgili konular, okur sayılarının ve niteliklerinin ölçümlenmesi, şair ve yazarların cinsiyet ve bölge bakımından dağılımlarının saptanması gibi uğraşları bu bağlamda değerlendirmek mümkündür.</a:t>
            </a:r>
          </a:p>
          <a:p>
            <a:r>
              <a:rPr lang="tr-TR" dirty="0" smtClean="0"/>
              <a:t>Sosyolojik eleştiri, edebiyatın ve edebî yapıtın iç dünyasına girmek yerine daha çok dışarıdan, </a:t>
            </a:r>
            <a:r>
              <a:rPr lang="tr-TR" dirty="0" err="1" smtClean="0"/>
              <a:t>betimlemeci</a:t>
            </a:r>
            <a:r>
              <a:rPr lang="tr-TR" dirty="0" smtClean="0"/>
              <a:t> yöntemlerle onu açıklamak peşindedir.</a:t>
            </a:r>
          </a:p>
          <a:p>
            <a:r>
              <a:rPr lang="tr-TR" dirty="0" smtClean="0"/>
              <a:t>Sosyolojik eleştiri yönteminden hareketle bir metnin/ yapıtın edebî değeri ve edebiyat tarihi açısından konumu hakkında yargıya varılamaz. Zaten bu </a:t>
            </a:r>
            <a:r>
              <a:rPr lang="tr-TR" smtClean="0"/>
              <a:t>yöntemin temelde böyle </a:t>
            </a:r>
            <a:r>
              <a:rPr lang="tr-TR" dirty="0" smtClean="0"/>
              <a:t>bir amacı yoktur.</a:t>
            </a:r>
            <a:endParaRPr lang="tr-TR" dirty="0"/>
          </a:p>
        </p:txBody>
      </p:sp>
    </p:spTree>
    <p:extLst>
      <p:ext uri="{BB962C8B-B14F-4D97-AF65-F5344CB8AC3E}">
        <p14:creationId xmlns:p14="http://schemas.microsoft.com/office/powerpoint/2010/main" val="28085064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TotalTime>
  <Words>695</Words>
  <Application>Microsoft Office PowerPoint</Application>
  <PresentationFormat>Geniş ekran</PresentationFormat>
  <Paragraphs>29</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Sosyolojik Eleştiri</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Sosyolojik Eleştiri</dc:title>
  <dc:creator>pc</dc:creator>
  <cp:lastModifiedBy>pc</cp:lastModifiedBy>
  <cp:revision>6</cp:revision>
  <dcterms:created xsi:type="dcterms:W3CDTF">2020-05-02T05:20:55Z</dcterms:created>
  <dcterms:modified xsi:type="dcterms:W3CDTF">2020-05-02T06:06:30Z</dcterms:modified>
</cp:coreProperties>
</file>