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2766"/>
  </p:normalViewPr>
  <p:slideViewPr>
    <p:cSldViewPr snapToGrid="0" snapToObjects="1">
      <p:cViewPr varScale="1">
        <p:scale>
          <a:sx n="76" d="100"/>
          <a:sy n="76" d="100"/>
        </p:scale>
        <p:origin x="216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FB1F3F-511B-40EE-A3EE-6BBC99CB7B1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3A1D842-BEF5-42BC-B906-90DE116684A4}">
      <dgm:prSet/>
      <dgm:spPr/>
      <dgm:t>
        <a:bodyPr/>
        <a:lstStyle/>
        <a:p>
          <a:r>
            <a:rPr lang="en-US"/>
            <a:t>The main concern of Euripides was neither didacticism nor establishing poetic or tragic justice.</a:t>
          </a:r>
        </a:p>
      </dgm:t>
    </dgm:pt>
    <dgm:pt modelId="{9E0F6DA3-6514-4243-B814-7A6F0B4C5EF1}" type="parTrans" cxnId="{398091F8-9723-4DFD-9215-D53113D9B38E}">
      <dgm:prSet/>
      <dgm:spPr/>
      <dgm:t>
        <a:bodyPr/>
        <a:lstStyle/>
        <a:p>
          <a:endParaRPr lang="en-US"/>
        </a:p>
      </dgm:t>
    </dgm:pt>
    <dgm:pt modelId="{D696B292-798C-4254-B59B-5F464FBE9CC2}" type="sibTrans" cxnId="{398091F8-9723-4DFD-9215-D53113D9B38E}">
      <dgm:prSet/>
      <dgm:spPr/>
      <dgm:t>
        <a:bodyPr/>
        <a:lstStyle/>
        <a:p>
          <a:endParaRPr lang="en-US"/>
        </a:p>
      </dgm:t>
    </dgm:pt>
    <dgm:pt modelId="{C00BDE97-69C5-45A0-B9D9-AA7F888B44FE}">
      <dgm:prSet/>
      <dgm:spPr/>
      <dgm:t>
        <a:bodyPr/>
        <a:lstStyle/>
        <a:p>
          <a:r>
            <a:rPr lang="en-US"/>
            <a:t>He was interested in depicting the human experience or women’s condition.</a:t>
          </a:r>
        </a:p>
      </dgm:t>
    </dgm:pt>
    <dgm:pt modelId="{0F90E5B3-F56A-4F93-AAD9-57CF6A1388CB}" type="parTrans" cxnId="{AA0B3821-FF42-405D-A865-9DDE02C21584}">
      <dgm:prSet/>
      <dgm:spPr/>
      <dgm:t>
        <a:bodyPr/>
        <a:lstStyle/>
        <a:p>
          <a:endParaRPr lang="en-US"/>
        </a:p>
      </dgm:t>
    </dgm:pt>
    <dgm:pt modelId="{F4319136-286D-41B0-B407-205823FAA078}" type="sibTrans" cxnId="{AA0B3821-FF42-405D-A865-9DDE02C21584}">
      <dgm:prSet/>
      <dgm:spPr/>
      <dgm:t>
        <a:bodyPr/>
        <a:lstStyle/>
        <a:p>
          <a:endParaRPr lang="en-US"/>
        </a:p>
      </dgm:t>
    </dgm:pt>
    <dgm:pt modelId="{305EBB89-AF6D-944D-A18B-A7FCC9BEA627}" type="pres">
      <dgm:prSet presAssocID="{3DFB1F3F-511B-40EE-A3EE-6BBC99CB7B1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5E1F0AB-5237-4443-8ACC-0ECB2DDEDB83}" type="pres">
      <dgm:prSet presAssocID="{E3A1D842-BEF5-42BC-B906-90DE116684A4}" presName="hierRoot1" presStyleCnt="0"/>
      <dgm:spPr/>
    </dgm:pt>
    <dgm:pt modelId="{737FC8CD-34A9-4440-841F-4FC5FD4D1FCA}" type="pres">
      <dgm:prSet presAssocID="{E3A1D842-BEF5-42BC-B906-90DE116684A4}" presName="composite" presStyleCnt="0"/>
      <dgm:spPr/>
    </dgm:pt>
    <dgm:pt modelId="{F500D20A-A49D-954C-8A2F-16BAC81C26FF}" type="pres">
      <dgm:prSet presAssocID="{E3A1D842-BEF5-42BC-B906-90DE116684A4}" presName="background" presStyleLbl="node0" presStyleIdx="0" presStyleCnt="2"/>
      <dgm:spPr/>
    </dgm:pt>
    <dgm:pt modelId="{42C56985-8A15-414A-8442-EE265DFF38B3}" type="pres">
      <dgm:prSet presAssocID="{E3A1D842-BEF5-42BC-B906-90DE116684A4}" presName="text" presStyleLbl="fgAcc0" presStyleIdx="0" presStyleCnt="2">
        <dgm:presLayoutVars>
          <dgm:chPref val="3"/>
        </dgm:presLayoutVars>
      </dgm:prSet>
      <dgm:spPr/>
    </dgm:pt>
    <dgm:pt modelId="{D29697A1-A045-2941-A66E-6E65F0C0F45F}" type="pres">
      <dgm:prSet presAssocID="{E3A1D842-BEF5-42BC-B906-90DE116684A4}" presName="hierChild2" presStyleCnt="0"/>
      <dgm:spPr/>
    </dgm:pt>
    <dgm:pt modelId="{73AD5BDB-3614-4F45-82A4-B443E40650EC}" type="pres">
      <dgm:prSet presAssocID="{C00BDE97-69C5-45A0-B9D9-AA7F888B44FE}" presName="hierRoot1" presStyleCnt="0"/>
      <dgm:spPr/>
    </dgm:pt>
    <dgm:pt modelId="{6EC45F30-2066-834A-8A5E-3F26C462BB40}" type="pres">
      <dgm:prSet presAssocID="{C00BDE97-69C5-45A0-B9D9-AA7F888B44FE}" presName="composite" presStyleCnt="0"/>
      <dgm:spPr/>
    </dgm:pt>
    <dgm:pt modelId="{8D73666A-E0C2-304D-98D8-3859B0CFF7FA}" type="pres">
      <dgm:prSet presAssocID="{C00BDE97-69C5-45A0-B9D9-AA7F888B44FE}" presName="background" presStyleLbl="node0" presStyleIdx="1" presStyleCnt="2"/>
      <dgm:spPr/>
    </dgm:pt>
    <dgm:pt modelId="{4CBFB12B-4827-1C45-A3FD-9EC333FAD11E}" type="pres">
      <dgm:prSet presAssocID="{C00BDE97-69C5-45A0-B9D9-AA7F888B44FE}" presName="text" presStyleLbl="fgAcc0" presStyleIdx="1" presStyleCnt="2">
        <dgm:presLayoutVars>
          <dgm:chPref val="3"/>
        </dgm:presLayoutVars>
      </dgm:prSet>
      <dgm:spPr/>
    </dgm:pt>
    <dgm:pt modelId="{557D8F18-8C9D-C646-9E8D-235F6D4B9118}" type="pres">
      <dgm:prSet presAssocID="{C00BDE97-69C5-45A0-B9D9-AA7F888B44FE}" presName="hierChild2" presStyleCnt="0"/>
      <dgm:spPr/>
    </dgm:pt>
  </dgm:ptLst>
  <dgm:cxnLst>
    <dgm:cxn modelId="{D4E77A19-83A8-D243-B7DF-6F14A88B432C}" type="presOf" srcId="{E3A1D842-BEF5-42BC-B906-90DE116684A4}" destId="{42C56985-8A15-414A-8442-EE265DFF38B3}" srcOrd="0" destOrd="0" presId="urn:microsoft.com/office/officeart/2005/8/layout/hierarchy1"/>
    <dgm:cxn modelId="{AA0B3821-FF42-405D-A865-9DDE02C21584}" srcId="{3DFB1F3F-511B-40EE-A3EE-6BBC99CB7B11}" destId="{C00BDE97-69C5-45A0-B9D9-AA7F888B44FE}" srcOrd="1" destOrd="0" parTransId="{0F90E5B3-F56A-4F93-AAD9-57CF6A1388CB}" sibTransId="{F4319136-286D-41B0-B407-205823FAA078}"/>
    <dgm:cxn modelId="{094BC228-CC70-4844-AFA7-8C51D21E79D0}" type="presOf" srcId="{C00BDE97-69C5-45A0-B9D9-AA7F888B44FE}" destId="{4CBFB12B-4827-1C45-A3FD-9EC333FAD11E}" srcOrd="0" destOrd="0" presId="urn:microsoft.com/office/officeart/2005/8/layout/hierarchy1"/>
    <dgm:cxn modelId="{73FDA3C8-EC60-744D-B204-E687C15EDBFB}" type="presOf" srcId="{3DFB1F3F-511B-40EE-A3EE-6BBC99CB7B11}" destId="{305EBB89-AF6D-944D-A18B-A7FCC9BEA627}" srcOrd="0" destOrd="0" presId="urn:microsoft.com/office/officeart/2005/8/layout/hierarchy1"/>
    <dgm:cxn modelId="{398091F8-9723-4DFD-9215-D53113D9B38E}" srcId="{3DFB1F3F-511B-40EE-A3EE-6BBC99CB7B11}" destId="{E3A1D842-BEF5-42BC-B906-90DE116684A4}" srcOrd="0" destOrd="0" parTransId="{9E0F6DA3-6514-4243-B814-7A6F0B4C5EF1}" sibTransId="{D696B292-798C-4254-B59B-5F464FBE9CC2}"/>
    <dgm:cxn modelId="{A02A92E8-3DC8-1D4A-99E5-32E6C4CBA981}" type="presParOf" srcId="{305EBB89-AF6D-944D-A18B-A7FCC9BEA627}" destId="{45E1F0AB-5237-4443-8ACC-0ECB2DDEDB83}" srcOrd="0" destOrd="0" presId="urn:microsoft.com/office/officeart/2005/8/layout/hierarchy1"/>
    <dgm:cxn modelId="{F915FB4F-6ECB-DE4B-8F36-42EDDAE0E30C}" type="presParOf" srcId="{45E1F0AB-5237-4443-8ACC-0ECB2DDEDB83}" destId="{737FC8CD-34A9-4440-841F-4FC5FD4D1FCA}" srcOrd="0" destOrd="0" presId="urn:microsoft.com/office/officeart/2005/8/layout/hierarchy1"/>
    <dgm:cxn modelId="{BE3523A2-3594-C042-BC1C-D94C9CE2A69A}" type="presParOf" srcId="{737FC8CD-34A9-4440-841F-4FC5FD4D1FCA}" destId="{F500D20A-A49D-954C-8A2F-16BAC81C26FF}" srcOrd="0" destOrd="0" presId="urn:microsoft.com/office/officeart/2005/8/layout/hierarchy1"/>
    <dgm:cxn modelId="{24943EF1-0DC1-9F44-B4FC-403ABC9D3FE3}" type="presParOf" srcId="{737FC8CD-34A9-4440-841F-4FC5FD4D1FCA}" destId="{42C56985-8A15-414A-8442-EE265DFF38B3}" srcOrd="1" destOrd="0" presId="urn:microsoft.com/office/officeart/2005/8/layout/hierarchy1"/>
    <dgm:cxn modelId="{6A94EC27-99B7-9F4F-9D24-AE880F554742}" type="presParOf" srcId="{45E1F0AB-5237-4443-8ACC-0ECB2DDEDB83}" destId="{D29697A1-A045-2941-A66E-6E65F0C0F45F}" srcOrd="1" destOrd="0" presId="urn:microsoft.com/office/officeart/2005/8/layout/hierarchy1"/>
    <dgm:cxn modelId="{003AB304-C671-1B41-A7CC-54E1945F187A}" type="presParOf" srcId="{305EBB89-AF6D-944D-A18B-A7FCC9BEA627}" destId="{73AD5BDB-3614-4F45-82A4-B443E40650EC}" srcOrd="1" destOrd="0" presId="urn:microsoft.com/office/officeart/2005/8/layout/hierarchy1"/>
    <dgm:cxn modelId="{228A0969-EC5D-6348-A869-33F5D4F78ADE}" type="presParOf" srcId="{73AD5BDB-3614-4F45-82A4-B443E40650EC}" destId="{6EC45F30-2066-834A-8A5E-3F26C462BB40}" srcOrd="0" destOrd="0" presId="urn:microsoft.com/office/officeart/2005/8/layout/hierarchy1"/>
    <dgm:cxn modelId="{681F8F26-275B-6B40-88AF-06CEC6B55691}" type="presParOf" srcId="{6EC45F30-2066-834A-8A5E-3F26C462BB40}" destId="{8D73666A-E0C2-304D-98D8-3859B0CFF7FA}" srcOrd="0" destOrd="0" presId="urn:microsoft.com/office/officeart/2005/8/layout/hierarchy1"/>
    <dgm:cxn modelId="{C9BF2CC1-C40A-0A42-B974-F3E6C5E2D5BA}" type="presParOf" srcId="{6EC45F30-2066-834A-8A5E-3F26C462BB40}" destId="{4CBFB12B-4827-1C45-A3FD-9EC333FAD11E}" srcOrd="1" destOrd="0" presId="urn:microsoft.com/office/officeart/2005/8/layout/hierarchy1"/>
    <dgm:cxn modelId="{65087A3E-5EF5-5447-8EDC-DEE095BFA0DB}" type="presParOf" srcId="{73AD5BDB-3614-4F45-82A4-B443E40650EC}" destId="{557D8F18-8C9D-C646-9E8D-235F6D4B911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0D20A-A49D-954C-8A2F-16BAC81C26FF}">
      <dsp:nvSpPr>
        <dsp:cNvPr id="0" name=""/>
        <dsp:cNvSpPr/>
      </dsp:nvSpPr>
      <dsp:spPr>
        <a:xfrm>
          <a:off x="1223" y="398392"/>
          <a:ext cx="4296086" cy="2728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C56985-8A15-414A-8442-EE265DFF38B3}">
      <dsp:nvSpPr>
        <dsp:cNvPr id="0" name=""/>
        <dsp:cNvSpPr/>
      </dsp:nvSpPr>
      <dsp:spPr>
        <a:xfrm>
          <a:off x="478566" y="851867"/>
          <a:ext cx="4296086" cy="27280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The main concern of Euripides was neither didacticism nor establishing poetic or tragic justice.</a:t>
          </a:r>
        </a:p>
      </dsp:txBody>
      <dsp:txXfrm>
        <a:off x="558467" y="931768"/>
        <a:ext cx="4136284" cy="2568212"/>
      </dsp:txXfrm>
    </dsp:sp>
    <dsp:sp modelId="{8D73666A-E0C2-304D-98D8-3859B0CFF7FA}">
      <dsp:nvSpPr>
        <dsp:cNvPr id="0" name=""/>
        <dsp:cNvSpPr/>
      </dsp:nvSpPr>
      <dsp:spPr>
        <a:xfrm>
          <a:off x="5251996" y="398392"/>
          <a:ext cx="4296086" cy="2728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BFB12B-4827-1C45-A3FD-9EC333FAD11E}">
      <dsp:nvSpPr>
        <dsp:cNvPr id="0" name=""/>
        <dsp:cNvSpPr/>
      </dsp:nvSpPr>
      <dsp:spPr>
        <a:xfrm>
          <a:off x="5729339" y="851867"/>
          <a:ext cx="4296086" cy="27280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He was interested in depicting the human experience or women’s condition.</a:t>
          </a:r>
        </a:p>
      </dsp:txBody>
      <dsp:txXfrm>
        <a:off x="5809240" y="931768"/>
        <a:ext cx="4136284" cy="2568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AE898-D73B-1240-A9E2-F42EDECEB5C0}" type="datetimeFigureOut">
              <a:rPr lang="en-US" smtClean="0"/>
              <a:t>3/24/21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F66EF-9346-4B4D-B0F1-10D3E3E0C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25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3/24/21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246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8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0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7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242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40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3/24/21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04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45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3/24/21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0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68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5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3/24/21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366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7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AE8D3-5823-DA46-A8D0-FD0B455A5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6050" y="1079500"/>
            <a:ext cx="3884962" cy="2138400"/>
          </a:xfrm>
        </p:spPr>
        <p:txBody>
          <a:bodyPr>
            <a:normAutofit/>
          </a:bodyPr>
          <a:lstStyle/>
          <a:p>
            <a:r>
              <a:rPr lang="en-US" i="1"/>
              <a:t>MEDEA</a:t>
            </a:r>
            <a:r>
              <a:rPr lang="en-US"/>
              <a:t> by </a:t>
            </a:r>
            <a:r>
              <a:rPr lang="en-US" i="0"/>
              <a:t>EURIPIDES</a:t>
            </a:r>
            <a:r>
              <a:rPr lang="en-US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36BA69-0715-BC41-BA25-CBB5D1FA6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6051" y="4113213"/>
            <a:ext cx="3884961" cy="1655762"/>
          </a:xfrm>
        </p:spPr>
        <p:txBody>
          <a:bodyPr>
            <a:normAutofit/>
          </a:bodyPr>
          <a:lstStyle/>
          <a:p>
            <a:r>
              <a:rPr lang="en-US" i="0" dirty="0"/>
              <a:t>AKE 114/ING 118/DING 118</a:t>
            </a:r>
          </a:p>
          <a:p>
            <a:r>
              <a:rPr lang="en-US" i="0" dirty="0"/>
              <a:t>Dr. Gamze </a:t>
            </a:r>
            <a:r>
              <a:rPr lang="en-US" i="0" dirty="0" err="1"/>
              <a:t>Katı</a:t>
            </a:r>
            <a:r>
              <a:rPr lang="en-US" i="0" dirty="0"/>
              <a:t> </a:t>
            </a:r>
            <a:r>
              <a:rPr lang="en-US" i="0" dirty="0" err="1"/>
              <a:t>Gümüş</a:t>
            </a:r>
            <a:endParaRPr lang="en-US" i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41EA69-EEBA-4B33-8463-5B3DDD4B82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19" r="17579" b="-2"/>
          <a:stretch/>
        </p:blipFill>
        <p:spPr>
          <a:xfrm>
            <a:off x="540988" y="540000"/>
            <a:ext cx="6671025" cy="5778000"/>
          </a:xfrm>
          <a:prstGeom prst="rect">
            <a:avLst/>
          </a:prstGeom>
        </p:spPr>
      </p:pic>
      <p:cxnSp>
        <p:nvCxnSpPr>
          <p:cNvPr id="25" name="Straight Connector 19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8531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108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01C0CAB-6A03-4C6A-9FAA-21984775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982E0B2-AA9C-441C-A08E-A9DF9CF12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0FA1F3-8103-8D41-B1C5-D26C4935A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6050" y="1079500"/>
            <a:ext cx="3884962" cy="2138400"/>
          </a:xfrm>
        </p:spPr>
        <p:txBody>
          <a:bodyPr vert="horz" lIns="0" tIns="0" rIns="0" bIns="0" rtlCol="0" anchor="b" anchorCtr="0">
            <a:normAutofit/>
          </a:bodyPr>
          <a:lstStyle/>
          <a:p>
            <a:pPr algn="ctr"/>
            <a:r>
              <a:rPr lang="en-US" dirty="0"/>
              <a:t>The myth of the golden fleece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A picture containing text, book, kylix&#10;&#10;Description automatically generated">
            <a:extLst>
              <a:ext uri="{FF2B5EF4-FFF2-40B4-BE49-F238E27FC236}">
                <a16:creationId xmlns:a16="http://schemas.microsoft.com/office/drawing/2014/main" id="{310970F1-26B8-D84C-A9A3-E13187F26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176" b="12317"/>
          <a:stretch/>
        </p:blipFill>
        <p:spPr>
          <a:xfrm>
            <a:off x="540988" y="540000"/>
            <a:ext cx="6671025" cy="5778000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8531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417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365FF8-D294-C54A-8462-E4F806404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4263"/>
            <a:ext cx="4457200" cy="4689475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EURIPIDES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513CAD-9784-4D35-BAF9-1F7DDD697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3429000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47F9E-023D-4D4E-B483-7A27CFDAC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4801" y="1079499"/>
            <a:ext cx="4451350" cy="4689476"/>
          </a:xfrm>
        </p:spPr>
        <p:txBody>
          <a:bodyPr anchor="ctr"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1900"/>
              <a:t>Euripides succeeded Sophocles; and his plays </a:t>
            </a:r>
            <a:r>
              <a:rPr lang="en-US" sz="1900" i="1"/>
              <a:t>Trojan Women</a:t>
            </a:r>
            <a:r>
              <a:rPr lang="en-US" sz="1900"/>
              <a:t>, </a:t>
            </a:r>
            <a:r>
              <a:rPr lang="en-US" sz="1900" i="1"/>
              <a:t>Medea</a:t>
            </a:r>
            <a:r>
              <a:rPr lang="en-US" sz="1900"/>
              <a:t> and </a:t>
            </a:r>
            <a:r>
              <a:rPr lang="en-US" sz="1900" i="1"/>
              <a:t>Elektra</a:t>
            </a:r>
            <a:r>
              <a:rPr lang="en-US" sz="1900"/>
              <a:t> are still performed and still have an influence on contemporary drama.</a:t>
            </a:r>
          </a:p>
          <a:p>
            <a:pPr>
              <a:lnSpc>
                <a:spcPct val="115000"/>
              </a:lnSpc>
            </a:pPr>
            <a:r>
              <a:rPr lang="en-US" sz="1900"/>
              <a:t>Euripides is noteworthy of his portrayal of powerful women such as Medea and Elektra.</a:t>
            </a:r>
          </a:p>
          <a:p>
            <a:pPr lvl="1">
              <a:lnSpc>
                <a:spcPct val="115000"/>
              </a:lnSpc>
            </a:pPr>
            <a:r>
              <a:rPr lang="en-US" sz="1900"/>
              <a:t>	he examines their psychology as well as their suffering.</a:t>
            </a:r>
          </a:p>
          <a:p>
            <a:pPr lvl="1">
              <a:lnSpc>
                <a:spcPct val="115000"/>
              </a:lnSpc>
            </a:pPr>
            <a:r>
              <a:rPr lang="en-US" sz="1900"/>
              <a:t>	the portrayal of his characters arencomplex but contradictory at times.</a:t>
            </a:r>
          </a:p>
        </p:txBody>
      </p:sp>
    </p:spTree>
    <p:extLst>
      <p:ext uri="{BB962C8B-B14F-4D97-AF65-F5344CB8AC3E}">
        <p14:creationId xmlns:p14="http://schemas.microsoft.com/office/powerpoint/2010/main" val="2194386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244DD-215A-B242-A845-034A6B2E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EURIPIDES</a:t>
            </a:r>
            <a:endParaRPr lang="en-US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0C1327B7-56B0-4932-BFA6-F6DAE13DB45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79500" y="1790700"/>
          <a:ext cx="10026650" cy="397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5997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316A5661-2CFE-478C-BAC3-729F393F3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AFB84A-7E15-B940-B317-306BA4643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252663"/>
            <a:ext cx="4457200" cy="23495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Euripides: a feminist?</a:t>
            </a:r>
            <a:endParaRPr lang="en-US"/>
          </a:p>
        </p:txBody>
      </p:sp>
      <p:grpSp>
        <p:nvGrpSpPr>
          <p:cNvPr id="25" name="Group 9">
            <a:extLst>
              <a:ext uri="{FF2B5EF4-FFF2-40B4-BE49-F238E27FC236}">
                <a16:creationId xmlns:a16="http://schemas.microsoft.com/office/drawing/2014/main" id="{FB7BE8CD-E348-464A-82CC-7EF7AA828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9771" y="649304"/>
            <a:ext cx="913428" cy="1315264"/>
            <a:chOff x="999771" y="649304"/>
            <a:chExt cx="913428" cy="1315264"/>
          </a:xfrm>
        </p:grpSpPr>
        <p:grpSp>
          <p:nvGrpSpPr>
            <p:cNvPr id="26" name="Group 10">
              <a:extLst>
                <a:ext uri="{FF2B5EF4-FFF2-40B4-BE49-F238E27FC236}">
                  <a16:creationId xmlns:a16="http://schemas.microsoft.com/office/drawing/2014/main" id="{B8CC82D2-4C4A-4C67-8483-5199F97B3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999771" y="932104"/>
              <a:ext cx="913428" cy="1032464"/>
              <a:chOff x="999771" y="932104"/>
              <a:chExt cx="913428" cy="1032464"/>
            </a:xfrm>
          </p:grpSpPr>
          <p:grpSp>
            <p:nvGrpSpPr>
              <p:cNvPr id="27" name="Group 14">
                <a:extLst>
                  <a:ext uri="{FF2B5EF4-FFF2-40B4-BE49-F238E27FC236}">
                    <a16:creationId xmlns:a16="http://schemas.microsoft.com/office/drawing/2014/main" id="{70D2391D-AA33-4F5E-BD96-B42D93DED2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8100000" flipV="1">
                <a:off x="1047457" y="1290386"/>
                <a:ext cx="865742" cy="628383"/>
                <a:chOff x="558167" y="958515"/>
                <a:chExt cx="865742" cy="628383"/>
              </a:xfrm>
              <a:solidFill>
                <a:schemeClr val="accent3"/>
              </a:solidFill>
            </p:grpSpPr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BE166DCE-539D-4C74-9C9D-AC000BA2F8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8100000" flipH="1">
                  <a:off x="558167" y="1122160"/>
                  <a:ext cx="464738" cy="464738"/>
                </a:xfrm>
                <a:custGeom>
                  <a:avLst/>
                  <a:gdLst>
                    <a:gd name="connsiteX0" fmla="*/ 446142 w 464738"/>
                    <a:gd name="connsiteY0" fmla="*/ 464738 h 464738"/>
                    <a:gd name="connsiteX1" fmla="*/ 130673 w 464738"/>
                    <a:gd name="connsiteY1" fmla="*/ 334066 h 464738"/>
                    <a:gd name="connsiteX2" fmla="*/ 0 w 464738"/>
                    <a:gd name="connsiteY2" fmla="*/ 18596 h 464738"/>
                    <a:gd name="connsiteX3" fmla="*/ 836 w 464738"/>
                    <a:gd name="connsiteY3" fmla="*/ 1089 h 464738"/>
                    <a:gd name="connsiteX4" fmla="*/ 606 w 464738"/>
                    <a:gd name="connsiteY4" fmla="*/ 859 h 464738"/>
                    <a:gd name="connsiteX5" fmla="*/ 848 w 464738"/>
                    <a:gd name="connsiteY5" fmla="*/ 848 h 464738"/>
                    <a:gd name="connsiteX6" fmla="*/ 859 w 464738"/>
                    <a:gd name="connsiteY6" fmla="*/ 606 h 464738"/>
                    <a:gd name="connsiteX7" fmla="*/ 1089 w 464738"/>
                    <a:gd name="connsiteY7" fmla="*/ 836 h 464738"/>
                    <a:gd name="connsiteX8" fmla="*/ 18596 w 464738"/>
                    <a:gd name="connsiteY8" fmla="*/ 0 h 464738"/>
                    <a:gd name="connsiteX9" fmla="*/ 334066 w 464738"/>
                    <a:gd name="connsiteY9" fmla="*/ 130672 h 464738"/>
                    <a:gd name="connsiteX10" fmla="*/ 464738 w 464738"/>
                    <a:gd name="connsiteY10" fmla="*/ 446142 h 464738"/>
                    <a:gd name="connsiteX11" fmla="*/ 463902 w 464738"/>
                    <a:gd name="connsiteY11" fmla="*/ 463650 h 464738"/>
                    <a:gd name="connsiteX12" fmla="*/ 464132 w 464738"/>
                    <a:gd name="connsiteY12" fmla="*/ 463880 h 464738"/>
                    <a:gd name="connsiteX13" fmla="*/ 463891 w 464738"/>
                    <a:gd name="connsiteY13" fmla="*/ 463892 h 464738"/>
                    <a:gd name="connsiteX14" fmla="*/ 463879 w 464738"/>
                    <a:gd name="connsiteY14" fmla="*/ 464132 h 464738"/>
                    <a:gd name="connsiteX15" fmla="*/ 463650 w 464738"/>
                    <a:gd name="connsiteY15" fmla="*/ 463903 h 464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8" h="464738">
                      <a:moveTo>
                        <a:pt x="446142" y="464738"/>
                      </a:moveTo>
                      <a:cubicBezTo>
                        <a:pt x="331965" y="464738"/>
                        <a:pt x="217787" y="421181"/>
                        <a:pt x="130673" y="334066"/>
                      </a:cubicBezTo>
                      <a:cubicBezTo>
                        <a:pt x="43558" y="246952"/>
                        <a:pt x="1" y="132774"/>
                        <a:pt x="0" y="18596"/>
                      </a:cubicBezTo>
                      <a:lnTo>
                        <a:pt x="836" y="1089"/>
                      </a:lnTo>
                      <a:lnTo>
                        <a:pt x="606" y="859"/>
                      </a:lnTo>
                      <a:lnTo>
                        <a:pt x="848" y="848"/>
                      </a:lnTo>
                      <a:lnTo>
                        <a:pt x="859" y="606"/>
                      </a:lnTo>
                      <a:lnTo>
                        <a:pt x="1089" y="836"/>
                      </a:lnTo>
                      <a:lnTo>
                        <a:pt x="18596" y="0"/>
                      </a:lnTo>
                      <a:cubicBezTo>
                        <a:pt x="132774" y="0"/>
                        <a:pt x="246951" y="43557"/>
                        <a:pt x="334066" y="130672"/>
                      </a:cubicBezTo>
                      <a:cubicBezTo>
                        <a:pt x="421181" y="217787"/>
                        <a:pt x="464738" y="331964"/>
                        <a:pt x="464738" y="446142"/>
                      </a:cubicBezTo>
                      <a:lnTo>
                        <a:pt x="463902" y="463650"/>
                      </a:lnTo>
                      <a:lnTo>
                        <a:pt x="464132" y="463880"/>
                      </a:lnTo>
                      <a:lnTo>
                        <a:pt x="463891" y="463892"/>
                      </a:lnTo>
                      <a:lnTo>
                        <a:pt x="463879" y="464132"/>
                      </a:lnTo>
                      <a:lnTo>
                        <a:pt x="463650" y="463903"/>
                      </a:lnTo>
                      <a:close/>
                    </a:path>
                  </a:pathLst>
                </a:custGeom>
                <a:solidFill>
                  <a:schemeClr val="accent4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DCC6BEB5-DA1F-4F9E-BA5D-8F892A0FB8F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5400000" flipH="1">
                  <a:off x="959170" y="958515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solidFill>
                  <a:schemeClr val="accent4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8" name="Group 15">
                <a:extLst>
                  <a:ext uri="{FF2B5EF4-FFF2-40B4-BE49-F238E27FC236}">
                    <a16:creationId xmlns:a16="http://schemas.microsoft.com/office/drawing/2014/main" id="{C0300EB9-093C-4C32-A212-821D7AC082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0800000" flipH="1" flipV="1">
                <a:off x="999771" y="932104"/>
                <a:ext cx="864005" cy="1032464"/>
                <a:chOff x="2207971" y="2384401"/>
                <a:chExt cx="864005" cy="1032464"/>
              </a:xfrm>
            </p:grpSpPr>
            <p:sp>
              <p:nvSpPr>
                <p:cNvPr id="29" name="Freeform: Shape 16">
                  <a:extLst>
                    <a:ext uri="{FF2B5EF4-FFF2-40B4-BE49-F238E27FC236}">
                      <a16:creationId xmlns:a16="http://schemas.microsoft.com/office/drawing/2014/main" id="{AFC97B3C-CF0E-4C93-AA39-7A677A12C50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2207971" y="2856305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0943F14E-6185-4A31-8318-2088A05F5C9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0800000">
                  <a:off x="2607238" y="2688467"/>
                  <a:ext cx="464738" cy="464738"/>
                </a:xfrm>
                <a:custGeom>
                  <a:avLst/>
                  <a:gdLst>
                    <a:gd name="connsiteX0" fmla="*/ 446142 w 464738"/>
                    <a:gd name="connsiteY0" fmla="*/ 464738 h 464738"/>
                    <a:gd name="connsiteX1" fmla="*/ 130673 w 464738"/>
                    <a:gd name="connsiteY1" fmla="*/ 334066 h 464738"/>
                    <a:gd name="connsiteX2" fmla="*/ 0 w 464738"/>
                    <a:gd name="connsiteY2" fmla="*/ 18596 h 464738"/>
                    <a:gd name="connsiteX3" fmla="*/ 836 w 464738"/>
                    <a:gd name="connsiteY3" fmla="*/ 1089 h 464738"/>
                    <a:gd name="connsiteX4" fmla="*/ 606 w 464738"/>
                    <a:gd name="connsiteY4" fmla="*/ 859 h 464738"/>
                    <a:gd name="connsiteX5" fmla="*/ 848 w 464738"/>
                    <a:gd name="connsiteY5" fmla="*/ 848 h 464738"/>
                    <a:gd name="connsiteX6" fmla="*/ 859 w 464738"/>
                    <a:gd name="connsiteY6" fmla="*/ 606 h 464738"/>
                    <a:gd name="connsiteX7" fmla="*/ 1089 w 464738"/>
                    <a:gd name="connsiteY7" fmla="*/ 836 h 464738"/>
                    <a:gd name="connsiteX8" fmla="*/ 18596 w 464738"/>
                    <a:gd name="connsiteY8" fmla="*/ 0 h 464738"/>
                    <a:gd name="connsiteX9" fmla="*/ 334066 w 464738"/>
                    <a:gd name="connsiteY9" fmla="*/ 130672 h 464738"/>
                    <a:gd name="connsiteX10" fmla="*/ 464738 w 464738"/>
                    <a:gd name="connsiteY10" fmla="*/ 446142 h 464738"/>
                    <a:gd name="connsiteX11" fmla="*/ 463902 w 464738"/>
                    <a:gd name="connsiteY11" fmla="*/ 463650 h 464738"/>
                    <a:gd name="connsiteX12" fmla="*/ 464132 w 464738"/>
                    <a:gd name="connsiteY12" fmla="*/ 463880 h 464738"/>
                    <a:gd name="connsiteX13" fmla="*/ 463891 w 464738"/>
                    <a:gd name="connsiteY13" fmla="*/ 463892 h 464738"/>
                    <a:gd name="connsiteX14" fmla="*/ 463879 w 464738"/>
                    <a:gd name="connsiteY14" fmla="*/ 464132 h 464738"/>
                    <a:gd name="connsiteX15" fmla="*/ 463650 w 464738"/>
                    <a:gd name="connsiteY15" fmla="*/ 463903 h 464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8" h="464738">
                      <a:moveTo>
                        <a:pt x="446142" y="464738"/>
                      </a:moveTo>
                      <a:cubicBezTo>
                        <a:pt x="331965" y="464738"/>
                        <a:pt x="217787" y="421181"/>
                        <a:pt x="130673" y="334066"/>
                      </a:cubicBezTo>
                      <a:cubicBezTo>
                        <a:pt x="43558" y="246952"/>
                        <a:pt x="1" y="132774"/>
                        <a:pt x="0" y="18596"/>
                      </a:cubicBezTo>
                      <a:lnTo>
                        <a:pt x="836" y="1089"/>
                      </a:lnTo>
                      <a:lnTo>
                        <a:pt x="606" y="859"/>
                      </a:lnTo>
                      <a:lnTo>
                        <a:pt x="848" y="848"/>
                      </a:lnTo>
                      <a:lnTo>
                        <a:pt x="859" y="606"/>
                      </a:lnTo>
                      <a:lnTo>
                        <a:pt x="1089" y="836"/>
                      </a:lnTo>
                      <a:lnTo>
                        <a:pt x="18596" y="0"/>
                      </a:lnTo>
                      <a:cubicBezTo>
                        <a:pt x="132774" y="0"/>
                        <a:pt x="246951" y="43557"/>
                        <a:pt x="334066" y="130672"/>
                      </a:cubicBezTo>
                      <a:cubicBezTo>
                        <a:pt x="421181" y="217787"/>
                        <a:pt x="464738" y="331964"/>
                        <a:pt x="464738" y="446142"/>
                      </a:cubicBezTo>
                      <a:lnTo>
                        <a:pt x="463902" y="463650"/>
                      </a:lnTo>
                      <a:lnTo>
                        <a:pt x="464132" y="463880"/>
                      </a:lnTo>
                      <a:lnTo>
                        <a:pt x="463891" y="463892"/>
                      </a:lnTo>
                      <a:lnTo>
                        <a:pt x="463879" y="464132"/>
                      </a:lnTo>
                      <a:lnTo>
                        <a:pt x="463650" y="463903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F3B56658-371E-446B-B30D-D4EA2A88A97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2440769" y="2384401"/>
                  <a:ext cx="313009" cy="1032464"/>
                  <a:chOff x="2440769" y="2384401"/>
                  <a:chExt cx="313009" cy="1032464"/>
                </a:xfrm>
              </p:grpSpPr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068979FB-2943-4091-A490-D9F8695DF0D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2440769" y="2516865"/>
                    <a:ext cx="0" cy="9000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B378C39C-3FC0-4521-8336-33A86391920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8100000" flipH="1">
                    <a:off x="2753778" y="2384401"/>
                    <a:ext cx="0" cy="9000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2C6951D-2EAF-4333-B8A8-F473DC3BD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437136" y="649304"/>
              <a:ext cx="388541" cy="388541"/>
              <a:chOff x="5752675" y="5440856"/>
              <a:chExt cx="388541" cy="388541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3E77698-5758-433A-9DF3-3BE43B6FBD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5800801" y="5488982"/>
                <a:ext cx="340415" cy="34041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F47FF7F-75A9-438D-8BA7-428BF76974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52675" y="5440856"/>
                <a:ext cx="340415" cy="34041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04C15-FF26-2240-9972-21A4101AE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4801" y="1079499"/>
            <a:ext cx="4457200" cy="4689476"/>
          </a:xfrm>
        </p:spPr>
        <p:txBody>
          <a:bodyPr anchor="ctr">
            <a:normAutofit/>
          </a:bodyPr>
          <a:lstStyle/>
          <a:p>
            <a:r>
              <a:rPr lang="en-US" dirty="0"/>
              <a:t>In the ancient Greece, women were confined to the domestic space since they were not free to socialize in the public space.</a:t>
            </a:r>
          </a:p>
          <a:p>
            <a:r>
              <a:rPr lang="en-US" dirty="0"/>
              <a:t>Women are therefore;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dirty="0"/>
              <a:t>	the other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dirty="0"/>
              <a:t>	the foreign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dirty="0"/>
              <a:t>	the exile</a:t>
            </a:r>
          </a:p>
        </p:txBody>
      </p:sp>
    </p:spTree>
    <p:extLst>
      <p:ext uri="{BB962C8B-B14F-4D97-AF65-F5344CB8AC3E}">
        <p14:creationId xmlns:p14="http://schemas.microsoft.com/office/powerpoint/2010/main" val="1756485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0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FF5865-40B3-404E-BF7B-BD8412966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540033"/>
            <a:ext cx="4426782" cy="1331604"/>
          </a:xfrm>
        </p:spPr>
        <p:txBody>
          <a:bodyPr vert="horz" lIns="0" tIns="0" rIns="0" bIns="0" rtlCol="0" anchor="b" anchorCtr="0">
            <a:normAutofit/>
          </a:bodyPr>
          <a:lstStyle/>
          <a:p>
            <a:pPr algn="ctr"/>
            <a:r>
              <a:rPr lang="en-US" dirty="0"/>
              <a:t>The double exile </a:t>
            </a:r>
            <a:r>
              <a:rPr lang="en-US"/>
              <a:t>of medea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23391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B76FE4-EB83-5E45-8811-4713110D1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0000" y="2759076"/>
            <a:ext cx="4460874" cy="3009899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1900" dirty="0"/>
              <a:t>Medea is</a:t>
            </a:r>
          </a:p>
          <a:p>
            <a:pPr marL="7029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away from her motherland</a:t>
            </a:r>
          </a:p>
          <a:p>
            <a:pPr marL="7029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cannot participate in social events</a:t>
            </a:r>
          </a:p>
          <a:p>
            <a:pPr marL="7029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insulted for her former association with barbarians</a:t>
            </a:r>
          </a:p>
          <a:p>
            <a:pPr marL="7029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humiliated</a:t>
            </a:r>
          </a:p>
          <a:p>
            <a:pPr marL="7029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alienated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B3E4F30C-F711-4B5B-BF39-0F71A2E8A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555282" y="443194"/>
            <a:ext cx="4989600" cy="576000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0000" h="5760000">
                <a:moveTo>
                  <a:pt x="6660000" y="5760000"/>
                </a:moveTo>
                <a:lnTo>
                  <a:pt x="0" y="576000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ainting of a person holding a gun&#10;&#10;Description automatically generated with low confidence">
            <a:extLst>
              <a:ext uri="{FF2B5EF4-FFF2-40B4-BE49-F238E27FC236}">
                <a16:creationId xmlns:a16="http://schemas.microsoft.com/office/drawing/2014/main" id="{E195CBD9-B0C6-F146-8356-B20BFCCF5B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3190"/>
          <a:stretch/>
        </p:blipFill>
        <p:spPr>
          <a:xfrm>
            <a:off x="6654800" y="540033"/>
            <a:ext cx="4996212" cy="5775279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772F870-D2E8-4E62-8E21-7C7E9AB44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555282" y="6203194"/>
            <a:ext cx="4989600" cy="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  <a:gd name="connsiteX0" fmla="*/ 6660000 w 6660000"/>
              <a:gd name="connsiteY0" fmla="*/ 0 h 0"/>
              <a:gd name="connsiteX1" fmla="*/ 0 w 6660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0000">
                <a:moveTo>
                  <a:pt x="6660000" y="0"/>
                </a:moveTo>
                <a:lnTo>
                  <a:pt x="0" y="0"/>
                </a:lnTo>
              </a:path>
            </a:pathLst>
          </a:custGeom>
          <a:solidFill>
            <a:schemeClr val="tx2">
              <a:alpha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A6E1E5C3-7E0A-4EFE-9FD9-A8CA2FDCC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1544882" y="443194"/>
            <a:ext cx="0" cy="576000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  <a:gd name="connsiteX0" fmla="*/ 0 w 0"/>
              <a:gd name="connsiteY0" fmla="*/ 5760000 h 5760000"/>
              <a:gd name="connsiteX1" fmla="*/ 0 w 0"/>
              <a:gd name="connsiteY1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760000">
                <a:moveTo>
                  <a:pt x="0" y="5760000"/>
                </a:moveTo>
                <a:lnTo>
                  <a:pt x="0" y="0"/>
                </a:lnTo>
              </a:path>
            </a:pathLst>
          </a:custGeom>
          <a:solidFill>
            <a:schemeClr val="tx2">
              <a:alpha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63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287D62-C031-964D-906C-C1213722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4263"/>
            <a:ext cx="4457200" cy="4689475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The three unities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513CAD-9784-4D35-BAF9-1F7DDD697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3429000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36031925-5E96-0847-A251-ED52C63E5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4801" y="1079499"/>
            <a:ext cx="4451350" cy="4689476"/>
          </a:xfrm>
        </p:spPr>
        <p:txBody>
          <a:bodyPr anchor="ctr">
            <a:normAutofit/>
          </a:bodyPr>
          <a:lstStyle/>
          <a:p>
            <a:r>
              <a:rPr lang="en-US"/>
              <a:t>Unity of action</a:t>
            </a:r>
          </a:p>
          <a:p>
            <a:r>
              <a:rPr lang="en-US"/>
              <a:t>Unity of place</a:t>
            </a:r>
          </a:p>
          <a:p>
            <a:r>
              <a:rPr lang="en-US"/>
              <a:t>Unity of time</a:t>
            </a:r>
          </a:p>
        </p:txBody>
      </p:sp>
    </p:spTree>
    <p:extLst>
      <p:ext uri="{BB962C8B-B14F-4D97-AF65-F5344CB8AC3E}">
        <p14:creationId xmlns:p14="http://schemas.microsoft.com/office/powerpoint/2010/main" val="2456593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12">
            <a:extLst>
              <a:ext uri="{FF2B5EF4-FFF2-40B4-BE49-F238E27FC236}">
                <a16:creationId xmlns:a16="http://schemas.microsoft.com/office/drawing/2014/main" id="{1AEB7F98-32EC-40D3-89EE-C84330231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D2147E2-407E-1841-A9DF-B15B4F688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88" y="540033"/>
            <a:ext cx="3884962" cy="1331604"/>
          </a:xfr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The Chorus</a:t>
            </a:r>
          </a:p>
        </p:txBody>
      </p:sp>
      <p:cxnSp>
        <p:nvCxnSpPr>
          <p:cNvPr id="56" name="Straight Connector 14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13469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16">
            <a:extLst>
              <a:ext uri="{FF2B5EF4-FFF2-40B4-BE49-F238E27FC236}">
                <a16:creationId xmlns:a16="http://schemas.microsoft.com/office/drawing/2014/main" id="{DAD9000E-708C-464D-A86F-4ABE391B6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6337" y="0"/>
            <a:ext cx="7205663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pic>
        <p:nvPicPr>
          <p:cNvPr id="8" name="Content Placeholder 7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1EEBCEE8-CA2D-614D-96B9-623B70371E5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r="-2" b="22804"/>
          <a:stretch/>
        </p:blipFill>
        <p:spPr>
          <a:xfrm>
            <a:off x="6097166" y="540033"/>
            <a:ext cx="4993880" cy="577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92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EB7F98-32EC-40D3-89EE-C84330231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C752D770-39E9-3F4F-BA83-57444201B8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13270" r="2" b="25453"/>
          <a:stretch/>
        </p:blipFill>
        <p:spPr>
          <a:xfrm>
            <a:off x="540988" y="540000"/>
            <a:ext cx="6671025" cy="5778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8531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884350"/>
      </p:ext>
    </p:extLst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Leaf">
      <a:dk1>
        <a:sysClr val="windowText" lastClr="000000"/>
      </a:dk1>
      <a:lt1>
        <a:sysClr val="window" lastClr="FFFFFF"/>
      </a:lt1>
      <a:dk2>
        <a:srgbClr val="732124"/>
      </a:dk2>
      <a:lt2>
        <a:srgbClr val="F0EDE5"/>
      </a:lt2>
      <a:accent1>
        <a:srgbClr val="D34817"/>
      </a:accent1>
      <a:accent2>
        <a:srgbClr val="A68D65"/>
      </a:accent2>
      <a:accent3>
        <a:srgbClr val="728377"/>
      </a:accent3>
      <a:accent4>
        <a:srgbClr val="B4797B"/>
      </a:accent4>
      <a:accent5>
        <a:srgbClr val="CE8439"/>
      </a:accent5>
      <a:accent6>
        <a:srgbClr val="CF3A2A"/>
      </a:accent6>
      <a:hlink>
        <a:srgbClr val="D06853"/>
      </a:hlink>
      <a:folHlink>
        <a:srgbClr val="B67779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</TotalTime>
  <Words>196</Words>
  <Application>Microsoft Macintosh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Avenir Next LT Pro Light</vt:lpstr>
      <vt:lpstr>Calibri</vt:lpstr>
      <vt:lpstr>Rockwell Nova Light</vt:lpstr>
      <vt:lpstr>Wingdings</vt:lpstr>
      <vt:lpstr>LeafVTI</vt:lpstr>
      <vt:lpstr>MEDEA by EURIPIDES </vt:lpstr>
      <vt:lpstr>The myth of the golden fleece </vt:lpstr>
      <vt:lpstr>EURIPIDES</vt:lpstr>
      <vt:lpstr>EURIPIDES</vt:lpstr>
      <vt:lpstr>Euripides: a feminist?</vt:lpstr>
      <vt:lpstr>The double exile of medea</vt:lpstr>
      <vt:lpstr>The three unities</vt:lpstr>
      <vt:lpstr>The Chorus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MEDEA by EURIPIDES </dc:title>
  <dc:creator>Gamze.Kati</dc:creator>
  <cp:lastModifiedBy>Gamze.Kati</cp:lastModifiedBy>
  <cp:revision>11</cp:revision>
  <dcterms:created xsi:type="dcterms:W3CDTF">2021-03-23T09:14:34Z</dcterms:created>
  <dcterms:modified xsi:type="dcterms:W3CDTF">2021-03-24T13:23:53Z</dcterms:modified>
</cp:coreProperties>
</file>