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79" r:id="rId1"/>
  </p:sldMasterIdLst>
  <p:sldIdLst>
    <p:sldId id="257" r:id="rId2"/>
    <p:sldId id="258" r:id="rId3"/>
    <p:sldId id="259" r:id="rId4"/>
    <p:sldId id="260" r:id="rId5"/>
    <p:sldId id="261" r:id="rId6"/>
    <p:sldId id="263" r:id="rId7"/>
    <p:sldId id="264" r:id="rId8"/>
    <p:sldId id="265" r:id="rId9"/>
    <p:sldId id="266"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8" d="100"/>
          <a:sy n="68" d="100"/>
        </p:scale>
        <p:origin x="792"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tr-TR"/>
              <a:t>Asıl başlık stilini düzenlemek için tıklayın</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C4B78420-1C94-4B09-8A05-C6D89B6CB6FE}" type="datetimeFigureOut">
              <a:rPr lang="tr-TR" smtClean="0"/>
              <a:t>12.05.2020</a:t>
            </a:fld>
            <a:endParaRPr lang="tr-TR"/>
          </a:p>
        </p:txBody>
      </p:sp>
      <p:sp>
        <p:nvSpPr>
          <p:cNvPr id="5" name="Footer Placeholder 4"/>
          <p:cNvSpPr>
            <a:spLocks noGrp="1"/>
          </p:cNvSpPr>
          <p:nvPr>
            <p:ph type="ftr" sz="quarter" idx="11"/>
          </p:nvPr>
        </p:nvSpPr>
        <p:spPr>
          <a:xfrm>
            <a:off x="2416500" y="329307"/>
            <a:ext cx="4973915" cy="309201"/>
          </a:xfrm>
        </p:spPr>
        <p:txBody>
          <a:bodyPr/>
          <a:lstStyle/>
          <a:p>
            <a:endParaRPr lang="tr-TR"/>
          </a:p>
        </p:txBody>
      </p:sp>
      <p:sp>
        <p:nvSpPr>
          <p:cNvPr id="6" name="Slide Number Placeholder 5"/>
          <p:cNvSpPr>
            <a:spLocks noGrp="1"/>
          </p:cNvSpPr>
          <p:nvPr>
            <p:ph type="sldNum" sz="quarter" idx="12"/>
          </p:nvPr>
        </p:nvSpPr>
        <p:spPr>
          <a:xfrm>
            <a:off x="1437664" y="798973"/>
            <a:ext cx="811019" cy="503578"/>
          </a:xfrm>
        </p:spPr>
        <p:txBody>
          <a:bodyPr/>
          <a:lstStyle/>
          <a:p>
            <a:fld id="{E6C937DD-F798-4997-94FD-6CCC8ED77B2E}" type="slidenum">
              <a:rPr lang="tr-TR" smtClean="0"/>
              <a:t>‹#›</a:t>
            </a:fld>
            <a:endParaRPr lang="tr-TR"/>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1763810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Vertical Text Placeholder 2"/>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C4B78420-1C94-4B09-8A05-C6D89B6CB6FE}" type="datetimeFigureOut">
              <a:rPr lang="tr-TR" smtClean="0"/>
              <a:t>12.05.2020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E6C937DD-F798-4997-94FD-6CCC8ED77B2E}" type="slidenum">
              <a:rPr lang="tr-TR" smtClean="0"/>
              <a:t>‹#›</a:t>
            </a:fld>
            <a:endParaRPr lang="tr-TR"/>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8462255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C4B78420-1C94-4B09-8A05-C6D89B6CB6FE}" type="datetimeFigureOut">
              <a:rPr lang="tr-TR" smtClean="0"/>
              <a:t>12.05.2020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E6C937DD-F798-4997-94FD-6CCC8ED77B2E}" type="slidenum">
              <a:rPr lang="tr-TR" smtClean="0"/>
              <a:t>‹#›</a:t>
            </a:fld>
            <a:endParaRPr lang="tr-TR"/>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2397928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idx="1"/>
          </p:nvPr>
        </p:nvSpPr>
        <p:spPr/>
        <p:txBody>
          <a:bodyPr ancho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C4B78420-1C94-4B09-8A05-C6D89B6CB6FE}" type="datetimeFigureOut">
              <a:rPr lang="tr-TR" smtClean="0"/>
              <a:t>12.05.2020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E6C937DD-F798-4997-94FD-6CCC8ED77B2E}" type="slidenum">
              <a:rPr lang="tr-TR" smtClean="0"/>
              <a:t>‹#›</a:t>
            </a:fld>
            <a:endParaRPr lang="tr-TR"/>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9895392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tr-TR"/>
              <a:t>Asıl başlık stilini düzenlemek için tıklayın</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C4B78420-1C94-4B09-8A05-C6D89B6CB6FE}" type="datetimeFigureOut">
              <a:rPr lang="tr-TR" smtClean="0"/>
              <a:t>12.05.2020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E6C937DD-F798-4997-94FD-6CCC8ED77B2E}" type="slidenum">
              <a:rPr lang="tr-TR" smtClean="0"/>
              <a:t>‹#›</a:t>
            </a:fld>
            <a:endParaRPr lang="tr-TR"/>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4639611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tr-TR"/>
              <a:t>Asıl başlık stilini düzenlemek için tıklayın</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C4B78420-1C94-4B09-8A05-C6D89B6CB6FE}" type="datetimeFigureOut">
              <a:rPr lang="tr-TR" smtClean="0"/>
              <a:t>12.05.2020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E6C937DD-F798-4997-94FD-6CCC8ED77B2E}" type="slidenum">
              <a:rPr lang="tr-TR" smtClean="0"/>
              <a:t>‹#›</a:t>
            </a:fld>
            <a:endParaRPr lang="tr-TR"/>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4466004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tr-TR"/>
              <a:t>Asıl başlık stilini düzenlemek için tıklayın</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Content Placeholder 3"/>
          <p:cNvSpPr>
            <a:spLocks noGrp="1"/>
          </p:cNvSpPr>
          <p:nvPr>
            <p:ph sz="half" idx="2"/>
          </p:nvPr>
        </p:nvSpPr>
        <p:spPr>
          <a:xfrm>
            <a:off x="1447191" y="2824269"/>
            <a:ext cx="4645152" cy="2644457"/>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Content Placeholder 5"/>
          <p:cNvSpPr>
            <a:spLocks noGrp="1"/>
          </p:cNvSpPr>
          <p:nvPr>
            <p:ph sz="quarter" idx="4"/>
          </p:nvPr>
        </p:nvSpPr>
        <p:spPr>
          <a:xfrm>
            <a:off x="6412362" y="2821491"/>
            <a:ext cx="4645152" cy="2637371"/>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C4B78420-1C94-4B09-8A05-C6D89B6CB6FE}" type="datetimeFigureOut">
              <a:rPr lang="tr-TR" smtClean="0"/>
              <a:t>12.05.2020</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E6C937DD-F798-4997-94FD-6CCC8ED77B2E}" type="slidenum">
              <a:rPr lang="tr-TR" smtClean="0"/>
              <a:t>‹#›</a:t>
            </a:fld>
            <a:endParaRPr lang="tr-TR"/>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5919482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C4B78420-1C94-4B09-8A05-C6D89B6CB6FE}" type="datetimeFigureOut">
              <a:rPr lang="tr-TR" smtClean="0"/>
              <a:t>12.05.2020</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E6C937DD-F798-4997-94FD-6CCC8ED77B2E}" type="slidenum">
              <a:rPr lang="tr-TR" smtClean="0"/>
              <a:t>‹#›</a:t>
            </a:fld>
            <a:endParaRPr lang="tr-TR"/>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2613227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4B78420-1C94-4B09-8A05-C6D89B6CB6FE}" type="datetimeFigureOut">
              <a:rPr lang="tr-TR" smtClean="0"/>
              <a:t>12.05.2020</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E6C937DD-F798-4997-94FD-6CCC8ED77B2E}" type="slidenum">
              <a:rPr lang="tr-TR" smtClean="0"/>
              <a:t>‹#›</a:t>
            </a:fld>
            <a:endParaRPr lang="tr-TR"/>
          </a:p>
        </p:txBody>
      </p:sp>
    </p:spTree>
    <p:extLst>
      <p:ext uri="{BB962C8B-B14F-4D97-AF65-F5344CB8AC3E}">
        <p14:creationId xmlns:p14="http://schemas.microsoft.com/office/powerpoint/2010/main" val="24293153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tr-TR"/>
              <a:t>Asıl başlık stilini düzenlemek için tıklayın</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C4B78420-1C94-4B09-8A05-C6D89B6CB6FE}" type="datetimeFigureOut">
              <a:rPr lang="tr-TR" smtClean="0"/>
              <a:t>12.05.2020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E6C937DD-F798-4997-94FD-6CCC8ED77B2E}" type="slidenum">
              <a:rPr lang="tr-TR" smtClean="0"/>
              <a:t>‹#›</a:t>
            </a:fld>
            <a:endParaRPr lang="tr-TR"/>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3924880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simgeye tıklayın</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C4B78420-1C94-4B09-8A05-C6D89B6CB6FE}" type="datetimeFigureOut">
              <a:rPr lang="tr-TR" smtClean="0"/>
              <a:t>12.05.2020</a:t>
            </a:fld>
            <a:endParaRPr lang="tr-TR"/>
          </a:p>
        </p:txBody>
      </p:sp>
      <p:sp>
        <p:nvSpPr>
          <p:cNvPr id="6" name="Footer Placeholder 5"/>
          <p:cNvSpPr>
            <a:spLocks noGrp="1"/>
          </p:cNvSpPr>
          <p:nvPr>
            <p:ph type="ftr" sz="quarter" idx="11"/>
          </p:nvPr>
        </p:nvSpPr>
        <p:spPr>
          <a:xfrm>
            <a:off x="1447382" y="318640"/>
            <a:ext cx="5541004" cy="320931"/>
          </a:xfrm>
        </p:spPr>
        <p:txBody>
          <a:bodyPr/>
          <a:lstStyle/>
          <a:p>
            <a:endParaRPr lang="tr-TR"/>
          </a:p>
        </p:txBody>
      </p:sp>
      <p:sp>
        <p:nvSpPr>
          <p:cNvPr id="7" name="Slide Number Placeholder 6"/>
          <p:cNvSpPr>
            <a:spLocks noGrp="1"/>
          </p:cNvSpPr>
          <p:nvPr>
            <p:ph type="sldNum" sz="quarter" idx="12"/>
          </p:nvPr>
        </p:nvSpPr>
        <p:spPr/>
        <p:txBody>
          <a:bodyPr/>
          <a:lstStyle/>
          <a:p>
            <a:fld id="{E6C937DD-F798-4997-94FD-6CCC8ED77B2E}" type="slidenum">
              <a:rPr lang="tr-TR" smtClean="0"/>
              <a:t>‹#›</a:t>
            </a:fld>
            <a:endParaRPr lang="tr-TR"/>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2650479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C4B78420-1C94-4B09-8A05-C6D89B6CB6FE}" type="datetimeFigureOut">
              <a:rPr lang="tr-TR" smtClean="0"/>
              <a:t>12.05.2020</a:t>
            </a:fld>
            <a:endParaRPr lang="tr-TR"/>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E6C937DD-F798-4997-94FD-6CCC8ED77B2E}" type="slidenum">
              <a:rPr lang="tr-TR" smtClean="0"/>
              <a:t>‹#›</a:t>
            </a:fld>
            <a:endParaRPr lang="tr-TR"/>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77058576"/>
      </p:ext>
    </p:extLst>
  </p:cSld>
  <p:clrMap bg1="lt1" tx1="dk1" bg2="lt2" tx2="dk2" accent1="accent1" accent2="accent2" accent3="accent3" accent4="accent4" accent5="accent5" accent6="accent6" hlink="hlink" folHlink="folHlink"/>
  <p:sldLayoutIdLst>
    <p:sldLayoutId id="2147483780" r:id="rId1"/>
    <p:sldLayoutId id="2147483781" r:id="rId2"/>
    <p:sldLayoutId id="2147483782" r:id="rId3"/>
    <p:sldLayoutId id="2147483783" r:id="rId4"/>
    <p:sldLayoutId id="2147483784" r:id="rId5"/>
    <p:sldLayoutId id="2147483785" r:id="rId6"/>
    <p:sldLayoutId id="2147483786" r:id="rId7"/>
    <p:sldLayoutId id="2147483787" r:id="rId8"/>
    <p:sldLayoutId id="2147483788" r:id="rId9"/>
    <p:sldLayoutId id="2147483789" r:id="rId10"/>
    <p:sldLayoutId id="2147483790"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10000">
              <a:schemeClr val="bg1">
                <a:tint val="97000"/>
                <a:hueMod val="92000"/>
                <a:satMod val="169000"/>
                <a:lumMod val="164000"/>
              </a:schemeClr>
            </a:gs>
            <a:gs pos="100000">
              <a:schemeClr val="bg1">
                <a:shade val="96000"/>
                <a:satMod val="120000"/>
                <a:lumMod val="90000"/>
              </a:schemeClr>
            </a:gs>
          </a:gsLst>
          <a:lin ang="6120000" scaled="1"/>
        </a:gradFill>
        <a:effectLst/>
      </p:bgPr>
    </p:bg>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CA8AEA6F-9320-47B6-AAFB-0340B23BC97A}"/>
              </a:ext>
            </a:extLst>
          </p:cNvPr>
          <p:cNvSpPr>
            <a:spLocks noGrp="1"/>
          </p:cNvSpPr>
          <p:nvPr>
            <p:ph type="ctrTitle"/>
          </p:nvPr>
        </p:nvSpPr>
        <p:spPr>
          <a:xfrm>
            <a:off x="1533378" y="685799"/>
            <a:ext cx="9551964" cy="2743201"/>
          </a:xfrm>
        </p:spPr>
        <p:txBody>
          <a:bodyPr>
            <a:normAutofit/>
          </a:bodyPr>
          <a:lstStyle/>
          <a:p>
            <a:pPr algn="ctr"/>
            <a:r>
              <a:rPr lang="tr-TR" sz="4400" b="1" dirty="0">
                <a:solidFill>
                  <a:schemeClr val="tx2"/>
                </a:solidFill>
                <a:latin typeface="Times New Roman" panose="02020603050405020304" pitchFamily="18" charset="0"/>
                <a:cs typeface="Times New Roman" panose="02020603050405020304" pitchFamily="18" charset="0"/>
              </a:rPr>
              <a:t>TAR0362 </a:t>
            </a:r>
            <a:br>
              <a:rPr lang="tr-TR" sz="4400" b="1" dirty="0">
                <a:solidFill>
                  <a:schemeClr val="tx2"/>
                </a:solidFill>
                <a:latin typeface="Times New Roman" panose="02020603050405020304" pitchFamily="18" charset="0"/>
                <a:cs typeface="Times New Roman" panose="02020603050405020304" pitchFamily="18" charset="0"/>
              </a:rPr>
            </a:br>
            <a:r>
              <a:rPr lang="tr-TR" sz="4400" b="1" dirty="0">
                <a:solidFill>
                  <a:schemeClr val="tx2"/>
                </a:solidFill>
                <a:latin typeface="Times New Roman" panose="02020603050405020304" pitchFamily="18" charset="0"/>
                <a:cs typeface="Times New Roman" panose="02020603050405020304" pitchFamily="18" charset="0"/>
              </a:rPr>
              <a:t>ESKİÇAĞ’DA DEVLET VE TOPLUM</a:t>
            </a:r>
          </a:p>
        </p:txBody>
      </p:sp>
      <p:sp>
        <p:nvSpPr>
          <p:cNvPr id="3" name="Alt Başlık 2">
            <a:extLst>
              <a:ext uri="{FF2B5EF4-FFF2-40B4-BE49-F238E27FC236}">
                <a16:creationId xmlns:a16="http://schemas.microsoft.com/office/drawing/2014/main" id="{EE26A2BA-3F64-40C6-870A-95F88901F7D4}"/>
              </a:ext>
            </a:extLst>
          </p:cNvPr>
          <p:cNvSpPr>
            <a:spLocks noGrp="1"/>
          </p:cNvSpPr>
          <p:nvPr>
            <p:ph type="subTitle" idx="1"/>
          </p:nvPr>
        </p:nvSpPr>
        <p:spPr>
          <a:xfrm>
            <a:off x="1828800" y="3868615"/>
            <a:ext cx="9256541" cy="1922585"/>
          </a:xfrm>
        </p:spPr>
        <p:txBody>
          <a:bodyPr>
            <a:normAutofit/>
          </a:bodyPr>
          <a:lstStyle/>
          <a:p>
            <a:pPr>
              <a:lnSpc>
                <a:spcPct val="90000"/>
              </a:lnSpc>
            </a:pPr>
            <a:r>
              <a:rPr lang="tr-TR" sz="2000" b="1" dirty="0">
                <a:solidFill>
                  <a:schemeClr val="tx1">
                    <a:alpha val="80000"/>
                  </a:schemeClr>
                </a:solidFill>
                <a:latin typeface="Times New Roman" panose="02020603050405020304" pitchFamily="18" charset="0"/>
                <a:cs typeface="Times New Roman" panose="02020603050405020304" pitchFamily="18" charset="0"/>
              </a:rPr>
              <a:t>2. Hafta: </a:t>
            </a:r>
          </a:p>
          <a:p>
            <a:pPr>
              <a:lnSpc>
                <a:spcPct val="90000"/>
              </a:lnSpc>
            </a:pPr>
            <a:r>
              <a:rPr lang="tr-TR" sz="2000" b="1" dirty="0">
                <a:latin typeface="Times New Roman" panose="02020603050405020304" pitchFamily="18" charset="0"/>
                <a:cs typeface="Times New Roman" panose="02020603050405020304" pitchFamily="18" charset="0"/>
              </a:rPr>
              <a:t>Erken ve Orta Geometrik </a:t>
            </a:r>
            <a:r>
              <a:rPr lang="tr-TR" sz="2000" b="1" dirty="0" err="1">
                <a:latin typeface="Times New Roman" panose="02020603050405020304" pitchFamily="18" charset="0"/>
                <a:cs typeface="Times New Roman" panose="02020603050405020304" pitchFamily="18" charset="0"/>
              </a:rPr>
              <a:t>Dönem’DE</a:t>
            </a:r>
            <a:r>
              <a:rPr lang="tr-TR" sz="2000" b="1">
                <a:latin typeface="Times New Roman" panose="02020603050405020304" pitchFamily="18" charset="0"/>
                <a:cs typeface="Times New Roman" panose="02020603050405020304" pitchFamily="18" charset="0"/>
              </a:rPr>
              <a:t> siyasal </a:t>
            </a:r>
            <a:r>
              <a:rPr lang="tr-TR" sz="2000" b="1" dirty="0">
                <a:latin typeface="Times New Roman" panose="02020603050405020304" pitchFamily="18" charset="0"/>
                <a:cs typeface="Times New Roman" panose="02020603050405020304" pitchFamily="18" charset="0"/>
              </a:rPr>
              <a:t>ve toplumsal dönüşümler</a:t>
            </a:r>
            <a:endParaRPr lang="tr-TR" sz="2000" b="1" dirty="0">
              <a:solidFill>
                <a:schemeClr val="tx1">
                  <a:alpha val="80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45980874"/>
      </p:ext>
    </p:extLst>
  </p:cSld>
  <p:clrMapOvr>
    <a:overrideClrMapping bg1="lt1" tx1="dk1" bg2="lt2" tx2="dk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3EAD064-E029-491B-93E4-01DC7A96C340}"/>
              </a:ext>
            </a:extLst>
          </p:cNvPr>
          <p:cNvSpPr>
            <a:spLocks noGrp="1"/>
          </p:cNvSpPr>
          <p:nvPr>
            <p:ph type="title"/>
          </p:nvPr>
        </p:nvSpPr>
        <p:spPr/>
        <p:txBody>
          <a:bodyPr>
            <a:normAutofit/>
          </a:bodyPr>
          <a:lstStyle/>
          <a:p>
            <a:pPr algn="ctr"/>
            <a:r>
              <a:rPr lang="tr-TR" sz="3200" b="1" dirty="0">
                <a:latin typeface="Times New Roman" panose="02020603050405020304" pitchFamily="18" charset="0"/>
                <a:cs typeface="Times New Roman" panose="02020603050405020304" pitchFamily="18" charset="0"/>
              </a:rPr>
              <a:t>TAR0362 </a:t>
            </a:r>
            <a:br>
              <a:rPr lang="tr-TR" sz="3200" b="1" dirty="0">
                <a:latin typeface="Times New Roman" panose="02020603050405020304" pitchFamily="18" charset="0"/>
                <a:cs typeface="Times New Roman" panose="02020603050405020304" pitchFamily="18" charset="0"/>
              </a:rPr>
            </a:br>
            <a:r>
              <a:rPr lang="tr-TR" sz="3200" b="1" dirty="0">
                <a:latin typeface="Times New Roman" panose="02020603050405020304" pitchFamily="18" charset="0"/>
                <a:cs typeface="Times New Roman" panose="02020603050405020304" pitchFamily="18" charset="0"/>
              </a:rPr>
              <a:t>ESKİÇAĞ’DA DEVLET VE TOPLUM</a:t>
            </a:r>
            <a:endParaRPr lang="tr-TR" sz="3200" dirty="0"/>
          </a:p>
        </p:txBody>
      </p:sp>
      <p:sp>
        <p:nvSpPr>
          <p:cNvPr id="3" name="İçerik Yer Tutucusu 2">
            <a:extLst>
              <a:ext uri="{FF2B5EF4-FFF2-40B4-BE49-F238E27FC236}">
                <a16:creationId xmlns:a16="http://schemas.microsoft.com/office/drawing/2014/main" id="{7B85C10F-0BDA-47F7-86D7-AFF240083AA3}"/>
              </a:ext>
            </a:extLst>
          </p:cNvPr>
          <p:cNvSpPr>
            <a:spLocks noGrp="1"/>
          </p:cNvSpPr>
          <p:nvPr>
            <p:ph idx="1"/>
          </p:nvPr>
        </p:nvSpPr>
        <p:spPr/>
        <p:txBody>
          <a:bodyPr>
            <a:normAutofit/>
          </a:bodyPr>
          <a:lstStyle/>
          <a:p>
            <a:pPr marL="0" indent="0">
              <a:buNone/>
            </a:pPr>
            <a:r>
              <a:rPr lang="tr-TR" sz="3200" dirty="0">
                <a:latin typeface="Times New Roman" panose="02020603050405020304" pitchFamily="18" charset="0"/>
                <a:cs typeface="Times New Roman" panose="02020603050405020304" pitchFamily="18" charset="0"/>
              </a:rPr>
              <a:t>Yıkımlarla birlikte </a:t>
            </a:r>
            <a:r>
              <a:rPr lang="tr-TR" sz="3200" dirty="0" err="1">
                <a:latin typeface="Times New Roman" panose="02020603050405020304" pitchFamily="18" charset="0"/>
                <a:cs typeface="Times New Roman" panose="02020603050405020304" pitchFamily="18" charset="0"/>
              </a:rPr>
              <a:t>Miken</a:t>
            </a:r>
            <a:r>
              <a:rPr lang="tr-TR" sz="3200" dirty="0">
                <a:latin typeface="Times New Roman" panose="02020603050405020304" pitchFamily="18" charset="0"/>
                <a:cs typeface="Times New Roman" panose="02020603050405020304" pitchFamily="18" charset="0"/>
              </a:rPr>
              <a:t> politik sistemleri, sosyal ve ekonomik organizasyonları tamamen ortadan kalkmış, baskın bir yönetici ya da grup kalmamıştır. Yapılan kazılar, devam  eden 200 yıl boyunca </a:t>
            </a:r>
            <a:r>
              <a:rPr lang="tr-TR" sz="3200" dirty="0" err="1">
                <a:latin typeface="Times New Roman" panose="02020603050405020304" pitchFamily="18" charset="0"/>
                <a:cs typeface="Times New Roman" panose="02020603050405020304" pitchFamily="18" charset="0"/>
              </a:rPr>
              <a:t>Hellas</a:t>
            </a:r>
            <a:r>
              <a:rPr lang="tr-TR" sz="3200" dirty="0">
                <a:latin typeface="Times New Roman" panose="02020603050405020304" pitchFamily="18" charset="0"/>
                <a:cs typeface="Times New Roman" panose="02020603050405020304" pitchFamily="18" charset="0"/>
              </a:rPr>
              <a:t> nüfusunun büyük oranda azaldığını da göstermiştir.</a:t>
            </a:r>
          </a:p>
        </p:txBody>
      </p:sp>
    </p:spTree>
    <p:extLst>
      <p:ext uri="{BB962C8B-B14F-4D97-AF65-F5344CB8AC3E}">
        <p14:creationId xmlns:p14="http://schemas.microsoft.com/office/powerpoint/2010/main" val="35147385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3EAD064-E029-491B-93E4-01DC7A96C340}"/>
              </a:ext>
            </a:extLst>
          </p:cNvPr>
          <p:cNvSpPr>
            <a:spLocks noGrp="1"/>
          </p:cNvSpPr>
          <p:nvPr>
            <p:ph type="title"/>
          </p:nvPr>
        </p:nvSpPr>
        <p:spPr/>
        <p:txBody>
          <a:bodyPr>
            <a:normAutofit/>
          </a:bodyPr>
          <a:lstStyle/>
          <a:p>
            <a:pPr algn="ctr"/>
            <a:r>
              <a:rPr lang="tr-TR" sz="3200" b="1" dirty="0">
                <a:latin typeface="Times New Roman" panose="02020603050405020304" pitchFamily="18" charset="0"/>
                <a:cs typeface="Times New Roman" panose="02020603050405020304" pitchFamily="18" charset="0"/>
              </a:rPr>
              <a:t>TAR0362 </a:t>
            </a:r>
            <a:br>
              <a:rPr lang="tr-TR" sz="3200" b="1" dirty="0">
                <a:latin typeface="Times New Roman" panose="02020603050405020304" pitchFamily="18" charset="0"/>
                <a:cs typeface="Times New Roman" panose="02020603050405020304" pitchFamily="18" charset="0"/>
              </a:rPr>
            </a:br>
            <a:r>
              <a:rPr lang="tr-TR" sz="3200" b="1" dirty="0">
                <a:latin typeface="Times New Roman" panose="02020603050405020304" pitchFamily="18" charset="0"/>
                <a:cs typeface="Times New Roman" panose="02020603050405020304" pitchFamily="18" charset="0"/>
              </a:rPr>
              <a:t>ESKİÇAĞ’DA DEVLET VE TOPLUM</a:t>
            </a:r>
            <a:endParaRPr lang="tr-TR" sz="3200" dirty="0"/>
          </a:p>
        </p:txBody>
      </p:sp>
      <p:sp>
        <p:nvSpPr>
          <p:cNvPr id="3" name="İçerik Yer Tutucusu 2">
            <a:extLst>
              <a:ext uri="{FF2B5EF4-FFF2-40B4-BE49-F238E27FC236}">
                <a16:creationId xmlns:a16="http://schemas.microsoft.com/office/drawing/2014/main" id="{7B85C10F-0BDA-47F7-86D7-AFF240083AA3}"/>
              </a:ext>
            </a:extLst>
          </p:cNvPr>
          <p:cNvSpPr>
            <a:spLocks noGrp="1"/>
          </p:cNvSpPr>
          <p:nvPr>
            <p:ph idx="1"/>
          </p:nvPr>
        </p:nvSpPr>
        <p:spPr/>
        <p:txBody>
          <a:bodyPr>
            <a:normAutofit lnSpcReduction="10000"/>
          </a:bodyPr>
          <a:lstStyle/>
          <a:p>
            <a:pPr marL="0" indent="0">
              <a:buNone/>
            </a:pPr>
            <a:r>
              <a:rPr lang="tr-TR" sz="3200" dirty="0">
                <a:latin typeface="Times New Roman" panose="02020603050405020304" pitchFamily="18" charset="0"/>
                <a:cs typeface="Times New Roman" panose="02020603050405020304" pitchFamily="18" charset="0"/>
              </a:rPr>
              <a:t>Bundan sonraki tarihsel süreç içinde yaşananlar, </a:t>
            </a:r>
            <a:r>
              <a:rPr lang="tr-TR" sz="3200" dirty="0" err="1">
                <a:latin typeface="Times New Roman" panose="02020603050405020304" pitchFamily="18" charset="0"/>
                <a:cs typeface="Times New Roman" panose="02020603050405020304" pitchFamily="18" charset="0"/>
              </a:rPr>
              <a:t>Hellen</a:t>
            </a:r>
            <a:r>
              <a:rPr lang="tr-TR" sz="3200" dirty="0">
                <a:latin typeface="Times New Roman" panose="02020603050405020304" pitchFamily="18" charset="0"/>
                <a:cs typeface="Times New Roman" panose="02020603050405020304" pitchFamily="18" charset="0"/>
              </a:rPr>
              <a:t> uygarlığının siyasal ve sosyal şekillenmesi aşamasında önemli ilk adımlar olarak kabul edilecektir. Bu ortamda oluşan tam bağımsız topluluklar zamanla sınırlarını ve siyasi yönetimlerini birleştirerek </a:t>
            </a:r>
            <a:r>
              <a:rPr lang="tr-TR" sz="3200" dirty="0" err="1">
                <a:latin typeface="Times New Roman" panose="02020603050405020304" pitchFamily="18" charset="0"/>
                <a:cs typeface="Times New Roman" panose="02020603050405020304" pitchFamily="18" charset="0"/>
              </a:rPr>
              <a:t>Hellen</a:t>
            </a:r>
            <a:r>
              <a:rPr lang="tr-TR" sz="3200" dirty="0">
                <a:latin typeface="Times New Roman" panose="02020603050405020304" pitchFamily="18" charset="0"/>
                <a:cs typeface="Times New Roman" panose="02020603050405020304" pitchFamily="18" charset="0"/>
              </a:rPr>
              <a:t> </a:t>
            </a:r>
            <a:r>
              <a:rPr lang="tr-TR" sz="3200" i="1" dirty="0" err="1">
                <a:latin typeface="Times New Roman" panose="02020603050405020304" pitchFamily="18" charset="0"/>
                <a:cs typeface="Times New Roman" panose="02020603050405020304" pitchFamily="18" charset="0"/>
              </a:rPr>
              <a:t>polis</a:t>
            </a:r>
            <a:r>
              <a:rPr lang="tr-TR" sz="3200" dirty="0" err="1">
                <a:latin typeface="Times New Roman" panose="02020603050405020304" pitchFamily="18" charset="0"/>
                <a:cs typeface="Times New Roman" panose="02020603050405020304" pitchFamily="18" charset="0"/>
              </a:rPr>
              <a:t>’inin</a:t>
            </a:r>
            <a:r>
              <a:rPr lang="tr-TR" sz="3200" dirty="0">
                <a:latin typeface="Times New Roman" panose="02020603050405020304" pitchFamily="18" charset="0"/>
                <a:cs typeface="Times New Roman" panose="02020603050405020304" pitchFamily="18" charset="0"/>
              </a:rPr>
              <a:t> oluşumunun zeminini hazırlayacaklardır.</a:t>
            </a:r>
          </a:p>
          <a:p>
            <a:pPr marL="0" indent="0">
              <a:buNone/>
            </a:pPr>
            <a:endParaRPr lang="tr-TR" sz="3200" dirty="0">
              <a:latin typeface="Times New Roman" panose="02020603050405020304" pitchFamily="18" charset="0"/>
              <a:cs typeface="Times New Roman" panose="02020603050405020304" pitchFamily="18" charset="0"/>
            </a:endParaRPr>
          </a:p>
          <a:p>
            <a:pPr marL="0" indent="0">
              <a:buNone/>
            </a:pPr>
            <a:endParaRPr lang="tr-TR"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356785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3EAD064-E029-491B-93E4-01DC7A96C340}"/>
              </a:ext>
            </a:extLst>
          </p:cNvPr>
          <p:cNvSpPr>
            <a:spLocks noGrp="1"/>
          </p:cNvSpPr>
          <p:nvPr>
            <p:ph type="title"/>
          </p:nvPr>
        </p:nvSpPr>
        <p:spPr/>
        <p:txBody>
          <a:bodyPr>
            <a:normAutofit/>
          </a:bodyPr>
          <a:lstStyle/>
          <a:p>
            <a:pPr algn="ctr"/>
            <a:r>
              <a:rPr lang="tr-TR" sz="3200" b="1" dirty="0">
                <a:latin typeface="Times New Roman" panose="02020603050405020304" pitchFamily="18" charset="0"/>
                <a:cs typeface="Times New Roman" panose="02020603050405020304" pitchFamily="18" charset="0"/>
              </a:rPr>
              <a:t>TAR0362 </a:t>
            </a:r>
            <a:br>
              <a:rPr lang="tr-TR" sz="3200" b="1" dirty="0">
                <a:latin typeface="Times New Roman" panose="02020603050405020304" pitchFamily="18" charset="0"/>
                <a:cs typeface="Times New Roman" panose="02020603050405020304" pitchFamily="18" charset="0"/>
              </a:rPr>
            </a:br>
            <a:r>
              <a:rPr lang="tr-TR" sz="3200" b="1" dirty="0">
                <a:latin typeface="Times New Roman" panose="02020603050405020304" pitchFamily="18" charset="0"/>
                <a:cs typeface="Times New Roman" panose="02020603050405020304" pitchFamily="18" charset="0"/>
              </a:rPr>
              <a:t>ESKİÇAĞ’DA DEVLET VE TOPLUM</a:t>
            </a:r>
            <a:endParaRPr lang="tr-TR" sz="3200" dirty="0"/>
          </a:p>
        </p:txBody>
      </p:sp>
      <p:sp>
        <p:nvSpPr>
          <p:cNvPr id="3" name="İçerik Yer Tutucusu 2">
            <a:extLst>
              <a:ext uri="{FF2B5EF4-FFF2-40B4-BE49-F238E27FC236}">
                <a16:creationId xmlns:a16="http://schemas.microsoft.com/office/drawing/2014/main" id="{7B85C10F-0BDA-47F7-86D7-AFF240083AA3}"/>
              </a:ext>
            </a:extLst>
          </p:cNvPr>
          <p:cNvSpPr>
            <a:spLocks noGrp="1"/>
          </p:cNvSpPr>
          <p:nvPr>
            <p:ph idx="1"/>
          </p:nvPr>
        </p:nvSpPr>
        <p:spPr/>
        <p:txBody>
          <a:bodyPr>
            <a:normAutofit lnSpcReduction="10000"/>
          </a:bodyPr>
          <a:lstStyle/>
          <a:p>
            <a:pPr marL="0" indent="0">
              <a:buNone/>
            </a:pPr>
            <a:r>
              <a:rPr lang="tr-TR" sz="3200" dirty="0">
                <a:latin typeface="Times New Roman" panose="02020603050405020304" pitchFamily="18" charset="0"/>
                <a:cs typeface="Times New Roman" panose="02020603050405020304" pitchFamily="18" charset="0"/>
              </a:rPr>
              <a:t>Yıkımları takip eden süreçte, gücün merkezileştiği saraylar ve bunların siyasi otoriteleri ortadan kalkınca geleneksel toplumsal bağlar da kırılmış ve zamanla merkezdeki yönetim gücü kırsala dağılmıştır. Öyle ki artık kırsal boyunca ufak, dağınık ve az nüfuslu yerleşimler varlık göstermeye başlamıştır. </a:t>
            </a:r>
          </a:p>
          <a:p>
            <a:pPr marL="0" indent="0">
              <a:buNone/>
            </a:pPr>
            <a:endParaRPr lang="tr-TR" sz="3200" dirty="0">
              <a:latin typeface="Times New Roman" panose="02020603050405020304" pitchFamily="18" charset="0"/>
              <a:cs typeface="Times New Roman" panose="02020603050405020304" pitchFamily="18" charset="0"/>
            </a:endParaRPr>
          </a:p>
          <a:p>
            <a:pPr marL="0" indent="0">
              <a:buNone/>
            </a:pPr>
            <a:endParaRPr lang="tr-TR"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097786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3EAD064-E029-491B-93E4-01DC7A96C340}"/>
              </a:ext>
            </a:extLst>
          </p:cNvPr>
          <p:cNvSpPr>
            <a:spLocks noGrp="1"/>
          </p:cNvSpPr>
          <p:nvPr>
            <p:ph type="title"/>
          </p:nvPr>
        </p:nvSpPr>
        <p:spPr/>
        <p:txBody>
          <a:bodyPr>
            <a:normAutofit/>
          </a:bodyPr>
          <a:lstStyle/>
          <a:p>
            <a:pPr algn="ctr"/>
            <a:r>
              <a:rPr lang="tr-TR" sz="3200" b="1" dirty="0">
                <a:latin typeface="Times New Roman" panose="02020603050405020304" pitchFamily="18" charset="0"/>
                <a:cs typeface="Times New Roman" panose="02020603050405020304" pitchFamily="18" charset="0"/>
              </a:rPr>
              <a:t>TAR0362 </a:t>
            </a:r>
            <a:br>
              <a:rPr lang="tr-TR" sz="3200" b="1" dirty="0">
                <a:latin typeface="Times New Roman" panose="02020603050405020304" pitchFamily="18" charset="0"/>
                <a:cs typeface="Times New Roman" panose="02020603050405020304" pitchFamily="18" charset="0"/>
              </a:rPr>
            </a:br>
            <a:r>
              <a:rPr lang="tr-TR" sz="3200" b="1" dirty="0">
                <a:latin typeface="Times New Roman" panose="02020603050405020304" pitchFamily="18" charset="0"/>
                <a:cs typeface="Times New Roman" panose="02020603050405020304" pitchFamily="18" charset="0"/>
              </a:rPr>
              <a:t>ESKİÇAĞ’DA DEVLET VE TOPLUM</a:t>
            </a:r>
            <a:endParaRPr lang="tr-TR" sz="3200" dirty="0"/>
          </a:p>
        </p:txBody>
      </p:sp>
      <p:sp>
        <p:nvSpPr>
          <p:cNvPr id="3" name="İçerik Yer Tutucusu 2">
            <a:extLst>
              <a:ext uri="{FF2B5EF4-FFF2-40B4-BE49-F238E27FC236}">
                <a16:creationId xmlns:a16="http://schemas.microsoft.com/office/drawing/2014/main" id="{7B85C10F-0BDA-47F7-86D7-AFF240083AA3}"/>
              </a:ext>
            </a:extLst>
          </p:cNvPr>
          <p:cNvSpPr>
            <a:spLocks noGrp="1"/>
          </p:cNvSpPr>
          <p:nvPr>
            <p:ph idx="1"/>
          </p:nvPr>
        </p:nvSpPr>
        <p:spPr/>
        <p:txBody>
          <a:bodyPr>
            <a:normAutofit lnSpcReduction="10000"/>
          </a:bodyPr>
          <a:lstStyle/>
          <a:p>
            <a:pPr marL="0" indent="0">
              <a:buNone/>
            </a:pPr>
            <a:r>
              <a:rPr lang="tr-TR" sz="3200" dirty="0">
                <a:latin typeface="Times New Roman" panose="02020603050405020304" pitchFamily="18" charset="0"/>
                <a:cs typeface="Times New Roman" panose="02020603050405020304" pitchFamily="18" charset="0"/>
              </a:rPr>
              <a:t>Ancak </a:t>
            </a:r>
            <a:r>
              <a:rPr lang="tr-TR" sz="3200" dirty="0" err="1">
                <a:latin typeface="Times New Roman" panose="02020603050405020304" pitchFamily="18" charset="0"/>
                <a:cs typeface="Times New Roman" panose="02020603050405020304" pitchFamily="18" charset="0"/>
              </a:rPr>
              <a:t>Hellas’daki</a:t>
            </a:r>
            <a:r>
              <a:rPr lang="tr-TR" sz="3200" dirty="0">
                <a:latin typeface="Times New Roman" panose="02020603050405020304" pitchFamily="18" charset="0"/>
                <a:cs typeface="Times New Roman" panose="02020603050405020304" pitchFamily="18" charset="0"/>
              </a:rPr>
              <a:t> tüm merkezler bu yıkımlardan eşit biçimde etkilenmemiş, kimi merkezler sığınma yeri olarak yükselişe geçmiştir. Örneğin Atina, yıkımlardan etkilenmediği gibi </a:t>
            </a:r>
            <a:r>
              <a:rPr lang="tr-TR" sz="3200" dirty="0" err="1">
                <a:latin typeface="Times New Roman" panose="02020603050405020304" pitchFamily="18" charset="0"/>
                <a:cs typeface="Times New Roman" panose="02020603050405020304" pitchFamily="18" charset="0"/>
              </a:rPr>
              <a:t>sub-Miken</a:t>
            </a:r>
            <a:r>
              <a:rPr lang="tr-TR" sz="3200" dirty="0">
                <a:latin typeface="Times New Roman" panose="02020603050405020304" pitchFamily="18" charset="0"/>
                <a:cs typeface="Times New Roman" panose="02020603050405020304" pitchFamily="18" charset="0"/>
              </a:rPr>
              <a:t> dönemi boyunca devamlılığını sürdürmüş ve yükselişe geçmiş, hızla göç almaya başlamıştır. </a:t>
            </a:r>
          </a:p>
        </p:txBody>
      </p:sp>
    </p:spTree>
    <p:extLst>
      <p:ext uri="{BB962C8B-B14F-4D97-AF65-F5344CB8AC3E}">
        <p14:creationId xmlns:p14="http://schemas.microsoft.com/office/powerpoint/2010/main" val="13369409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3EAD064-E029-491B-93E4-01DC7A96C340}"/>
              </a:ext>
            </a:extLst>
          </p:cNvPr>
          <p:cNvSpPr>
            <a:spLocks noGrp="1"/>
          </p:cNvSpPr>
          <p:nvPr>
            <p:ph type="title"/>
          </p:nvPr>
        </p:nvSpPr>
        <p:spPr/>
        <p:txBody>
          <a:bodyPr>
            <a:normAutofit/>
          </a:bodyPr>
          <a:lstStyle/>
          <a:p>
            <a:pPr algn="ctr"/>
            <a:r>
              <a:rPr lang="tr-TR" sz="3200" b="1" dirty="0">
                <a:latin typeface="Times New Roman" panose="02020603050405020304" pitchFamily="18" charset="0"/>
                <a:cs typeface="Times New Roman" panose="02020603050405020304" pitchFamily="18" charset="0"/>
              </a:rPr>
              <a:t>TAR0362 </a:t>
            </a:r>
            <a:br>
              <a:rPr lang="tr-TR" sz="3200" b="1" dirty="0">
                <a:latin typeface="Times New Roman" panose="02020603050405020304" pitchFamily="18" charset="0"/>
                <a:cs typeface="Times New Roman" panose="02020603050405020304" pitchFamily="18" charset="0"/>
              </a:rPr>
            </a:br>
            <a:r>
              <a:rPr lang="tr-TR" sz="3200" b="1" dirty="0">
                <a:latin typeface="Times New Roman" panose="02020603050405020304" pitchFamily="18" charset="0"/>
                <a:cs typeface="Times New Roman" panose="02020603050405020304" pitchFamily="18" charset="0"/>
              </a:rPr>
              <a:t>ESKİÇAĞ’DA DEVLET VE TOPLUM</a:t>
            </a:r>
            <a:endParaRPr lang="tr-TR" sz="3200" dirty="0"/>
          </a:p>
        </p:txBody>
      </p:sp>
      <p:sp>
        <p:nvSpPr>
          <p:cNvPr id="3" name="İçerik Yer Tutucusu 2">
            <a:extLst>
              <a:ext uri="{FF2B5EF4-FFF2-40B4-BE49-F238E27FC236}">
                <a16:creationId xmlns:a16="http://schemas.microsoft.com/office/drawing/2014/main" id="{7B85C10F-0BDA-47F7-86D7-AFF240083AA3}"/>
              </a:ext>
            </a:extLst>
          </p:cNvPr>
          <p:cNvSpPr>
            <a:spLocks noGrp="1"/>
          </p:cNvSpPr>
          <p:nvPr>
            <p:ph idx="1"/>
          </p:nvPr>
        </p:nvSpPr>
        <p:spPr/>
        <p:txBody>
          <a:bodyPr>
            <a:normAutofit fontScale="92500"/>
          </a:bodyPr>
          <a:lstStyle/>
          <a:p>
            <a:pPr marL="0" indent="0">
              <a:buNone/>
            </a:pPr>
            <a:r>
              <a:rPr lang="tr-TR" sz="3200" dirty="0">
                <a:latin typeface="Times New Roman" panose="02020603050405020304" pitchFamily="18" charset="0"/>
                <a:cs typeface="Times New Roman" panose="02020603050405020304" pitchFamily="18" charset="0"/>
              </a:rPr>
              <a:t>Atina’nın Ege ve Anadolu kıyılarına gönderdiği </a:t>
            </a:r>
            <a:r>
              <a:rPr lang="tr-TR" sz="3200" dirty="0" err="1">
                <a:latin typeface="Times New Roman" panose="02020603050405020304" pitchFamily="18" charset="0"/>
                <a:cs typeface="Times New Roman" panose="02020603050405020304" pitchFamily="18" charset="0"/>
              </a:rPr>
              <a:t>kolonistler</a:t>
            </a:r>
            <a:r>
              <a:rPr lang="tr-TR" sz="3200" dirty="0">
                <a:latin typeface="Times New Roman" panose="02020603050405020304" pitchFamily="18" charset="0"/>
                <a:cs typeface="Times New Roman" panose="02020603050405020304" pitchFamily="18" charset="0"/>
              </a:rPr>
              <a:t> yeni yerleşimlerinde </a:t>
            </a:r>
            <a:r>
              <a:rPr lang="tr-TR" sz="3200" dirty="0" err="1">
                <a:latin typeface="Times New Roman" panose="02020603050405020304" pitchFamily="18" charset="0"/>
                <a:cs typeface="Times New Roman" panose="02020603050405020304" pitchFamily="18" charset="0"/>
              </a:rPr>
              <a:t>Miken</a:t>
            </a:r>
            <a:r>
              <a:rPr lang="tr-TR" sz="3200" dirty="0">
                <a:latin typeface="Times New Roman" panose="02020603050405020304" pitchFamily="18" charset="0"/>
                <a:cs typeface="Times New Roman" panose="02020603050405020304" pitchFamily="18" charset="0"/>
              </a:rPr>
              <a:t> kültürünün etkisini altında yaşamaya devam etmişler ve bu nedenle bu dönem “</a:t>
            </a:r>
            <a:r>
              <a:rPr lang="tr-TR" sz="3200" dirty="0" err="1">
                <a:latin typeface="Times New Roman" panose="02020603050405020304" pitchFamily="18" charset="0"/>
                <a:cs typeface="Times New Roman" panose="02020603050405020304" pitchFamily="18" charset="0"/>
              </a:rPr>
              <a:t>Sub</a:t>
            </a:r>
            <a:r>
              <a:rPr lang="tr-TR" sz="3200" dirty="0">
                <a:latin typeface="Times New Roman" panose="02020603050405020304" pitchFamily="18" charset="0"/>
                <a:cs typeface="Times New Roman" panose="02020603050405020304" pitchFamily="18" charset="0"/>
              </a:rPr>
              <a:t> </a:t>
            </a:r>
            <a:r>
              <a:rPr lang="tr-TR" sz="3200" dirty="0" err="1">
                <a:latin typeface="Times New Roman" panose="02020603050405020304" pitchFamily="18" charset="0"/>
                <a:cs typeface="Times New Roman" panose="02020603050405020304" pitchFamily="18" charset="0"/>
              </a:rPr>
              <a:t>Miken</a:t>
            </a:r>
            <a:r>
              <a:rPr lang="tr-TR" sz="3200" dirty="0">
                <a:latin typeface="Times New Roman" panose="02020603050405020304" pitchFamily="18" charset="0"/>
                <a:cs typeface="Times New Roman" panose="02020603050405020304" pitchFamily="18" charset="0"/>
              </a:rPr>
              <a:t>” dönemi olarak tanımlanmıştır. Ayrıca büyük oranda boşalan </a:t>
            </a:r>
            <a:r>
              <a:rPr lang="tr-TR" sz="3200" dirty="0" err="1">
                <a:latin typeface="Times New Roman" panose="02020603050405020304" pitchFamily="18" charset="0"/>
                <a:cs typeface="Times New Roman" panose="02020603050405020304" pitchFamily="18" charset="0"/>
              </a:rPr>
              <a:t>Hellas</a:t>
            </a:r>
            <a:r>
              <a:rPr lang="tr-TR" sz="3200" dirty="0">
                <a:latin typeface="Times New Roman" panose="02020603050405020304" pitchFamily="18" charset="0"/>
                <a:cs typeface="Times New Roman" panose="02020603050405020304" pitchFamily="18" charset="0"/>
              </a:rPr>
              <a:t> yerleşimlerdeki nüfus da Ege Adaları’na ve Batı Anadolu kıyılarına kaymaya başlamıştır.</a:t>
            </a:r>
          </a:p>
        </p:txBody>
      </p:sp>
    </p:spTree>
    <p:extLst>
      <p:ext uri="{BB962C8B-B14F-4D97-AF65-F5344CB8AC3E}">
        <p14:creationId xmlns:p14="http://schemas.microsoft.com/office/powerpoint/2010/main" val="1862193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3EAD064-E029-491B-93E4-01DC7A96C340}"/>
              </a:ext>
            </a:extLst>
          </p:cNvPr>
          <p:cNvSpPr>
            <a:spLocks noGrp="1"/>
          </p:cNvSpPr>
          <p:nvPr>
            <p:ph type="title"/>
          </p:nvPr>
        </p:nvSpPr>
        <p:spPr/>
        <p:txBody>
          <a:bodyPr>
            <a:normAutofit/>
          </a:bodyPr>
          <a:lstStyle/>
          <a:p>
            <a:pPr algn="ctr"/>
            <a:r>
              <a:rPr lang="tr-TR" sz="3200" b="1" dirty="0">
                <a:latin typeface="Times New Roman" panose="02020603050405020304" pitchFamily="18" charset="0"/>
                <a:cs typeface="Times New Roman" panose="02020603050405020304" pitchFamily="18" charset="0"/>
              </a:rPr>
              <a:t>TAR0362 </a:t>
            </a:r>
            <a:br>
              <a:rPr lang="tr-TR" sz="3200" b="1" dirty="0">
                <a:latin typeface="Times New Roman" panose="02020603050405020304" pitchFamily="18" charset="0"/>
                <a:cs typeface="Times New Roman" panose="02020603050405020304" pitchFamily="18" charset="0"/>
              </a:rPr>
            </a:br>
            <a:r>
              <a:rPr lang="tr-TR" sz="3200" b="1" dirty="0">
                <a:latin typeface="Times New Roman" panose="02020603050405020304" pitchFamily="18" charset="0"/>
                <a:cs typeface="Times New Roman" panose="02020603050405020304" pitchFamily="18" charset="0"/>
              </a:rPr>
              <a:t>ESKİÇAĞ’DA DEVLET VE TOPLUM</a:t>
            </a:r>
            <a:endParaRPr lang="tr-TR" sz="3200" dirty="0"/>
          </a:p>
        </p:txBody>
      </p:sp>
      <p:sp>
        <p:nvSpPr>
          <p:cNvPr id="3" name="İçerik Yer Tutucusu 2">
            <a:extLst>
              <a:ext uri="{FF2B5EF4-FFF2-40B4-BE49-F238E27FC236}">
                <a16:creationId xmlns:a16="http://schemas.microsoft.com/office/drawing/2014/main" id="{7B85C10F-0BDA-47F7-86D7-AFF240083AA3}"/>
              </a:ext>
            </a:extLst>
          </p:cNvPr>
          <p:cNvSpPr>
            <a:spLocks noGrp="1"/>
          </p:cNvSpPr>
          <p:nvPr>
            <p:ph idx="1"/>
          </p:nvPr>
        </p:nvSpPr>
        <p:spPr/>
        <p:txBody>
          <a:bodyPr>
            <a:normAutofit lnSpcReduction="10000"/>
          </a:bodyPr>
          <a:lstStyle/>
          <a:p>
            <a:pPr marL="0" indent="0">
              <a:buNone/>
            </a:pPr>
            <a:r>
              <a:rPr lang="tr-TR" sz="3200" dirty="0">
                <a:latin typeface="Times New Roman" panose="02020603050405020304" pitchFamily="18" charset="0"/>
                <a:cs typeface="Times New Roman" panose="02020603050405020304" pitchFamily="18" charset="0"/>
              </a:rPr>
              <a:t>Göçler neticesinde, kent olarak tanımlanamayacak ölçüde  az nüfuslu, yeni pek çok yeni yerleşim kurulmuştur bu dönemde. Koşullar belirginleşmeye başladıkça yerleşim modelleri gelişmeye başlamış, ufak yerleşimler güvenlik ya da hammadde ihtiyaçları dolayısıyla fiziksel olarak sınırlarını birleştirmeye başlamıştır.</a:t>
            </a:r>
          </a:p>
        </p:txBody>
      </p:sp>
    </p:spTree>
    <p:extLst>
      <p:ext uri="{BB962C8B-B14F-4D97-AF65-F5344CB8AC3E}">
        <p14:creationId xmlns:p14="http://schemas.microsoft.com/office/powerpoint/2010/main" val="5624700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3EAD064-E029-491B-93E4-01DC7A96C340}"/>
              </a:ext>
            </a:extLst>
          </p:cNvPr>
          <p:cNvSpPr>
            <a:spLocks noGrp="1"/>
          </p:cNvSpPr>
          <p:nvPr>
            <p:ph type="title"/>
          </p:nvPr>
        </p:nvSpPr>
        <p:spPr/>
        <p:txBody>
          <a:bodyPr>
            <a:normAutofit/>
          </a:bodyPr>
          <a:lstStyle/>
          <a:p>
            <a:pPr algn="ctr"/>
            <a:r>
              <a:rPr lang="tr-TR" sz="3200" b="1" dirty="0">
                <a:latin typeface="Times New Roman" panose="02020603050405020304" pitchFamily="18" charset="0"/>
                <a:cs typeface="Times New Roman" panose="02020603050405020304" pitchFamily="18" charset="0"/>
              </a:rPr>
              <a:t>TAR0362 </a:t>
            </a:r>
            <a:br>
              <a:rPr lang="tr-TR" sz="3200" b="1" dirty="0">
                <a:latin typeface="Times New Roman" panose="02020603050405020304" pitchFamily="18" charset="0"/>
                <a:cs typeface="Times New Roman" panose="02020603050405020304" pitchFamily="18" charset="0"/>
              </a:rPr>
            </a:br>
            <a:r>
              <a:rPr lang="tr-TR" sz="3200" b="1" dirty="0">
                <a:latin typeface="Times New Roman" panose="02020603050405020304" pitchFamily="18" charset="0"/>
                <a:cs typeface="Times New Roman" panose="02020603050405020304" pitchFamily="18" charset="0"/>
              </a:rPr>
              <a:t>ESKİÇAĞ’DA DEVLET VE TOPLUM</a:t>
            </a:r>
            <a:endParaRPr lang="tr-TR" sz="3200" dirty="0"/>
          </a:p>
        </p:txBody>
      </p:sp>
      <p:sp>
        <p:nvSpPr>
          <p:cNvPr id="3" name="İçerik Yer Tutucusu 2">
            <a:extLst>
              <a:ext uri="{FF2B5EF4-FFF2-40B4-BE49-F238E27FC236}">
                <a16:creationId xmlns:a16="http://schemas.microsoft.com/office/drawing/2014/main" id="{7B85C10F-0BDA-47F7-86D7-AFF240083AA3}"/>
              </a:ext>
            </a:extLst>
          </p:cNvPr>
          <p:cNvSpPr>
            <a:spLocks noGrp="1"/>
          </p:cNvSpPr>
          <p:nvPr>
            <p:ph idx="1"/>
          </p:nvPr>
        </p:nvSpPr>
        <p:spPr/>
        <p:txBody>
          <a:bodyPr>
            <a:noAutofit/>
          </a:bodyPr>
          <a:lstStyle/>
          <a:p>
            <a:pPr marL="0" indent="0">
              <a:buNone/>
            </a:pPr>
            <a:r>
              <a:rPr lang="tr-TR" sz="3200" dirty="0">
                <a:latin typeface="Times New Roman" panose="02020603050405020304" pitchFamily="18" charset="0"/>
                <a:cs typeface="Times New Roman" panose="02020603050405020304" pitchFamily="18" charset="0"/>
              </a:rPr>
              <a:t>Farklı merkezlerde yapılan arkeolojik çalışmalar, İÖ </a:t>
            </a:r>
            <a:r>
              <a:rPr lang="tr-TR" sz="3200" i="1" dirty="0" err="1">
                <a:latin typeface="Times New Roman" panose="02020603050405020304" pitchFamily="18" charset="0"/>
                <a:cs typeface="Times New Roman" panose="02020603050405020304" pitchFamily="18" charset="0"/>
              </a:rPr>
              <a:t>ca</a:t>
            </a:r>
            <a:r>
              <a:rPr lang="tr-TR" sz="3200" i="1" dirty="0">
                <a:latin typeface="Times New Roman" panose="02020603050405020304" pitchFamily="18" charset="0"/>
                <a:cs typeface="Times New Roman" panose="02020603050405020304" pitchFamily="18" charset="0"/>
              </a:rPr>
              <a:t>.</a:t>
            </a:r>
            <a:r>
              <a:rPr lang="tr-TR" sz="3200" dirty="0">
                <a:latin typeface="Times New Roman" panose="02020603050405020304" pitchFamily="18" charset="0"/>
                <a:cs typeface="Times New Roman" panose="02020603050405020304" pitchFamily="18" charset="0"/>
              </a:rPr>
              <a:t> 11. yüzyılın sonlarından 9. yüzyıl sonlarına dek uzanan süreçte </a:t>
            </a:r>
            <a:r>
              <a:rPr lang="tr-TR" sz="3200" dirty="0" err="1">
                <a:latin typeface="Times New Roman" panose="02020603050405020304" pitchFamily="18" charset="0"/>
                <a:cs typeface="Times New Roman" panose="02020603050405020304" pitchFamily="18" charset="0"/>
              </a:rPr>
              <a:t>Hellas’daki</a:t>
            </a:r>
            <a:r>
              <a:rPr lang="tr-TR" sz="3200" dirty="0">
                <a:latin typeface="Times New Roman" panose="02020603050405020304" pitchFamily="18" charset="0"/>
                <a:cs typeface="Times New Roman" panose="02020603050405020304" pitchFamily="18" charset="0"/>
              </a:rPr>
              <a:t> toplulukların politik olarak organize olmaya başladıklarını ve toplumsal sınıfların oluşmaya başladığını göstermiştir.</a:t>
            </a:r>
          </a:p>
        </p:txBody>
      </p:sp>
    </p:spTree>
    <p:extLst>
      <p:ext uri="{BB962C8B-B14F-4D97-AF65-F5344CB8AC3E}">
        <p14:creationId xmlns:p14="http://schemas.microsoft.com/office/powerpoint/2010/main" val="42501386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1E99A1D-928F-4C26-8905-BC9E56F7A598}"/>
              </a:ext>
            </a:extLst>
          </p:cNvPr>
          <p:cNvSpPr>
            <a:spLocks noGrp="1"/>
          </p:cNvSpPr>
          <p:nvPr>
            <p:ph type="title"/>
          </p:nvPr>
        </p:nvSpPr>
        <p:spPr/>
        <p:txBody>
          <a:bodyPr/>
          <a:lstStyle/>
          <a:p>
            <a:pPr algn="ctr"/>
            <a:r>
              <a:rPr lang="tr-TR" b="1" dirty="0">
                <a:latin typeface="Times New Roman" panose="02020603050405020304" pitchFamily="18" charset="0"/>
                <a:cs typeface="Times New Roman" panose="02020603050405020304" pitchFamily="18" charset="0"/>
              </a:rPr>
              <a:t>TAR0362 </a:t>
            </a:r>
            <a:br>
              <a:rPr lang="tr-TR" b="1" dirty="0">
                <a:latin typeface="Times New Roman" panose="02020603050405020304" pitchFamily="18" charset="0"/>
                <a:cs typeface="Times New Roman" panose="02020603050405020304" pitchFamily="18" charset="0"/>
              </a:rPr>
            </a:br>
            <a:r>
              <a:rPr lang="tr-TR" b="1" dirty="0">
                <a:latin typeface="Times New Roman" panose="02020603050405020304" pitchFamily="18" charset="0"/>
                <a:cs typeface="Times New Roman" panose="02020603050405020304" pitchFamily="18" charset="0"/>
              </a:rPr>
              <a:t>ESKİÇAĞ’DA DEVLET VE TOPLUM</a:t>
            </a:r>
            <a:endParaRPr lang="tr-TR" dirty="0"/>
          </a:p>
        </p:txBody>
      </p:sp>
      <p:sp>
        <p:nvSpPr>
          <p:cNvPr id="3" name="İçerik Yer Tutucusu 2">
            <a:extLst>
              <a:ext uri="{FF2B5EF4-FFF2-40B4-BE49-F238E27FC236}">
                <a16:creationId xmlns:a16="http://schemas.microsoft.com/office/drawing/2014/main" id="{AD345255-90AC-429A-A815-863559B2717F}"/>
              </a:ext>
            </a:extLst>
          </p:cNvPr>
          <p:cNvSpPr>
            <a:spLocks noGrp="1"/>
          </p:cNvSpPr>
          <p:nvPr>
            <p:ph idx="1"/>
          </p:nvPr>
        </p:nvSpPr>
        <p:spPr>
          <a:xfrm>
            <a:off x="1451579" y="1853755"/>
            <a:ext cx="9603275" cy="4199726"/>
          </a:xfrm>
        </p:spPr>
        <p:txBody>
          <a:bodyPr>
            <a:noAutofit/>
          </a:bodyPr>
          <a:lstStyle/>
          <a:p>
            <a:pPr marL="0" indent="0" algn="just">
              <a:buNone/>
            </a:pPr>
            <a:r>
              <a:rPr lang="tr-TR" sz="3200" dirty="0">
                <a:latin typeface="Times New Roman" panose="02020603050405020304" pitchFamily="18" charset="0"/>
                <a:cs typeface="Times New Roman" panose="02020603050405020304" pitchFamily="18" charset="0"/>
              </a:rPr>
              <a:t>Örneğin </a:t>
            </a:r>
            <a:r>
              <a:rPr lang="tr-TR" sz="3200" dirty="0" err="1">
                <a:latin typeface="Times New Roman" panose="02020603050405020304" pitchFamily="18" charset="0"/>
                <a:cs typeface="Times New Roman" panose="02020603050405020304" pitchFamily="18" charset="0"/>
              </a:rPr>
              <a:t>Nikhoria</a:t>
            </a:r>
            <a:r>
              <a:rPr lang="tr-TR" sz="3200" dirty="0">
                <a:latin typeface="Times New Roman" panose="02020603050405020304" pitchFamily="18" charset="0"/>
                <a:cs typeface="Times New Roman" panose="02020603050405020304" pitchFamily="18" charset="0"/>
              </a:rPr>
              <a:t> yerleşiminde, İÖ </a:t>
            </a:r>
            <a:r>
              <a:rPr lang="tr-TR" sz="3200" i="1" dirty="0" err="1">
                <a:latin typeface="Times New Roman" panose="02020603050405020304" pitchFamily="18" charset="0"/>
                <a:cs typeface="Times New Roman" panose="02020603050405020304" pitchFamily="18" charset="0"/>
              </a:rPr>
              <a:t>ca</a:t>
            </a:r>
            <a:r>
              <a:rPr lang="tr-TR" sz="3200" i="1" dirty="0">
                <a:latin typeface="Times New Roman" panose="02020603050405020304" pitchFamily="18" charset="0"/>
                <a:cs typeface="Times New Roman" panose="02020603050405020304" pitchFamily="18" charset="0"/>
              </a:rPr>
              <a:t>.</a:t>
            </a:r>
            <a:r>
              <a:rPr lang="tr-TR" sz="3200" dirty="0">
                <a:latin typeface="Times New Roman" panose="02020603050405020304" pitchFamily="18" charset="0"/>
                <a:cs typeface="Times New Roman" panose="02020603050405020304" pitchFamily="18" charset="0"/>
              </a:rPr>
              <a:t> 1075 yılında yöredeki küçük yerleşimlerin fiziksel sınırlarını birleştirdikleri ve birleşen sınırlar içinde halkların tek bir toplum haline geldiği tespit edilmiştir. Farklı </a:t>
            </a:r>
            <a:r>
              <a:rPr lang="tr-TR" sz="3200" i="1" dirty="0" err="1">
                <a:latin typeface="Times New Roman" panose="02020603050405020304" pitchFamily="18" charset="0"/>
                <a:cs typeface="Times New Roman" panose="02020603050405020304" pitchFamily="18" charset="0"/>
              </a:rPr>
              <a:t>oikos</a:t>
            </a:r>
            <a:r>
              <a:rPr lang="tr-TR" sz="3200" dirty="0">
                <a:latin typeface="Times New Roman" panose="02020603050405020304" pitchFamily="18" charset="0"/>
                <a:cs typeface="Times New Roman" panose="02020603050405020304" pitchFamily="18" charset="0"/>
              </a:rPr>
              <a:t> temsilcilerinin bir araya gelmesiyle ortak yaşamın beraber planlandığına ilişkin arkeolojik deliller bulunmaktadır.</a:t>
            </a:r>
          </a:p>
        </p:txBody>
      </p:sp>
    </p:spTree>
    <p:extLst>
      <p:ext uri="{BB962C8B-B14F-4D97-AF65-F5344CB8AC3E}">
        <p14:creationId xmlns:p14="http://schemas.microsoft.com/office/powerpoint/2010/main" val="4127452256"/>
      </p:ext>
    </p:extLst>
  </p:cSld>
  <p:clrMapOvr>
    <a:masterClrMapping/>
  </p:clrMapOvr>
</p:sld>
</file>

<file path=ppt/theme/theme1.xml><?xml version="1.0" encoding="utf-8"?>
<a:theme xmlns:a="http://schemas.openxmlformats.org/drawingml/2006/main" name="Galeri">
  <a:themeElements>
    <a:clrScheme name="Galeri">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eri">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eri">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Gallery</Template>
  <TotalTime>80</TotalTime>
  <Words>389</Words>
  <Application>Microsoft Office PowerPoint</Application>
  <PresentationFormat>Geniş ekran</PresentationFormat>
  <Paragraphs>19</Paragraphs>
  <Slides>9</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9</vt:i4>
      </vt:variant>
    </vt:vector>
  </HeadingPairs>
  <TitlesOfParts>
    <vt:vector size="13" baseType="lpstr">
      <vt:lpstr>Arial</vt:lpstr>
      <vt:lpstr>Gill Sans MT</vt:lpstr>
      <vt:lpstr>Times New Roman</vt:lpstr>
      <vt:lpstr>Galeri</vt:lpstr>
      <vt:lpstr>TAR0362  ESKİÇAĞ’DA DEVLET VE TOPLUM</vt:lpstr>
      <vt:lpstr>TAR0362  ESKİÇAĞ’DA DEVLET VE TOPLUM</vt:lpstr>
      <vt:lpstr>TAR0362  ESKİÇAĞ’DA DEVLET VE TOPLUM</vt:lpstr>
      <vt:lpstr>TAR0362  ESKİÇAĞ’DA DEVLET VE TOPLUM</vt:lpstr>
      <vt:lpstr>TAR0362  ESKİÇAĞ’DA DEVLET VE TOPLUM</vt:lpstr>
      <vt:lpstr>TAR0362  ESKİÇAĞ’DA DEVLET VE TOPLUM</vt:lpstr>
      <vt:lpstr>TAR0362  ESKİÇAĞ’DA DEVLET VE TOPLUM</vt:lpstr>
      <vt:lpstr>TAR0362  ESKİÇAĞ’DA DEVLET VE TOPLUM</vt:lpstr>
      <vt:lpstr>TAR0362  ESKİÇAĞ’DA DEVLET VE TOPLUM</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TAR0362  ESKİÇAĞ’DA DEVLET VE TOPLUM</dc:title>
  <dc:creator>lenovo</dc:creator>
  <cp:lastModifiedBy>lenovo</cp:lastModifiedBy>
  <cp:revision>23</cp:revision>
  <dcterms:created xsi:type="dcterms:W3CDTF">2020-05-07T20:52:22Z</dcterms:created>
  <dcterms:modified xsi:type="dcterms:W3CDTF">2020-05-11T21:16:29Z</dcterms:modified>
</cp:coreProperties>
</file>