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2. Hafta: </a:t>
            </a:r>
          </a:p>
          <a:p>
            <a:pPr>
              <a:lnSpc>
                <a:spcPct val="90000"/>
              </a:lnSpc>
            </a:pPr>
            <a:r>
              <a:rPr lang="tr-TR" sz="2000" b="1" dirty="0">
                <a:latin typeface="Times New Roman" panose="02020603050405020304" pitchFamily="18" charset="0"/>
                <a:cs typeface="Times New Roman" panose="02020603050405020304" pitchFamily="18" charset="0"/>
              </a:rPr>
              <a:t>Erken ve Orta Geometrik </a:t>
            </a:r>
            <a:r>
              <a:rPr lang="tr-TR" sz="2000" b="1" dirty="0" err="1">
                <a:latin typeface="Times New Roman" panose="02020603050405020304" pitchFamily="18" charset="0"/>
                <a:cs typeface="Times New Roman" panose="02020603050405020304" pitchFamily="18" charset="0"/>
              </a:rPr>
              <a:t>Dönem’DE</a:t>
            </a:r>
            <a:r>
              <a:rPr lang="tr-TR" sz="2000" b="1">
                <a:latin typeface="Times New Roman" panose="02020603050405020304" pitchFamily="18" charset="0"/>
                <a:cs typeface="Times New Roman" panose="02020603050405020304" pitchFamily="18" charset="0"/>
              </a:rPr>
              <a:t> siyasal </a:t>
            </a:r>
            <a:r>
              <a:rPr lang="tr-TR" sz="2000" b="1" dirty="0">
                <a:latin typeface="Times New Roman" panose="02020603050405020304" pitchFamily="18" charset="0"/>
                <a:cs typeface="Times New Roman" panose="02020603050405020304" pitchFamily="18" charset="0"/>
              </a:rPr>
              <a:t>ve toplumsal dönüşümler</a:t>
            </a:r>
            <a:endParaRPr lang="tr-TR" sz="2000" b="1" dirty="0">
              <a:solidFill>
                <a:schemeClr val="tx1">
                  <a:alpha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Yıkımlarla birlikte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politik sistemleri, sosyal ve ekonomik organizasyonları tamamen ortadan kalkmış, baskın bir yönetici ya da grup kalmamıştır. Yapılan kazılar, devam  eden 200 yıl boyunca </a:t>
            </a:r>
            <a:r>
              <a:rPr lang="tr-TR" sz="3200" dirty="0" err="1">
                <a:latin typeface="Times New Roman" panose="02020603050405020304" pitchFamily="18" charset="0"/>
                <a:cs typeface="Times New Roman" panose="02020603050405020304" pitchFamily="18" charset="0"/>
              </a:rPr>
              <a:t>Hellas</a:t>
            </a:r>
            <a:r>
              <a:rPr lang="tr-TR" sz="3200" dirty="0">
                <a:latin typeface="Times New Roman" panose="02020603050405020304" pitchFamily="18" charset="0"/>
                <a:cs typeface="Times New Roman" panose="02020603050405020304" pitchFamily="18" charset="0"/>
              </a:rPr>
              <a:t> nüfusunun büyük oranda azaldığını da göstermiştir.</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Bundan sonraki tarihsel süreç içinde yaşananlar,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uygarlığının siyasal ve sosyal şekillenmesi aşamasında önemli ilk adımlar olarak kabul edilecektir. Bu ortamda oluşan tam bağımsız topluluklar zamanla sınırlarını ve siyasi yönetimlerini birleştirerek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a:t>
            </a:r>
            <a:r>
              <a:rPr lang="tr-TR" sz="3200" i="1" dirty="0" err="1">
                <a:latin typeface="Times New Roman" panose="02020603050405020304" pitchFamily="18" charset="0"/>
                <a:cs typeface="Times New Roman" panose="02020603050405020304" pitchFamily="18" charset="0"/>
              </a:rPr>
              <a:t>polis</a:t>
            </a:r>
            <a:r>
              <a:rPr lang="tr-TR" sz="3200" dirty="0" err="1">
                <a:latin typeface="Times New Roman" panose="02020603050405020304" pitchFamily="18" charset="0"/>
                <a:cs typeface="Times New Roman" panose="02020603050405020304" pitchFamily="18" charset="0"/>
              </a:rPr>
              <a:t>’inin</a:t>
            </a:r>
            <a:r>
              <a:rPr lang="tr-TR" sz="3200" dirty="0">
                <a:latin typeface="Times New Roman" panose="02020603050405020304" pitchFamily="18" charset="0"/>
                <a:cs typeface="Times New Roman" panose="02020603050405020304" pitchFamily="18" charset="0"/>
              </a:rPr>
              <a:t> oluşumunun zeminini hazırlayacaklardır.</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Yıkımları takip eden süreçte, gücün merkezileştiği saraylar ve bunların siyasi otoriteleri ortadan kalkınca geleneksel toplumsal bağlar da kırılmış ve zamanla merkezdeki yönetim gücü kırsala dağılmıştır. Öyle ki artık kırsal boyunca ufak, dağınık ve az nüfuslu yerleşimler varlık göstermeye başlamıştır. </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Ancak </a:t>
            </a:r>
            <a:r>
              <a:rPr lang="tr-TR" sz="3200" dirty="0" err="1">
                <a:latin typeface="Times New Roman" panose="02020603050405020304" pitchFamily="18" charset="0"/>
                <a:cs typeface="Times New Roman" panose="02020603050405020304" pitchFamily="18" charset="0"/>
              </a:rPr>
              <a:t>Hellas’daki</a:t>
            </a:r>
            <a:r>
              <a:rPr lang="tr-TR" sz="3200" dirty="0">
                <a:latin typeface="Times New Roman" panose="02020603050405020304" pitchFamily="18" charset="0"/>
                <a:cs typeface="Times New Roman" panose="02020603050405020304" pitchFamily="18" charset="0"/>
              </a:rPr>
              <a:t> tüm merkezler bu yıkımlardan eşit biçimde etkilenmemiş, kimi merkezler sığınma yeri olarak yükselişe geçmiştir. Örneğin Atina, yıkımlardan etkilenmediği gibi </a:t>
            </a:r>
            <a:r>
              <a:rPr lang="tr-TR" sz="3200" dirty="0" err="1">
                <a:latin typeface="Times New Roman" panose="02020603050405020304" pitchFamily="18" charset="0"/>
                <a:cs typeface="Times New Roman" panose="02020603050405020304" pitchFamily="18" charset="0"/>
              </a:rPr>
              <a:t>sub-Miken</a:t>
            </a:r>
            <a:r>
              <a:rPr lang="tr-TR" sz="3200" dirty="0">
                <a:latin typeface="Times New Roman" panose="02020603050405020304" pitchFamily="18" charset="0"/>
                <a:cs typeface="Times New Roman" panose="02020603050405020304" pitchFamily="18" charset="0"/>
              </a:rPr>
              <a:t> dönemi boyunca devamlılığını sürdürmüş ve yükselişe geçmiş, hızla göç almaya başlamıştır. </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fontScale="92500"/>
          </a:bodyPr>
          <a:lstStyle/>
          <a:p>
            <a:pPr marL="0" indent="0">
              <a:buNone/>
            </a:pPr>
            <a:r>
              <a:rPr lang="tr-TR" sz="3200" dirty="0">
                <a:latin typeface="Times New Roman" panose="02020603050405020304" pitchFamily="18" charset="0"/>
                <a:cs typeface="Times New Roman" panose="02020603050405020304" pitchFamily="18" charset="0"/>
              </a:rPr>
              <a:t>Atina’nın Ege ve Anadolu kıyılarına gönderdiği </a:t>
            </a:r>
            <a:r>
              <a:rPr lang="tr-TR" sz="3200" dirty="0" err="1">
                <a:latin typeface="Times New Roman" panose="02020603050405020304" pitchFamily="18" charset="0"/>
                <a:cs typeface="Times New Roman" panose="02020603050405020304" pitchFamily="18" charset="0"/>
              </a:rPr>
              <a:t>kolonistler</a:t>
            </a:r>
            <a:r>
              <a:rPr lang="tr-TR" sz="3200" dirty="0">
                <a:latin typeface="Times New Roman" panose="02020603050405020304" pitchFamily="18" charset="0"/>
                <a:cs typeface="Times New Roman" panose="02020603050405020304" pitchFamily="18" charset="0"/>
              </a:rPr>
              <a:t> yeni yerleşimlerinde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kültürünün etkisini altında yaşamaya devam etmişler ve bu nedenle bu dönem “</a:t>
            </a:r>
            <a:r>
              <a:rPr lang="tr-TR" sz="3200" dirty="0" err="1">
                <a:latin typeface="Times New Roman" panose="02020603050405020304" pitchFamily="18" charset="0"/>
                <a:cs typeface="Times New Roman" panose="02020603050405020304" pitchFamily="18" charset="0"/>
              </a:rPr>
              <a:t>Sub</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dönemi olarak tanımlanmıştır. Ayrıca büyük oranda boşalan </a:t>
            </a:r>
            <a:r>
              <a:rPr lang="tr-TR" sz="3200" dirty="0" err="1">
                <a:latin typeface="Times New Roman" panose="02020603050405020304" pitchFamily="18" charset="0"/>
                <a:cs typeface="Times New Roman" panose="02020603050405020304" pitchFamily="18" charset="0"/>
              </a:rPr>
              <a:t>Hellas</a:t>
            </a:r>
            <a:r>
              <a:rPr lang="tr-TR" sz="3200" dirty="0">
                <a:latin typeface="Times New Roman" panose="02020603050405020304" pitchFamily="18" charset="0"/>
                <a:cs typeface="Times New Roman" panose="02020603050405020304" pitchFamily="18" charset="0"/>
              </a:rPr>
              <a:t> yerleşimlerdeki nüfus da Ege Adaları’na ve Batı Anadolu kıyılarına kaymaya başlamıştır.</a:t>
            </a: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Göçler neticesinde, kent olarak tanımlanamayacak ölçüde  az nüfuslu, yeni pek çok yeni yerleşim kurulmuştur bu dönemde. Koşullar belirginleşmeye başladıkça yerleşim modelleri gelişmeye başlamış, ufak yerleşimler güvenlik ya da hammadde ihtiyaçları dolayısıyla fiziksel olarak sınırlarını birleştirmeye başlamıştır.</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Autofit/>
          </a:bodyPr>
          <a:lstStyle/>
          <a:p>
            <a:pPr marL="0" indent="0">
              <a:buNone/>
            </a:pPr>
            <a:r>
              <a:rPr lang="tr-TR" sz="3200" dirty="0">
                <a:latin typeface="Times New Roman" panose="02020603050405020304" pitchFamily="18" charset="0"/>
                <a:cs typeface="Times New Roman" panose="02020603050405020304" pitchFamily="18" charset="0"/>
              </a:rPr>
              <a:t>Farklı merkezlerde yapılan arkeolojik çalışmalar, İÖ </a:t>
            </a:r>
            <a:r>
              <a:rPr lang="tr-TR" sz="3200" i="1" dirty="0" err="1">
                <a:latin typeface="Times New Roman" panose="02020603050405020304" pitchFamily="18" charset="0"/>
                <a:cs typeface="Times New Roman" panose="02020603050405020304" pitchFamily="18" charset="0"/>
              </a:rPr>
              <a:t>ca</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11. yüzyılın sonlarından 9. yüzyıl sonlarına dek uzanan süreçte </a:t>
            </a:r>
            <a:r>
              <a:rPr lang="tr-TR" sz="3200" dirty="0" err="1">
                <a:latin typeface="Times New Roman" panose="02020603050405020304" pitchFamily="18" charset="0"/>
                <a:cs typeface="Times New Roman" panose="02020603050405020304" pitchFamily="18" charset="0"/>
              </a:rPr>
              <a:t>Hellas’daki</a:t>
            </a:r>
            <a:r>
              <a:rPr lang="tr-TR" sz="3200" dirty="0">
                <a:latin typeface="Times New Roman" panose="02020603050405020304" pitchFamily="18" charset="0"/>
                <a:cs typeface="Times New Roman" panose="02020603050405020304" pitchFamily="18" charset="0"/>
              </a:rPr>
              <a:t> toplulukların politik olarak organize olmaya başladıklarını ve toplumsal sınıfların oluşmaya başladığını göstermiştir.</a:t>
            </a:r>
          </a:p>
        </p:txBody>
      </p:sp>
    </p:spTree>
    <p:extLst>
      <p:ext uri="{BB962C8B-B14F-4D97-AF65-F5344CB8AC3E}">
        <p14:creationId xmlns:p14="http://schemas.microsoft.com/office/powerpoint/2010/main" val="4250138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E99A1D-928F-4C26-8905-BC9E56F7A598}"/>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TAR0362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ESKİÇAĞ’DA DEVLET VE TOPLUM</a:t>
            </a:r>
            <a:endParaRPr lang="tr-TR" dirty="0"/>
          </a:p>
        </p:txBody>
      </p:sp>
      <p:sp>
        <p:nvSpPr>
          <p:cNvPr id="3" name="İçerik Yer Tutucusu 2">
            <a:extLst>
              <a:ext uri="{FF2B5EF4-FFF2-40B4-BE49-F238E27FC236}">
                <a16:creationId xmlns:a16="http://schemas.microsoft.com/office/drawing/2014/main" id="{AD345255-90AC-429A-A815-863559B2717F}"/>
              </a:ext>
            </a:extLst>
          </p:cNvPr>
          <p:cNvSpPr>
            <a:spLocks noGrp="1"/>
          </p:cNvSpPr>
          <p:nvPr>
            <p:ph idx="1"/>
          </p:nvPr>
        </p:nvSpPr>
        <p:spPr>
          <a:xfrm>
            <a:off x="1451579" y="1853755"/>
            <a:ext cx="9603275" cy="4199726"/>
          </a:xfrm>
        </p:spPr>
        <p:txBody>
          <a:bodyPr>
            <a:noAutofit/>
          </a:bodyPr>
          <a:lstStyle/>
          <a:p>
            <a:pPr marL="0" indent="0" algn="just">
              <a:buNone/>
            </a:pPr>
            <a:r>
              <a:rPr lang="tr-TR" sz="3200" dirty="0">
                <a:latin typeface="Times New Roman" panose="02020603050405020304" pitchFamily="18" charset="0"/>
                <a:cs typeface="Times New Roman" panose="02020603050405020304" pitchFamily="18" charset="0"/>
              </a:rPr>
              <a:t>Örneğin </a:t>
            </a:r>
            <a:r>
              <a:rPr lang="tr-TR" sz="3200" dirty="0" err="1">
                <a:latin typeface="Times New Roman" panose="02020603050405020304" pitchFamily="18" charset="0"/>
                <a:cs typeface="Times New Roman" panose="02020603050405020304" pitchFamily="18" charset="0"/>
              </a:rPr>
              <a:t>Nikhoria</a:t>
            </a:r>
            <a:r>
              <a:rPr lang="tr-TR" sz="3200" dirty="0">
                <a:latin typeface="Times New Roman" panose="02020603050405020304" pitchFamily="18" charset="0"/>
                <a:cs typeface="Times New Roman" panose="02020603050405020304" pitchFamily="18" charset="0"/>
              </a:rPr>
              <a:t> yerleşiminde, İÖ </a:t>
            </a:r>
            <a:r>
              <a:rPr lang="tr-TR" sz="3200" i="1" dirty="0" err="1">
                <a:latin typeface="Times New Roman" panose="02020603050405020304" pitchFamily="18" charset="0"/>
                <a:cs typeface="Times New Roman" panose="02020603050405020304" pitchFamily="18" charset="0"/>
              </a:rPr>
              <a:t>ca</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1075 yılında yöredeki küçük yerleşimlerin fiziksel sınırlarını birleştirdikleri ve birleşen sınırlar içinde halkların tek bir toplum haline geldiği tespit edilmiştir. Farklı </a:t>
            </a:r>
            <a:r>
              <a:rPr lang="tr-TR" sz="3200" i="1" dirty="0" err="1">
                <a:latin typeface="Times New Roman" panose="02020603050405020304" pitchFamily="18" charset="0"/>
                <a:cs typeface="Times New Roman" panose="02020603050405020304" pitchFamily="18" charset="0"/>
              </a:rPr>
              <a:t>oikos</a:t>
            </a:r>
            <a:r>
              <a:rPr lang="tr-TR" sz="3200" dirty="0">
                <a:latin typeface="Times New Roman" panose="02020603050405020304" pitchFamily="18" charset="0"/>
                <a:cs typeface="Times New Roman" panose="02020603050405020304" pitchFamily="18" charset="0"/>
              </a:rPr>
              <a:t> temsilcilerinin bir araya gelmesiyle ortak yaşamın beraber planlandığına ilişkin arkeolojik deliller bulunmaktadır.</a:t>
            </a:r>
          </a:p>
        </p:txBody>
      </p:sp>
    </p:spTree>
    <p:extLst>
      <p:ext uri="{BB962C8B-B14F-4D97-AF65-F5344CB8AC3E}">
        <p14:creationId xmlns:p14="http://schemas.microsoft.com/office/powerpoint/2010/main" val="412745225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80</TotalTime>
  <Words>389</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23</cp:revision>
  <dcterms:created xsi:type="dcterms:W3CDTF">2020-05-07T20:52:22Z</dcterms:created>
  <dcterms:modified xsi:type="dcterms:W3CDTF">2020-05-11T21:16:29Z</dcterms:modified>
</cp:coreProperties>
</file>