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13"/>
  </p:notesMasterIdLst>
  <p:sldIdLst>
    <p:sldId id="1084" r:id="rId4"/>
    <p:sldId id="1085" r:id="rId5"/>
    <p:sldId id="1086" r:id="rId6"/>
    <p:sldId id="1087" r:id="rId7"/>
    <p:sldId id="1088" r:id="rId8"/>
    <p:sldId id="1089" r:id="rId9"/>
    <p:sldId id="1090" r:id="rId10"/>
    <p:sldId id="1091" r:id="rId11"/>
    <p:sldId id="1083"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1471" autoAdjust="0"/>
  </p:normalViewPr>
  <p:slideViewPr>
    <p:cSldViewPr snapToGrid="0">
      <p:cViewPr varScale="1">
        <p:scale>
          <a:sx n="79" d="100"/>
          <a:sy n="79" d="100"/>
        </p:scale>
        <p:origin x="1668" y="96"/>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2/25/2020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2/25/2020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2/25/2020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2/25/2020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2/25/2020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2/25/2020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2/25/2020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2/25/2020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tr-TR"/>
              <a:t>Asıl başlık stili için tıklatın</a:t>
            </a:r>
            <a:endParaRPr lang="en-US"/>
          </a:p>
        </p:txBody>
      </p:sp>
      <p:sp>
        <p:nvSpPr>
          <p:cNvPr id="3" name="Content Placeholder 2"/>
          <p:cNvSpPr>
            <a:spLocks noGrp="1"/>
          </p:cNvSpPr>
          <p:nvPr>
            <p:ph idx="1"/>
          </p:nvPr>
        </p:nvSpPr>
        <p:spPr>
          <a:xfrm>
            <a:off x="762000" y="685800"/>
            <a:ext cx="7543800" cy="3886200"/>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a:xfrm>
            <a:off x="6248400" y="6208778"/>
            <a:ext cx="2133600" cy="365125"/>
          </a:xfrm>
          <a:prstGeom prst="rect">
            <a:avLst/>
          </a:prstGeom>
        </p:spPr>
        <p:txBody>
          <a:bodyPr/>
          <a:lstStyle/>
          <a:p>
            <a:fld id="{419913B4-353A-43F0-919E-C9E766A5124A}" type="datetime1">
              <a:rPr lang="en-US" smtClean="0"/>
              <a:t>2/25/2020</a:t>
            </a:fld>
            <a:endParaRPr lang="en-US"/>
          </a:p>
        </p:txBody>
      </p:sp>
      <p:sp>
        <p:nvSpPr>
          <p:cNvPr id="5" name="Footer Placeholder 4"/>
          <p:cNvSpPr>
            <a:spLocks noGrp="1"/>
          </p:cNvSpPr>
          <p:nvPr>
            <p:ph type="ftr" sz="quarter" idx="11"/>
          </p:nvPr>
        </p:nvSpPr>
        <p:spPr>
          <a:xfrm>
            <a:off x="761999" y="6208778"/>
            <a:ext cx="4873869" cy="365125"/>
          </a:xfrm>
          <a:prstGeom prst="rect">
            <a:avLst/>
          </a:prstGeom>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a:xfrm>
            <a:off x="7620000" y="5687570"/>
            <a:ext cx="762000" cy="365125"/>
          </a:xfrm>
          <a:prstGeom prst="rect">
            <a:avLst/>
          </a:prstGeom>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23804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2/25/2020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2/25/2020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2/25/2020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2/25/2020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2/25/2020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7" r:id="rId3"/>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30.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hyperlink" Target="#_ftnref1"/><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0.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73292" y="2492991"/>
            <a:ext cx="8137603" cy="1274195"/>
          </a:xfrm>
          <a:prstGeom prst="rect">
            <a:avLst/>
          </a:prstGeom>
        </p:spPr>
        <p:txBody>
          <a:bodyPr wrap="square">
            <a:spAutoFit/>
          </a:bodyPr>
          <a:lstStyle/>
          <a:p>
            <a:pPr marL="0" lvl="1" algn="ctr" defTabSz="685800">
              <a:spcBef>
                <a:spcPct val="20000"/>
              </a:spcBef>
              <a:buClr>
                <a:srgbClr val="AD0101"/>
              </a:buClr>
              <a:defRPr/>
            </a:pPr>
            <a:r>
              <a:rPr lang="tr-TR" sz="2400" b="1" dirty="0" smtClean="0">
                <a:solidFill>
                  <a:prstClr val="black"/>
                </a:solidFill>
                <a:latin typeface="Arial"/>
              </a:rPr>
              <a:t>GGY313</a:t>
            </a:r>
            <a:endParaRPr lang="tr-TR" sz="2400" b="1" dirty="0">
              <a:solidFill>
                <a:prstClr val="black"/>
              </a:solidFill>
              <a:latin typeface="Arial"/>
            </a:endParaRPr>
          </a:p>
          <a:p>
            <a:pPr marL="0" lvl="1" algn="ctr" defTabSz="685800">
              <a:spcBef>
                <a:spcPct val="20000"/>
              </a:spcBef>
              <a:buClr>
                <a:srgbClr val="AD0101"/>
              </a:buClr>
              <a:defRPr/>
            </a:pPr>
            <a:r>
              <a:rPr lang="tr-TR" sz="2400" b="1" dirty="0" smtClean="0">
                <a:solidFill>
                  <a:prstClr val="black"/>
                </a:solidFill>
                <a:latin typeface="Arial"/>
              </a:rPr>
              <a:t>DOĞAL VE KÜLTÜREL KORUNAN ALANLAR VE YÖNETİMLERİ</a:t>
            </a:r>
            <a:endParaRPr lang="en-US" sz="2400" b="1" dirty="0">
              <a:solidFill>
                <a:srgbClr val="303030"/>
              </a:solidFill>
              <a:latin typeface="Arial"/>
            </a:endParaRPr>
          </a:p>
        </p:txBody>
      </p:sp>
      <p:sp>
        <p:nvSpPr>
          <p:cNvPr id="10" name="Dikdörtgen 9"/>
          <p:cNvSpPr/>
          <p:nvPr/>
        </p:nvSpPr>
        <p:spPr>
          <a:xfrm>
            <a:off x="440762" y="4393802"/>
            <a:ext cx="8479708" cy="584775"/>
          </a:xfrm>
          <a:prstGeom prst="rect">
            <a:avLst/>
          </a:prstGeom>
        </p:spPr>
        <p:txBody>
          <a:bodyPr wrap="square">
            <a:spAutoFit/>
          </a:bodyPr>
          <a:lstStyle/>
          <a:p>
            <a:pPr algn="ctr">
              <a:spcAft>
                <a:spcPts val="0"/>
              </a:spcAft>
            </a:pPr>
            <a:r>
              <a:rPr lang="tr-TR" sz="1600" b="1" dirty="0" smtClean="0">
                <a:effectLst/>
                <a:latin typeface="Arial" panose="020B0604020202020204" pitchFamily="34" charset="0"/>
                <a:ea typeface="Times New Roman" panose="02020603050405020304" pitchFamily="18" charset="0"/>
                <a:cs typeface="Arial" panose="020B0604020202020204" pitchFamily="34" charset="0"/>
              </a:rPr>
              <a:t>Doç. </a:t>
            </a:r>
            <a:r>
              <a:rPr lang="tr-TR" sz="1600" b="1" dirty="0">
                <a:effectLst/>
                <a:latin typeface="Arial" panose="020B0604020202020204" pitchFamily="34" charset="0"/>
                <a:ea typeface="Times New Roman" panose="02020603050405020304" pitchFamily="18" charset="0"/>
                <a:cs typeface="Arial" panose="020B0604020202020204" pitchFamily="34" charset="0"/>
              </a:rPr>
              <a:t>Dr. </a:t>
            </a:r>
            <a:r>
              <a:rPr lang="tr-TR" sz="1600" b="1" dirty="0" smtClean="0">
                <a:effectLst/>
                <a:latin typeface="Arial" panose="020B0604020202020204" pitchFamily="34" charset="0"/>
                <a:ea typeface="Times New Roman" panose="02020603050405020304" pitchFamily="18" charset="0"/>
                <a:cs typeface="Arial" panose="020B0604020202020204" pitchFamily="34" charset="0"/>
              </a:rPr>
              <a:t>Yeşim</a:t>
            </a:r>
            <a:r>
              <a:rPr lang="en-US" sz="1600" b="1" dirty="0" smtClean="0">
                <a:effectLst/>
                <a:latin typeface="Arial" panose="020B0604020202020204" pitchFamily="34" charset="0"/>
                <a:ea typeface="Times New Roman" panose="02020603050405020304" pitchFamily="18" charset="0"/>
                <a:cs typeface="Arial" panose="020B0604020202020204" pitchFamily="34" charset="0"/>
              </a:rPr>
              <a:t> </a:t>
            </a:r>
            <a:r>
              <a:rPr lang="tr-TR" sz="1600" b="1" dirty="0">
                <a:effectLst/>
                <a:latin typeface="Arial" panose="020B0604020202020204" pitchFamily="34" charset="0"/>
                <a:ea typeface="Times New Roman" panose="02020603050405020304" pitchFamily="18" charset="0"/>
                <a:cs typeface="Arial" panose="020B0604020202020204" pitchFamily="34" charset="0"/>
              </a:rPr>
              <a:t>TANRIVERMİŞ </a:t>
            </a:r>
            <a:endParaRPr lang="tr-TR" sz="1600" b="1" dirty="0" smtClean="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smtClean="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01753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3292" y="1334824"/>
            <a:ext cx="8137603" cy="453014"/>
          </a:xfrm>
        </p:spPr>
        <p:txBody>
          <a:bodyPr anchor="t">
            <a:normAutofit/>
          </a:bodyPr>
          <a:lstStyle/>
          <a:p>
            <a:pPr lvl="1" algn="ctr">
              <a:spcBef>
                <a:spcPct val="20000"/>
              </a:spcBef>
              <a:buClr>
                <a:schemeClr val="accent1"/>
              </a:buClr>
            </a:pPr>
            <a:r>
              <a:rPr lang="tr-TR" sz="2100" dirty="0">
                <a:latin typeface="+mn-lt"/>
              </a:rPr>
              <a:t>DÜNYA VE TÜRKİYE’DE ÖRNEK KORUMA YAKLAŞIMLARI</a:t>
            </a:r>
          </a:p>
        </p:txBody>
      </p:sp>
      <p:sp>
        <p:nvSpPr>
          <p:cNvPr id="14" name="Dikdörtgen 13"/>
          <p:cNvSpPr/>
          <p:nvPr/>
        </p:nvSpPr>
        <p:spPr>
          <a:xfrm>
            <a:off x="595994" y="1787838"/>
            <a:ext cx="7739743" cy="2543773"/>
          </a:xfrm>
          <a:prstGeom prst="rect">
            <a:avLst/>
          </a:prstGeom>
        </p:spPr>
        <p:txBody>
          <a:bodyPr wrap="square">
            <a:spAutoFit/>
          </a:bodyPr>
          <a:lstStyle/>
          <a:p>
            <a:pPr marL="257175" lvl="1" indent="-257175" algn="just">
              <a:spcBef>
                <a:spcPct val="20000"/>
              </a:spcBef>
              <a:buClr>
                <a:schemeClr val="accent1"/>
              </a:buClr>
              <a:buFont typeface="Arial" panose="020B0604020202020204" pitchFamily="34" charset="0"/>
              <a:buChar char="•"/>
            </a:pPr>
            <a:r>
              <a:rPr lang="tr-TR" sz="1350" dirty="0"/>
              <a:t>Dünyadaki devletler ve hükümetler toplumsal bilinci artırmak, kaynakları korumak ve muhafaza etmek amacıyla çeşitli koruma politikaları geliştirmiştir. </a:t>
            </a:r>
          </a:p>
          <a:p>
            <a:pPr marL="257175" lvl="1" indent="-257175" algn="just">
              <a:spcBef>
                <a:spcPct val="20000"/>
              </a:spcBef>
              <a:buClr>
                <a:schemeClr val="accent1"/>
              </a:buClr>
              <a:buFont typeface="Arial" panose="020B0604020202020204" pitchFamily="34" charset="0"/>
              <a:buChar char="•"/>
            </a:pPr>
            <a:endParaRPr lang="tr-TR" sz="1350" dirty="0"/>
          </a:p>
          <a:p>
            <a:pPr marL="257175" lvl="1" indent="-257175" algn="just">
              <a:spcBef>
                <a:spcPct val="20000"/>
              </a:spcBef>
              <a:buClr>
                <a:schemeClr val="accent1"/>
              </a:buClr>
              <a:buFont typeface="Arial" panose="020B0604020202020204" pitchFamily="34" charset="0"/>
              <a:buChar char="•"/>
            </a:pPr>
            <a:r>
              <a:rPr lang="tr-TR" sz="1350" dirty="0"/>
              <a:t>Sürdürülebilir kalkınma anlayışında, sürekli kullanma-koruma ilkesine bağlı kalarak, doğal faktörlerin insanlar tarafından bu yükü kendi kendine kaldırabileceği kadar kullanılmasını sağlamak ve gerekli önlemleri almak amacını taşıyan günümüz anlamında sistemli doğa koruma bilinci, Dünya genelinde 1960’lı ve 1970’li yıllarda oluşmaya başlamıştır (Yücel ve </a:t>
            </a:r>
            <a:r>
              <a:rPr lang="tr-TR" sz="1350" dirty="0" err="1"/>
              <a:t>Babuş</a:t>
            </a:r>
            <a:r>
              <a:rPr lang="tr-TR" sz="1350" dirty="0"/>
              <a:t> 2005). </a:t>
            </a:r>
          </a:p>
          <a:p>
            <a:pPr marL="0" lvl="1" algn="just">
              <a:spcBef>
                <a:spcPct val="20000"/>
              </a:spcBef>
              <a:buClr>
                <a:schemeClr val="accent1"/>
              </a:buClr>
            </a:pPr>
            <a:endParaRPr lang="tr-TR" sz="1350" dirty="0"/>
          </a:p>
          <a:p>
            <a:pPr marL="257175" lvl="1" indent="-257175" algn="just">
              <a:spcBef>
                <a:spcPct val="20000"/>
              </a:spcBef>
              <a:buClr>
                <a:schemeClr val="accent1"/>
              </a:buClr>
              <a:buFont typeface="Arial" panose="020B0604020202020204" pitchFamily="34" charset="0"/>
              <a:buChar char="•"/>
            </a:pPr>
            <a:r>
              <a:rPr lang="tr-TR" sz="1350" dirty="0"/>
              <a:t>Dünyada tarihi çok eskilere dayanan doğa koruma çalışmaları, Türkiye tarafından yüzyıla yakın bir süre sonra gündeme alınmıştır. Uzun yıllar boyunca korunan alanların tespiti ve ilanı gerçekleştirilmiş, ancak uygulamada eksiklikler yaşanmıştır (Yeşil 2016). </a:t>
            </a:r>
          </a:p>
        </p:txBody>
      </p:sp>
      <p:grpSp>
        <p:nvGrpSpPr>
          <p:cNvPr id="15" name="Grup 14"/>
          <p:cNvGrpSpPr/>
          <p:nvPr/>
        </p:nvGrpSpPr>
        <p:grpSpPr>
          <a:xfrm>
            <a:off x="-32274" y="4392385"/>
            <a:ext cx="9192602" cy="1052189"/>
            <a:chOff x="-43031" y="4713512"/>
            <a:chExt cx="12256802" cy="1402919"/>
          </a:xfrm>
        </p:grpSpPr>
        <p:pic>
          <p:nvPicPr>
            <p:cNvPr id="17" name="Picture 2" descr="nitelikli doÄal koruma alanÄ± ile ilgili gÃ¶rsel sonucu"/>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031" y="4716166"/>
              <a:ext cx="2493039" cy="139761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nitelikli doÄal koruma alanÄ± ile ilgili gÃ¶rsel sonucu"/>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12550" y="4716166"/>
              <a:ext cx="2482675" cy="139761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Ä°lgili resim"/>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03337" y="4716166"/>
              <a:ext cx="1870889" cy="140026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Ä°lgili resim"/>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74235" y="4716165"/>
              <a:ext cx="1894115" cy="139761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nitelikli doÄal koruma alanÄ± ile ilgili gÃ¶rsel sonucu"/>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48602" y="4713512"/>
              <a:ext cx="2184415" cy="140026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8" descr="nitelikli doÄal koruma alanÄ± ile ilgili gÃ¶rsel sonucu"/>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0033017" y="4713512"/>
              <a:ext cx="2180754" cy="140026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89814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algn="ctr"/>
            <a:r>
              <a:rPr lang="tr-TR" sz="2700" dirty="0"/>
              <a:t>DÜNYADA ÇEVRE KORUMA ANLAYIŞI</a:t>
            </a:r>
            <a:endParaRPr lang="en-US" sz="2700" dirty="0"/>
          </a:p>
        </p:txBody>
      </p:sp>
      <p:sp>
        <p:nvSpPr>
          <p:cNvPr id="3" name="Dikdörtgen 2"/>
          <p:cNvSpPr/>
          <p:nvPr/>
        </p:nvSpPr>
        <p:spPr>
          <a:xfrm>
            <a:off x="197944" y="1802935"/>
            <a:ext cx="3714671" cy="3416320"/>
          </a:xfrm>
          <a:prstGeom prst="rect">
            <a:avLst/>
          </a:prstGeom>
        </p:spPr>
        <p:txBody>
          <a:bodyPr wrap="square">
            <a:spAutoFit/>
          </a:bodyPr>
          <a:lstStyle/>
          <a:p>
            <a:pPr marL="214313" indent="-214313" algn="just">
              <a:buFont typeface="Wingdings" panose="05000000000000000000" pitchFamily="2" charset="2"/>
              <a:buChar char="Ø"/>
            </a:pPr>
            <a:r>
              <a:rPr lang="tr-TR" sz="1350" dirty="0"/>
              <a:t>İngiltere’de 1865 yılında ilk doğa koruma dernekleri kurulmuş, 1869 yılında avlanma nedeniyle sayılarında azalma görülen kuşları korumak amacıyla İngiliz Ornitologlar Birliği kurulmuştur. ABD’de 1872 yılında </a:t>
            </a:r>
            <a:r>
              <a:rPr lang="tr-TR" sz="1350" dirty="0" err="1"/>
              <a:t>Yellow</a:t>
            </a:r>
            <a:r>
              <a:rPr lang="tr-TR" sz="1350" dirty="0"/>
              <a:t> Stone Bölgesi’nin flora, fauna, jeolojik yapısı ve gayzerlerin yarattığı estetik görüntülerinin gelecek kuşaklara bırakılacak miras olduğu düşünülerek, bu alanı korumak için yasal düzenleme yapılmış ve bu uygulama milli park kavramını ortaya çıkarmıştır. Bu tarihten sonra milli park çalışmaları bütün ülkelerde hızla yayılmış, 19. yüzyılın sonlarında farklı ülkelerde koruma alanları ile ilgili yasal düzenleme yapılarak milli park dışında başka koruma statülerinin de ortaya çıkması sağlanmıştır.</a:t>
            </a:r>
            <a:endParaRPr lang="en-US" sz="1350" dirty="0"/>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76093" y="1949832"/>
            <a:ext cx="3837275" cy="2509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Dikdörtgen 4"/>
          <p:cNvSpPr/>
          <p:nvPr/>
        </p:nvSpPr>
        <p:spPr>
          <a:xfrm>
            <a:off x="5312484" y="4525877"/>
            <a:ext cx="1834156" cy="230832"/>
          </a:xfrm>
          <a:prstGeom prst="rect">
            <a:avLst/>
          </a:prstGeom>
        </p:spPr>
        <p:txBody>
          <a:bodyPr wrap="none">
            <a:spAutoFit/>
          </a:bodyPr>
          <a:lstStyle/>
          <a:p>
            <a:r>
              <a:rPr lang="en-US" sz="900" dirty="0">
                <a:solidFill>
                  <a:srgbClr val="000000"/>
                </a:solidFill>
                <a:latin typeface="Verdana" panose="020B0604030504040204" pitchFamily="34" charset="0"/>
                <a:ea typeface="Verdana" panose="020B0604030504040204" pitchFamily="34" charset="0"/>
              </a:rPr>
              <a:t>Yellowstone</a:t>
            </a:r>
            <a:r>
              <a:rPr lang="en-US" sz="900" dirty="0">
                <a:latin typeface="Verdana" panose="020B0604030504040204" pitchFamily="34" charset="0"/>
                <a:ea typeface="Verdana" panose="020B0604030504040204" pitchFamily="34" charset="0"/>
              </a:rPr>
              <a:t> </a:t>
            </a:r>
            <a:r>
              <a:rPr lang="tr-TR" sz="900" dirty="0">
                <a:latin typeface="Verdana" panose="020B0604030504040204" pitchFamily="34" charset="0"/>
                <a:ea typeface="Verdana" panose="020B0604030504040204" pitchFamily="34" charset="0"/>
              </a:rPr>
              <a:t>Milli </a:t>
            </a:r>
            <a:r>
              <a:rPr lang="en-US" sz="900" dirty="0">
                <a:latin typeface="Verdana" panose="020B0604030504040204" pitchFamily="34" charset="0"/>
                <a:ea typeface="Verdana" panose="020B0604030504040204" pitchFamily="34" charset="0"/>
              </a:rPr>
              <a:t> Park</a:t>
            </a:r>
            <a:r>
              <a:rPr lang="tr-TR" sz="900" dirty="0">
                <a:latin typeface="Verdana" panose="020B0604030504040204" pitchFamily="34" charset="0"/>
                <a:ea typeface="Verdana" panose="020B0604030504040204" pitchFamily="34" charset="0"/>
              </a:rPr>
              <a:t>ı, ABD</a:t>
            </a:r>
          </a:p>
        </p:txBody>
      </p:sp>
    </p:spTree>
    <p:extLst>
      <p:ext uri="{BB962C8B-B14F-4D97-AF65-F5344CB8AC3E}">
        <p14:creationId xmlns:p14="http://schemas.microsoft.com/office/powerpoint/2010/main" val="3273078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algn="ctr"/>
            <a:r>
              <a:rPr lang="tr-TR" sz="2700" dirty="0"/>
              <a:t>DÜNYADA ÇEVRE KORUMA ANLAYIŞI</a:t>
            </a:r>
            <a:endParaRPr lang="en-US" sz="2700" dirty="0"/>
          </a:p>
        </p:txBody>
      </p:sp>
      <p:sp>
        <p:nvSpPr>
          <p:cNvPr id="3" name="Dikdörtgen 2"/>
          <p:cNvSpPr/>
          <p:nvPr/>
        </p:nvSpPr>
        <p:spPr>
          <a:xfrm>
            <a:off x="600075" y="1969584"/>
            <a:ext cx="4183799" cy="3000821"/>
          </a:xfrm>
          <a:prstGeom prst="rect">
            <a:avLst/>
          </a:prstGeom>
        </p:spPr>
        <p:txBody>
          <a:bodyPr wrap="square">
            <a:spAutoFit/>
          </a:bodyPr>
          <a:lstStyle/>
          <a:p>
            <a:pPr marL="214313" indent="-214313" algn="just">
              <a:buFont typeface="Wingdings" panose="05000000000000000000" pitchFamily="2" charset="2"/>
              <a:buChar char="Ø"/>
            </a:pPr>
            <a:r>
              <a:rPr lang="tr-TR" sz="1350" dirty="0"/>
              <a:t>Bu dönemde Yeni Zelanda’da üç milli park ilan edilmiştir.</a:t>
            </a:r>
          </a:p>
          <a:p>
            <a:pPr marL="214313" indent="-214313" algn="just">
              <a:buFont typeface="Wingdings" panose="05000000000000000000" pitchFamily="2" charset="2"/>
              <a:buChar char="Ø"/>
            </a:pPr>
            <a:endParaRPr lang="tr-TR" sz="1350" dirty="0"/>
          </a:p>
          <a:p>
            <a:pPr marL="214313" indent="-214313" algn="just">
              <a:buFont typeface="Wingdings" panose="05000000000000000000" pitchFamily="2" charset="2"/>
              <a:buChar char="Ø"/>
            </a:pPr>
            <a:r>
              <a:rPr lang="tr-TR" sz="1350" dirty="0"/>
              <a:t>Doğa koruma, Macaristan’ın öncülüğünde ilk defa uluslararası düzeyde ele alınmış ve 1892 yılında doğa koruma alanında politik eylemi hedefleyen ilk sivil toplum örgütü olan Sierra Club kurulmuştur. 1905 yılında kuşların korunması amacıyla National </a:t>
            </a:r>
            <a:r>
              <a:rPr lang="tr-TR" sz="1350" dirty="0" err="1"/>
              <a:t>Audoban</a:t>
            </a:r>
            <a:r>
              <a:rPr lang="tr-TR" sz="1350" dirty="0"/>
              <a:t> </a:t>
            </a:r>
            <a:r>
              <a:rPr lang="tr-TR" sz="1350" dirty="0" err="1"/>
              <a:t>Society</a:t>
            </a:r>
            <a:r>
              <a:rPr lang="tr-TR" sz="1350" dirty="0"/>
              <a:t> kurulmuştur. </a:t>
            </a:r>
          </a:p>
          <a:p>
            <a:pPr marL="214313" indent="-214313" algn="just">
              <a:buFont typeface="Wingdings" panose="05000000000000000000" pitchFamily="2" charset="2"/>
              <a:buChar char="Ø"/>
            </a:pPr>
            <a:endParaRPr lang="tr-TR" sz="1350" dirty="0"/>
          </a:p>
          <a:p>
            <a:pPr marL="214313" indent="-214313" algn="just">
              <a:buFont typeface="Wingdings" panose="05000000000000000000" pitchFamily="2" charset="2"/>
              <a:buChar char="Ø"/>
            </a:pPr>
            <a:r>
              <a:rPr lang="tr-TR" sz="1350" dirty="0"/>
              <a:t>1908 yılında ABD’de Ulusal Nehir ve Limanlar Kongresi’nde su kirliliği üzerinde durulmuş ve bu kongre 1909-1912 yıllarında düzenlenen Ulusal Koruma Kongrelerine öncülük etmiştir. </a:t>
            </a:r>
          </a:p>
        </p:txBody>
      </p:sp>
      <p:pic>
        <p:nvPicPr>
          <p:cNvPr id="6" name="Resim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31773" y="1743469"/>
            <a:ext cx="2349305" cy="3534636"/>
          </a:xfrm>
          <a:prstGeom prst="rect">
            <a:avLst/>
          </a:prstGeom>
        </p:spPr>
      </p:pic>
      <p:sp>
        <p:nvSpPr>
          <p:cNvPr id="8" name="Dikdörtgen 7"/>
          <p:cNvSpPr/>
          <p:nvPr/>
        </p:nvSpPr>
        <p:spPr>
          <a:xfrm>
            <a:off x="5377491" y="5289338"/>
            <a:ext cx="3055645" cy="230832"/>
          </a:xfrm>
          <a:prstGeom prst="rect">
            <a:avLst/>
          </a:prstGeom>
        </p:spPr>
        <p:txBody>
          <a:bodyPr wrap="none">
            <a:spAutoFit/>
          </a:bodyPr>
          <a:lstStyle/>
          <a:p>
            <a:r>
              <a:rPr lang="tr-TR" sz="900" dirty="0" err="1">
                <a:solidFill>
                  <a:srgbClr val="000000"/>
                </a:solidFill>
                <a:latin typeface="Verdana" panose="020B0604030504040204" pitchFamily="34" charset="0"/>
                <a:ea typeface="Verdana" panose="020B0604030504040204" pitchFamily="34" charset="0"/>
              </a:rPr>
              <a:t>Mahuia</a:t>
            </a:r>
            <a:r>
              <a:rPr lang="tr-TR" sz="900" dirty="0">
                <a:solidFill>
                  <a:srgbClr val="000000"/>
                </a:solidFill>
                <a:latin typeface="Verdana" panose="020B0604030504040204" pitchFamily="34" charset="0"/>
                <a:ea typeface="Verdana" panose="020B0604030504040204" pitchFamily="34" charset="0"/>
              </a:rPr>
              <a:t> Nehri , </a:t>
            </a:r>
            <a:r>
              <a:rPr lang="tr-TR" sz="900" dirty="0" err="1">
                <a:solidFill>
                  <a:srgbClr val="000000"/>
                </a:solidFill>
                <a:latin typeface="Verdana" panose="020B0604030504040204" pitchFamily="34" charset="0"/>
                <a:ea typeface="Verdana" panose="020B0604030504040204" pitchFamily="34" charset="0"/>
              </a:rPr>
              <a:t>Tongariro</a:t>
            </a:r>
            <a:r>
              <a:rPr lang="tr-TR" sz="900" dirty="0">
                <a:solidFill>
                  <a:srgbClr val="000000"/>
                </a:solidFill>
                <a:latin typeface="Verdana" panose="020B0604030504040204" pitchFamily="34" charset="0"/>
                <a:ea typeface="Verdana" panose="020B0604030504040204" pitchFamily="34" charset="0"/>
              </a:rPr>
              <a:t> Milli Parkı, Yeni Zelenda</a:t>
            </a:r>
            <a:endParaRPr lang="tr-TR"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45171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algn="ctr"/>
            <a:r>
              <a:rPr lang="tr-TR" sz="2700" dirty="0"/>
              <a:t>DÜNYADA ÇEVRE KORUMA ANLAYIŞI</a:t>
            </a:r>
            <a:endParaRPr lang="en-US" sz="2700" dirty="0"/>
          </a:p>
        </p:txBody>
      </p:sp>
      <p:sp>
        <p:nvSpPr>
          <p:cNvPr id="3" name="Dikdörtgen 2"/>
          <p:cNvSpPr/>
          <p:nvPr/>
        </p:nvSpPr>
        <p:spPr>
          <a:xfrm>
            <a:off x="322061" y="1929539"/>
            <a:ext cx="3362729" cy="2169825"/>
          </a:xfrm>
          <a:prstGeom prst="rect">
            <a:avLst/>
          </a:prstGeom>
        </p:spPr>
        <p:txBody>
          <a:bodyPr wrap="square">
            <a:spAutoFit/>
          </a:bodyPr>
          <a:lstStyle/>
          <a:p>
            <a:pPr marL="214313" indent="-214313" algn="just">
              <a:buFont typeface="Wingdings" panose="05000000000000000000" pitchFamily="2" charset="2"/>
              <a:buChar char="Ø"/>
            </a:pPr>
            <a:r>
              <a:rPr lang="tr-TR" sz="1350" dirty="0"/>
              <a:t>1909 yılında İsviçre Doğa Koruma Derneği ve İsveç Doğayı Koruma Topluluğu ve 1912 yılında İngiltere’de Doğal Rezervleri Teşvik Topluluğu kurulmuştur. ABD’de1916 yılında Milli Parklar Kanunu kabul edilmiştir (Tazebay 1997, </a:t>
            </a:r>
            <a:r>
              <a:rPr lang="tr-TR" sz="1350" dirty="0" err="1"/>
              <a:t>Aliefendioğlu</a:t>
            </a:r>
            <a:r>
              <a:rPr lang="tr-TR" sz="1350" dirty="0"/>
              <a:t> ve </a:t>
            </a:r>
            <a:r>
              <a:rPr lang="tr-TR" sz="1350" dirty="0" err="1"/>
              <a:t>Tanrıvermiş</a:t>
            </a:r>
            <a:r>
              <a:rPr lang="tr-TR" sz="1350" dirty="0"/>
              <a:t> 2011).</a:t>
            </a:r>
          </a:p>
          <a:p>
            <a:pPr marL="214313" indent="-214313" algn="just">
              <a:buFont typeface="Wingdings" panose="05000000000000000000" pitchFamily="2" charset="2"/>
              <a:buChar char="Ø"/>
            </a:pPr>
            <a:endParaRPr lang="tr-TR" sz="1350" dirty="0"/>
          </a:p>
          <a:p>
            <a:pPr marL="214313" indent="-214313" algn="just">
              <a:buFont typeface="Wingdings" panose="05000000000000000000" pitchFamily="2" charset="2"/>
              <a:buChar char="Ø"/>
            </a:pPr>
            <a:r>
              <a:rPr lang="tr-TR" sz="1350" dirty="0"/>
              <a:t>Avrupa’nın ilk milli parkı olan </a:t>
            </a:r>
            <a:r>
              <a:rPr lang="tr-TR" sz="1350" dirty="0" err="1"/>
              <a:t>Sarek</a:t>
            </a:r>
            <a:r>
              <a:rPr lang="tr-TR" sz="1350" dirty="0"/>
              <a:t> 1909 yılında İsveç’te kurulmuştur.</a:t>
            </a:r>
          </a:p>
        </p:txBody>
      </p:sp>
      <p:pic>
        <p:nvPicPr>
          <p:cNvPr id="4" name="Resim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65207" y="1825025"/>
            <a:ext cx="4068469" cy="1554261"/>
          </a:xfrm>
          <a:prstGeom prst="rect">
            <a:avLst/>
          </a:prstGeom>
        </p:spPr>
      </p:pic>
      <p:sp>
        <p:nvSpPr>
          <p:cNvPr id="15" name="Dikdörtgen 14"/>
          <p:cNvSpPr/>
          <p:nvPr/>
        </p:nvSpPr>
        <p:spPr>
          <a:xfrm>
            <a:off x="4288972" y="1929539"/>
            <a:ext cx="2590827" cy="230832"/>
          </a:xfrm>
          <a:prstGeom prst="rect">
            <a:avLst/>
          </a:prstGeom>
        </p:spPr>
        <p:txBody>
          <a:bodyPr wrap="square">
            <a:spAutoFit/>
          </a:bodyPr>
          <a:lstStyle/>
          <a:p>
            <a:r>
              <a:rPr lang="tr-TR" sz="900" b="1" dirty="0">
                <a:solidFill>
                  <a:srgbClr val="000000"/>
                </a:solidFill>
                <a:latin typeface="Verdana" panose="020B0604030504040204" pitchFamily="34" charset="0"/>
                <a:ea typeface="Verdana" panose="020B0604030504040204" pitchFamily="34" charset="0"/>
              </a:rPr>
              <a:t>İsviçre Milli Parkı</a:t>
            </a:r>
            <a:endParaRPr lang="tr-TR" sz="900" b="1" dirty="0">
              <a:latin typeface="Verdana" panose="020B0604030504040204" pitchFamily="34" charset="0"/>
              <a:ea typeface="Verdana" panose="020B0604030504040204" pitchFamily="34" charset="0"/>
            </a:endParaRPr>
          </a:p>
        </p:txBody>
      </p:sp>
      <p:pic>
        <p:nvPicPr>
          <p:cNvPr id="2" name="Resim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5206" y="3379285"/>
            <a:ext cx="4068469" cy="2054534"/>
          </a:xfrm>
          <a:prstGeom prst="rect">
            <a:avLst/>
          </a:prstGeom>
        </p:spPr>
      </p:pic>
      <p:sp>
        <p:nvSpPr>
          <p:cNvPr id="19" name="Dikdörtgen 18"/>
          <p:cNvSpPr/>
          <p:nvPr/>
        </p:nvSpPr>
        <p:spPr>
          <a:xfrm>
            <a:off x="6591968" y="5176406"/>
            <a:ext cx="2590827" cy="230832"/>
          </a:xfrm>
          <a:prstGeom prst="rect">
            <a:avLst/>
          </a:prstGeom>
        </p:spPr>
        <p:txBody>
          <a:bodyPr wrap="square">
            <a:spAutoFit/>
          </a:bodyPr>
          <a:lstStyle/>
          <a:p>
            <a:r>
              <a:rPr lang="tr-TR" sz="900" b="1" dirty="0" err="1">
                <a:solidFill>
                  <a:srgbClr val="000000"/>
                </a:solidFill>
                <a:latin typeface="Verdana" panose="020B0604030504040204" pitchFamily="34" charset="0"/>
                <a:ea typeface="Verdana" panose="020B0604030504040204" pitchFamily="34" charset="0"/>
              </a:rPr>
              <a:t>Sarek</a:t>
            </a:r>
            <a:r>
              <a:rPr lang="tr-TR" sz="900" b="1" dirty="0">
                <a:solidFill>
                  <a:srgbClr val="000000"/>
                </a:solidFill>
                <a:latin typeface="Verdana" panose="020B0604030504040204" pitchFamily="34" charset="0"/>
                <a:ea typeface="Verdana" panose="020B0604030504040204" pitchFamily="34" charset="0"/>
              </a:rPr>
              <a:t> Milli Parkı/İsveç</a:t>
            </a:r>
            <a:endParaRPr lang="tr-TR" sz="9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74117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fontScale="90000"/>
          </a:bodyPr>
          <a:lstStyle/>
          <a:p>
            <a:pPr algn="ctr"/>
            <a:r>
              <a:rPr lang="tr-TR" sz="2100" dirty="0"/>
              <a:t>ABD’de </a:t>
            </a:r>
            <a:r>
              <a:rPr lang="tr-TR" sz="2100" i="1" dirty="0"/>
              <a:t>Ulusal Tahsise </a:t>
            </a:r>
            <a:r>
              <a:rPr lang="tr-TR" sz="2100" dirty="0"/>
              <a:t>ayrılmış alanlardaki Kategoriler ve miktarları</a:t>
            </a:r>
            <a:br>
              <a:rPr lang="tr-TR" sz="2100" dirty="0"/>
            </a:br>
            <a:endParaRPr lang="en-US" sz="2100" dirty="0"/>
          </a:p>
        </p:txBody>
      </p:sp>
      <p:sp>
        <p:nvSpPr>
          <p:cNvPr id="3" name="Dikdörtgen 2"/>
          <p:cNvSpPr/>
          <p:nvPr/>
        </p:nvSpPr>
        <p:spPr>
          <a:xfrm>
            <a:off x="727628" y="1903170"/>
            <a:ext cx="7510545" cy="300082"/>
          </a:xfrm>
          <a:prstGeom prst="rect">
            <a:avLst/>
          </a:prstGeom>
        </p:spPr>
        <p:txBody>
          <a:bodyPr wrap="square">
            <a:spAutoFit/>
          </a:bodyPr>
          <a:lstStyle/>
          <a:p>
            <a:pPr algn="just"/>
            <a:endParaRPr lang="tr-TR" sz="1350" dirty="0"/>
          </a:p>
        </p:txBody>
      </p:sp>
      <p:sp>
        <p:nvSpPr>
          <p:cNvPr id="2" name="Dikdörtgen 1"/>
          <p:cNvSpPr/>
          <p:nvPr/>
        </p:nvSpPr>
        <p:spPr>
          <a:xfrm>
            <a:off x="866726" y="990363"/>
            <a:ext cx="7406844" cy="1546577"/>
          </a:xfrm>
          <a:prstGeom prst="rect">
            <a:avLst/>
          </a:prstGeom>
        </p:spPr>
        <p:txBody>
          <a:bodyPr wrap="square">
            <a:spAutoFit/>
          </a:bodyPr>
          <a:lstStyle/>
          <a:p>
            <a:endParaRPr lang="tr-TR" sz="1350" dirty="0">
              <a:latin typeface="Times New Roman" panose="02020603050405020304" pitchFamily="18" charset="0"/>
            </a:endParaRPr>
          </a:p>
          <a:p>
            <a:endParaRPr lang="tr-TR" sz="1350" dirty="0">
              <a:latin typeface="Times New Roman" panose="02020603050405020304" pitchFamily="18" charset="0"/>
            </a:endParaRPr>
          </a:p>
          <a:p>
            <a:endParaRPr lang="tr-TR" sz="1350" dirty="0">
              <a:latin typeface="Times New Roman" panose="02020603050405020304" pitchFamily="18" charset="0"/>
            </a:endParaRPr>
          </a:p>
          <a:p>
            <a:endParaRPr lang="tr-TR" sz="1350" dirty="0">
              <a:latin typeface="Times New Roman" panose="02020603050405020304" pitchFamily="18" charset="0"/>
            </a:endParaRPr>
          </a:p>
          <a:p>
            <a:endParaRPr lang="tr-TR" sz="1350" dirty="0">
              <a:latin typeface="Times New Roman" panose="02020603050405020304" pitchFamily="18" charset="0"/>
            </a:endParaRPr>
          </a:p>
          <a:p>
            <a:endParaRPr lang="tr-TR" sz="1350" dirty="0">
              <a:latin typeface="Times New Roman" panose="02020603050405020304" pitchFamily="18" charset="0"/>
            </a:endParaRPr>
          </a:p>
          <a:p>
            <a:endParaRPr lang="tr-TR" sz="1350" dirty="0"/>
          </a:p>
        </p:txBody>
      </p:sp>
      <p:graphicFrame>
        <p:nvGraphicFramePr>
          <p:cNvPr id="6" name="Tablo 5"/>
          <p:cNvGraphicFramePr>
            <a:graphicFrameLocks noGrp="1"/>
          </p:cNvGraphicFramePr>
          <p:nvPr>
            <p:extLst/>
          </p:nvPr>
        </p:nvGraphicFramePr>
        <p:xfrm>
          <a:off x="1013730" y="1699830"/>
          <a:ext cx="7343709" cy="3731076"/>
        </p:xfrm>
        <a:graphic>
          <a:graphicData uri="http://schemas.openxmlformats.org/drawingml/2006/table">
            <a:tbl>
              <a:tblPr firstRow="1" bandRow="1">
                <a:tableStyleId>{2D5ABB26-0587-4C30-8999-92F81FD0307C}</a:tableStyleId>
              </a:tblPr>
              <a:tblGrid>
                <a:gridCol w="2447903">
                  <a:extLst>
                    <a:ext uri="{9D8B030D-6E8A-4147-A177-3AD203B41FA5}">
                      <a16:colId xmlns:a16="http://schemas.microsoft.com/office/drawing/2014/main" val="33003613"/>
                    </a:ext>
                  </a:extLst>
                </a:gridCol>
                <a:gridCol w="2447903">
                  <a:extLst>
                    <a:ext uri="{9D8B030D-6E8A-4147-A177-3AD203B41FA5}">
                      <a16:colId xmlns:a16="http://schemas.microsoft.com/office/drawing/2014/main" val="638181499"/>
                    </a:ext>
                  </a:extLst>
                </a:gridCol>
                <a:gridCol w="2447903">
                  <a:extLst>
                    <a:ext uri="{9D8B030D-6E8A-4147-A177-3AD203B41FA5}">
                      <a16:colId xmlns:a16="http://schemas.microsoft.com/office/drawing/2014/main" val="4144888001"/>
                    </a:ext>
                  </a:extLst>
                </a:gridCol>
              </a:tblGrid>
              <a:tr h="186184">
                <a:tc>
                  <a:txBody>
                    <a:bodyPr/>
                    <a:lstStyle/>
                    <a:p>
                      <a:pPr marL="0" algn="l" defTabSz="914400" rtl="0" eaLnBrk="1" latinLnBrk="0" hangingPunct="1">
                        <a:lnSpc>
                          <a:spcPct val="115000"/>
                        </a:lnSpc>
                        <a:spcAft>
                          <a:spcPts val="0"/>
                        </a:spcAft>
                      </a:pPr>
                      <a:r>
                        <a:rPr lang="tr-TR" sz="800" kern="1200" dirty="0">
                          <a:effectLst/>
                        </a:rPr>
                        <a:t>Çevre Sistemi</a:t>
                      </a:r>
                      <a:endParaRPr lang="tr-TR" sz="800" kern="1200" dirty="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dirty="0">
                          <a:effectLst/>
                        </a:rPr>
                        <a:t>Devlet Koruma Alanı</a:t>
                      </a:r>
                      <a:endParaRPr lang="tr-TR" sz="800" kern="1200" dirty="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dirty="0">
                          <a:effectLst/>
                        </a:rPr>
                        <a:t>Doğal Hayatı Koruma Mutlak Alanı</a:t>
                      </a:r>
                      <a:endParaRPr lang="tr-TR" sz="800" kern="1200" dirty="0">
                        <a:solidFill>
                          <a:schemeClr val="dk1"/>
                        </a:solidFill>
                        <a:effectLst/>
                        <a:latin typeface="+mn-lt"/>
                        <a:ea typeface="+mn-ea"/>
                        <a:cs typeface="+mn-cs"/>
                      </a:endParaRPr>
                    </a:p>
                  </a:txBody>
                  <a:tcPr marL="51435" marR="51435" marT="0" marB="0"/>
                </a:tc>
                <a:extLst>
                  <a:ext uri="{0D108BD9-81ED-4DB2-BD59-A6C34878D82A}">
                    <a16:rowId xmlns:a16="http://schemas.microsoft.com/office/drawing/2014/main" val="2490355960"/>
                  </a:ext>
                </a:extLst>
              </a:tr>
              <a:tr h="186184">
                <a:tc>
                  <a:txBody>
                    <a:bodyPr/>
                    <a:lstStyle/>
                    <a:p>
                      <a:pPr marL="0" algn="l" defTabSz="914400" rtl="0" eaLnBrk="1" latinLnBrk="0" hangingPunct="1">
                        <a:lnSpc>
                          <a:spcPct val="115000"/>
                        </a:lnSpc>
                        <a:spcAft>
                          <a:spcPts val="0"/>
                        </a:spcAft>
                      </a:pPr>
                      <a:r>
                        <a:rPr lang="tr-TR" sz="800" kern="1200" dirty="0">
                          <a:effectLst/>
                        </a:rPr>
                        <a:t>Vahşi Yaşam Yönetim Alanı</a:t>
                      </a:r>
                      <a:endParaRPr lang="tr-TR" sz="800" kern="1200" dirty="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dirty="0">
                          <a:effectLst/>
                        </a:rPr>
                        <a:t>Belediye Koruma Alanı</a:t>
                      </a:r>
                      <a:endParaRPr lang="tr-TR" sz="800" kern="1200" dirty="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a:effectLst/>
                        </a:rPr>
                        <a:t>Devlet Ormanı</a:t>
                      </a:r>
                      <a:endParaRPr lang="tr-TR" sz="800" kern="1200">
                        <a:solidFill>
                          <a:schemeClr val="dk1"/>
                        </a:solidFill>
                        <a:effectLst/>
                        <a:latin typeface="+mn-lt"/>
                        <a:ea typeface="+mn-ea"/>
                        <a:cs typeface="+mn-cs"/>
                      </a:endParaRPr>
                    </a:p>
                  </a:txBody>
                  <a:tcPr marL="51435" marR="51435" marT="0" marB="0"/>
                </a:tc>
                <a:extLst>
                  <a:ext uri="{0D108BD9-81ED-4DB2-BD59-A6C34878D82A}">
                    <a16:rowId xmlns:a16="http://schemas.microsoft.com/office/drawing/2014/main" val="1193897674"/>
                  </a:ext>
                </a:extLst>
              </a:tr>
              <a:tr h="186184">
                <a:tc>
                  <a:txBody>
                    <a:bodyPr/>
                    <a:lstStyle/>
                    <a:p>
                      <a:pPr marL="0" algn="l" defTabSz="914400" rtl="0" eaLnBrk="1" latinLnBrk="0" hangingPunct="1">
                        <a:lnSpc>
                          <a:spcPct val="115000"/>
                        </a:lnSpc>
                        <a:spcAft>
                          <a:spcPts val="0"/>
                        </a:spcAft>
                      </a:pPr>
                      <a:r>
                        <a:rPr lang="tr-TR" sz="800" kern="1200" dirty="0">
                          <a:effectLst/>
                        </a:rPr>
                        <a:t>Şahsa Ait Koruma Alanı</a:t>
                      </a:r>
                      <a:endParaRPr lang="tr-TR" sz="800" kern="1200" dirty="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a:effectLst/>
                        </a:rPr>
                        <a:t>Devlet Rekreasyon Alanı</a:t>
                      </a:r>
                      <a:endParaRPr lang="tr-TR" sz="800" kern="120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a:effectLst/>
                        </a:rPr>
                        <a:t>Rekreasyon Alanı</a:t>
                      </a:r>
                      <a:endParaRPr lang="tr-TR" sz="800" kern="1200">
                        <a:solidFill>
                          <a:schemeClr val="dk1"/>
                        </a:solidFill>
                        <a:effectLst/>
                        <a:latin typeface="+mn-lt"/>
                        <a:ea typeface="+mn-ea"/>
                        <a:cs typeface="+mn-cs"/>
                      </a:endParaRPr>
                    </a:p>
                  </a:txBody>
                  <a:tcPr marL="51435" marR="51435" marT="0" marB="0"/>
                </a:tc>
                <a:extLst>
                  <a:ext uri="{0D108BD9-81ED-4DB2-BD59-A6C34878D82A}">
                    <a16:rowId xmlns:a16="http://schemas.microsoft.com/office/drawing/2014/main" val="261877876"/>
                  </a:ext>
                </a:extLst>
              </a:tr>
              <a:tr h="186184">
                <a:tc>
                  <a:txBody>
                    <a:bodyPr/>
                    <a:lstStyle/>
                    <a:p>
                      <a:pPr marL="0" algn="l" defTabSz="914400" rtl="0" eaLnBrk="1" latinLnBrk="0" hangingPunct="1">
                        <a:lnSpc>
                          <a:spcPct val="115000"/>
                        </a:lnSpc>
                        <a:spcAft>
                          <a:spcPts val="0"/>
                        </a:spcAft>
                      </a:pPr>
                      <a:r>
                        <a:rPr lang="tr-TR" sz="800" kern="1200">
                          <a:effectLst/>
                        </a:rPr>
                        <a:t>Koruma İrtifakı</a:t>
                      </a:r>
                      <a:endParaRPr lang="tr-TR" sz="800" kern="120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a:effectLst/>
                        </a:rPr>
                        <a:t>Yerel Parklar</a:t>
                      </a:r>
                      <a:endParaRPr lang="tr-TR" sz="800" kern="120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a:effectLst/>
                        </a:rPr>
                        <a:t>Korumaya Alınmış Arazi</a:t>
                      </a:r>
                      <a:endParaRPr lang="tr-TR" sz="800" kern="1200">
                        <a:solidFill>
                          <a:schemeClr val="dk1"/>
                        </a:solidFill>
                        <a:effectLst/>
                        <a:latin typeface="+mn-lt"/>
                        <a:ea typeface="+mn-ea"/>
                        <a:cs typeface="+mn-cs"/>
                      </a:endParaRPr>
                    </a:p>
                  </a:txBody>
                  <a:tcPr marL="51435" marR="51435" marT="0" marB="0"/>
                </a:tc>
                <a:extLst>
                  <a:ext uri="{0D108BD9-81ED-4DB2-BD59-A6C34878D82A}">
                    <a16:rowId xmlns:a16="http://schemas.microsoft.com/office/drawing/2014/main" val="3789592796"/>
                  </a:ext>
                </a:extLst>
              </a:tr>
              <a:tr h="186184">
                <a:tc>
                  <a:txBody>
                    <a:bodyPr/>
                    <a:lstStyle/>
                    <a:p>
                      <a:pPr marL="0" algn="l" defTabSz="914400" rtl="0" eaLnBrk="1" latinLnBrk="0" hangingPunct="1">
                        <a:lnSpc>
                          <a:spcPct val="115000"/>
                        </a:lnSpc>
                        <a:spcAft>
                          <a:spcPts val="0"/>
                        </a:spcAft>
                      </a:pPr>
                      <a:r>
                        <a:rPr lang="tr-TR" sz="800" kern="1200" dirty="0">
                          <a:effectLst/>
                        </a:rPr>
                        <a:t>Şahsa Ait Koruma Altındaki Arazi</a:t>
                      </a:r>
                      <a:endParaRPr lang="tr-TR" sz="800" kern="1200" dirty="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a:effectLst/>
                        </a:rPr>
                        <a:t>Yerel Koruma Alanı</a:t>
                      </a:r>
                      <a:endParaRPr lang="tr-TR" sz="800" kern="120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a:effectLst/>
                        </a:rPr>
                        <a:t>Arazi Koruma Programı</a:t>
                      </a:r>
                      <a:endParaRPr lang="tr-TR" sz="800" kern="1200">
                        <a:solidFill>
                          <a:schemeClr val="dk1"/>
                        </a:solidFill>
                        <a:effectLst/>
                        <a:latin typeface="+mn-lt"/>
                        <a:ea typeface="+mn-ea"/>
                        <a:cs typeface="+mn-cs"/>
                      </a:endParaRPr>
                    </a:p>
                  </a:txBody>
                  <a:tcPr marL="51435" marR="51435" marT="0" marB="0"/>
                </a:tc>
                <a:extLst>
                  <a:ext uri="{0D108BD9-81ED-4DB2-BD59-A6C34878D82A}">
                    <a16:rowId xmlns:a16="http://schemas.microsoft.com/office/drawing/2014/main" val="3713419636"/>
                  </a:ext>
                </a:extLst>
              </a:tr>
              <a:tr h="186184">
                <a:tc>
                  <a:txBody>
                    <a:bodyPr/>
                    <a:lstStyle/>
                    <a:p>
                      <a:pPr marL="0" algn="l" defTabSz="914400" rtl="0" eaLnBrk="1" latinLnBrk="0" hangingPunct="1">
                        <a:lnSpc>
                          <a:spcPct val="115000"/>
                        </a:lnSpc>
                        <a:spcAft>
                          <a:spcPts val="0"/>
                        </a:spcAft>
                      </a:pPr>
                      <a:r>
                        <a:rPr lang="tr-TR" sz="800" kern="1200" dirty="0">
                          <a:effectLst/>
                        </a:rPr>
                        <a:t>Yerel Koruma Alanları</a:t>
                      </a:r>
                      <a:endParaRPr lang="tr-TR" sz="800" kern="1200" dirty="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dirty="0">
                          <a:effectLst/>
                        </a:rPr>
                        <a:t>Bölge (ilçe) Parkı</a:t>
                      </a:r>
                      <a:endParaRPr lang="tr-TR" sz="800" kern="1200" dirty="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a:effectLst/>
                        </a:rPr>
                        <a:t>Yağış Koruma Alanı</a:t>
                      </a:r>
                      <a:endParaRPr lang="tr-TR" sz="800" kern="1200">
                        <a:solidFill>
                          <a:schemeClr val="dk1"/>
                        </a:solidFill>
                        <a:effectLst/>
                        <a:latin typeface="+mn-lt"/>
                        <a:ea typeface="+mn-ea"/>
                        <a:cs typeface="+mn-cs"/>
                      </a:endParaRPr>
                    </a:p>
                  </a:txBody>
                  <a:tcPr marL="51435" marR="51435" marT="0" marB="0"/>
                </a:tc>
                <a:extLst>
                  <a:ext uri="{0D108BD9-81ED-4DB2-BD59-A6C34878D82A}">
                    <a16:rowId xmlns:a16="http://schemas.microsoft.com/office/drawing/2014/main" val="4272688914"/>
                  </a:ext>
                </a:extLst>
              </a:tr>
              <a:tr h="186184">
                <a:tc>
                  <a:txBody>
                    <a:bodyPr/>
                    <a:lstStyle/>
                    <a:p>
                      <a:pPr marL="0" algn="l" defTabSz="914400" rtl="0" eaLnBrk="1" latinLnBrk="0" hangingPunct="1">
                        <a:lnSpc>
                          <a:spcPct val="115000"/>
                        </a:lnSpc>
                        <a:spcAft>
                          <a:spcPts val="0"/>
                        </a:spcAft>
                      </a:pPr>
                      <a:r>
                        <a:rPr lang="tr-TR" sz="800" kern="1200" dirty="0">
                          <a:effectLst/>
                        </a:rPr>
                        <a:t>Doğal koruma Alanı</a:t>
                      </a:r>
                      <a:endParaRPr lang="tr-TR" sz="800" kern="1200" dirty="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a:effectLst/>
                        </a:rPr>
                        <a:t>Ormanlar</a:t>
                      </a:r>
                      <a:endParaRPr lang="tr-TR" sz="800" kern="120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a:effectLst/>
                        </a:rPr>
                        <a:t>Devlet Denizel Koruma Alanı</a:t>
                      </a:r>
                      <a:endParaRPr lang="tr-TR" sz="800" kern="1200">
                        <a:solidFill>
                          <a:schemeClr val="dk1"/>
                        </a:solidFill>
                        <a:effectLst/>
                        <a:latin typeface="+mn-lt"/>
                        <a:ea typeface="+mn-ea"/>
                        <a:cs typeface="+mn-cs"/>
                      </a:endParaRPr>
                    </a:p>
                  </a:txBody>
                  <a:tcPr marL="51435" marR="51435" marT="0" marB="0"/>
                </a:tc>
                <a:extLst>
                  <a:ext uri="{0D108BD9-81ED-4DB2-BD59-A6C34878D82A}">
                    <a16:rowId xmlns:a16="http://schemas.microsoft.com/office/drawing/2014/main" val="981561296"/>
                  </a:ext>
                </a:extLst>
              </a:tr>
              <a:tr h="186184">
                <a:tc>
                  <a:txBody>
                    <a:bodyPr/>
                    <a:lstStyle/>
                    <a:p>
                      <a:pPr marL="0" algn="l" defTabSz="914400" rtl="0" eaLnBrk="1" latinLnBrk="0" hangingPunct="1">
                        <a:lnSpc>
                          <a:spcPct val="115000"/>
                        </a:lnSpc>
                        <a:spcAft>
                          <a:spcPts val="0"/>
                        </a:spcAft>
                      </a:pPr>
                      <a:r>
                        <a:rPr lang="tr-TR" sz="800" kern="1200" dirty="0">
                          <a:effectLst/>
                        </a:rPr>
                        <a:t>Devlet Parkı</a:t>
                      </a:r>
                      <a:endParaRPr lang="tr-TR" sz="800" kern="1200" dirty="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a:effectLst/>
                        </a:rPr>
                        <a:t>Yabani ve Manzaralı Milli Nehirler</a:t>
                      </a:r>
                      <a:endParaRPr lang="tr-TR" sz="800" kern="120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a:effectLst/>
                        </a:rPr>
                        <a:t>Plaj</a:t>
                      </a:r>
                      <a:endParaRPr lang="tr-TR" sz="800" kern="1200">
                        <a:solidFill>
                          <a:schemeClr val="dk1"/>
                        </a:solidFill>
                        <a:effectLst/>
                        <a:latin typeface="+mn-lt"/>
                        <a:ea typeface="+mn-ea"/>
                        <a:cs typeface="+mn-cs"/>
                      </a:endParaRPr>
                    </a:p>
                  </a:txBody>
                  <a:tcPr marL="51435" marR="51435" marT="0" marB="0"/>
                </a:tc>
                <a:extLst>
                  <a:ext uri="{0D108BD9-81ED-4DB2-BD59-A6C34878D82A}">
                    <a16:rowId xmlns:a16="http://schemas.microsoft.com/office/drawing/2014/main" val="3253596936"/>
                  </a:ext>
                </a:extLst>
              </a:tr>
              <a:tr h="186184">
                <a:tc>
                  <a:txBody>
                    <a:bodyPr/>
                    <a:lstStyle/>
                    <a:p>
                      <a:pPr marL="0" algn="l" defTabSz="914400" rtl="0" eaLnBrk="1" latinLnBrk="0" hangingPunct="1">
                        <a:lnSpc>
                          <a:spcPct val="115000"/>
                        </a:lnSpc>
                        <a:spcAft>
                          <a:spcPts val="0"/>
                        </a:spcAft>
                      </a:pPr>
                      <a:r>
                        <a:rPr lang="tr-TR" sz="800" kern="1200">
                          <a:effectLst/>
                        </a:rPr>
                        <a:t>Tabii Saha </a:t>
                      </a:r>
                      <a:endParaRPr lang="tr-TR" sz="800" kern="120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a:effectLst/>
                        </a:rPr>
                        <a:t>Yerel Rekreasyon Alanları</a:t>
                      </a:r>
                      <a:endParaRPr lang="tr-TR" sz="800" kern="120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a:effectLst/>
                        </a:rPr>
                        <a:t>Ayrılmış Bölge</a:t>
                      </a:r>
                      <a:endParaRPr lang="tr-TR" sz="800" kern="1200">
                        <a:solidFill>
                          <a:schemeClr val="dk1"/>
                        </a:solidFill>
                        <a:effectLst/>
                        <a:latin typeface="+mn-lt"/>
                        <a:ea typeface="+mn-ea"/>
                        <a:cs typeface="+mn-cs"/>
                      </a:endParaRPr>
                    </a:p>
                  </a:txBody>
                  <a:tcPr marL="51435" marR="51435" marT="0" marB="0"/>
                </a:tc>
                <a:extLst>
                  <a:ext uri="{0D108BD9-81ED-4DB2-BD59-A6C34878D82A}">
                    <a16:rowId xmlns:a16="http://schemas.microsoft.com/office/drawing/2014/main" val="1749501918"/>
                  </a:ext>
                </a:extLst>
              </a:tr>
              <a:tr h="193580">
                <a:tc>
                  <a:txBody>
                    <a:bodyPr/>
                    <a:lstStyle/>
                    <a:p>
                      <a:pPr marL="0" algn="l" defTabSz="914400" rtl="0" eaLnBrk="1" latinLnBrk="0" hangingPunct="1">
                        <a:lnSpc>
                          <a:spcPct val="115000"/>
                        </a:lnSpc>
                        <a:spcAft>
                          <a:spcPts val="0"/>
                        </a:spcAft>
                      </a:pPr>
                      <a:r>
                        <a:rPr lang="tr-TR" sz="800" kern="1200">
                          <a:effectLst/>
                        </a:rPr>
                        <a:t>Devlet Yaban Yaşam Yönetim Alanı</a:t>
                      </a:r>
                      <a:endParaRPr lang="tr-TR" sz="800" kern="120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a:effectLst/>
                        </a:rPr>
                        <a:t>Kısıtlayıcı Madde (DOD-DOE)</a:t>
                      </a:r>
                      <a:endParaRPr lang="tr-TR" sz="800" kern="120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a:effectLst/>
                        </a:rPr>
                        <a:t>Diğer Şahsa Ait olan veya Bilinmeyen Alanlar</a:t>
                      </a:r>
                      <a:endParaRPr lang="tr-TR" sz="800" kern="1200">
                        <a:solidFill>
                          <a:schemeClr val="dk1"/>
                        </a:solidFill>
                        <a:effectLst/>
                        <a:latin typeface="+mn-lt"/>
                        <a:ea typeface="+mn-ea"/>
                        <a:cs typeface="+mn-cs"/>
                      </a:endParaRPr>
                    </a:p>
                  </a:txBody>
                  <a:tcPr marL="51435" marR="51435" marT="0" marB="0"/>
                </a:tc>
                <a:extLst>
                  <a:ext uri="{0D108BD9-81ED-4DB2-BD59-A6C34878D82A}">
                    <a16:rowId xmlns:a16="http://schemas.microsoft.com/office/drawing/2014/main" val="2620684088"/>
                  </a:ext>
                </a:extLst>
              </a:tr>
              <a:tr h="186184">
                <a:tc>
                  <a:txBody>
                    <a:bodyPr/>
                    <a:lstStyle/>
                    <a:p>
                      <a:pPr marL="0" algn="l" defTabSz="914400" rtl="0" eaLnBrk="1" latinLnBrk="0" hangingPunct="1">
                        <a:lnSpc>
                          <a:spcPct val="115000"/>
                        </a:lnSpc>
                        <a:spcAft>
                          <a:spcPts val="0"/>
                        </a:spcAft>
                      </a:pPr>
                      <a:r>
                        <a:rPr lang="tr-TR" sz="800" kern="1200">
                          <a:effectLst/>
                        </a:rPr>
                        <a:t>Bakir Alan</a:t>
                      </a:r>
                      <a:endParaRPr lang="tr-TR" sz="800" kern="120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a:effectLst/>
                        </a:rPr>
                        <a:t>Bilimsel ve Doğal Alan</a:t>
                      </a:r>
                      <a:endParaRPr lang="tr-TR" sz="800" kern="120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dirty="0">
                          <a:effectLst/>
                        </a:rPr>
                        <a:t>Arazi Koruma </a:t>
                      </a:r>
                      <a:endParaRPr lang="tr-TR" sz="800" kern="1200" dirty="0">
                        <a:solidFill>
                          <a:schemeClr val="dk1"/>
                        </a:solidFill>
                        <a:effectLst/>
                        <a:latin typeface="+mn-lt"/>
                        <a:ea typeface="+mn-ea"/>
                        <a:cs typeface="+mn-cs"/>
                      </a:endParaRPr>
                    </a:p>
                  </a:txBody>
                  <a:tcPr marL="51435" marR="51435" marT="0" marB="0"/>
                </a:tc>
                <a:extLst>
                  <a:ext uri="{0D108BD9-81ED-4DB2-BD59-A6C34878D82A}">
                    <a16:rowId xmlns:a16="http://schemas.microsoft.com/office/drawing/2014/main" val="2314420262"/>
                  </a:ext>
                </a:extLst>
              </a:tr>
              <a:tr h="186184">
                <a:tc>
                  <a:txBody>
                    <a:bodyPr/>
                    <a:lstStyle/>
                    <a:p>
                      <a:pPr marL="0" algn="l" defTabSz="914400" rtl="0" eaLnBrk="1" latinLnBrk="0" hangingPunct="1">
                        <a:lnSpc>
                          <a:spcPct val="115000"/>
                        </a:lnSpc>
                        <a:spcAft>
                          <a:spcPts val="0"/>
                        </a:spcAft>
                      </a:pPr>
                      <a:r>
                        <a:rPr lang="tr-TR" sz="800" kern="1200" dirty="0">
                          <a:effectLst/>
                        </a:rPr>
                        <a:t>Doğa Koruma Alanı</a:t>
                      </a:r>
                      <a:endParaRPr lang="tr-TR" sz="800" kern="1200" dirty="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a:effectLst/>
                        </a:rPr>
                        <a:t>Sığınma Alanı</a:t>
                      </a:r>
                      <a:endParaRPr lang="tr-TR" sz="800" kern="120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a:effectLst/>
                        </a:rPr>
                        <a:t>Şehir Parkı</a:t>
                      </a:r>
                      <a:endParaRPr lang="tr-TR" sz="800" kern="1200">
                        <a:solidFill>
                          <a:schemeClr val="dk1"/>
                        </a:solidFill>
                        <a:effectLst/>
                        <a:latin typeface="+mn-lt"/>
                        <a:ea typeface="+mn-ea"/>
                        <a:cs typeface="+mn-cs"/>
                      </a:endParaRPr>
                    </a:p>
                  </a:txBody>
                  <a:tcPr marL="51435" marR="51435" marT="0" marB="0"/>
                </a:tc>
                <a:extLst>
                  <a:ext uri="{0D108BD9-81ED-4DB2-BD59-A6C34878D82A}">
                    <a16:rowId xmlns:a16="http://schemas.microsoft.com/office/drawing/2014/main" val="1790639606"/>
                  </a:ext>
                </a:extLst>
              </a:tr>
              <a:tr h="186184">
                <a:tc>
                  <a:txBody>
                    <a:bodyPr/>
                    <a:lstStyle/>
                    <a:p>
                      <a:pPr marL="0" algn="l" defTabSz="914400" rtl="0" eaLnBrk="1" latinLnBrk="0" hangingPunct="1">
                        <a:lnSpc>
                          <a:spcPct val="115000"/>
                        </a:lnSpc>
                        <a:spcAft>
                          <a:spcPts val="0"/>
                        </a:spcAft>
                      </a:pPr>
                      <a:r>
                        <a:rPr lang="tr-TR" sz="800" kern="1200">
                          <a:effectLst/>
                        </a:rPr>
                        <a:t>Koruma Alan</a:t>
                      </a:r>
                      <a:endParaRPr lang="tr-TR" sz="800" kern="120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a:effectLst/>
                        </a:rPr>
                        <a:t>Açık Arazi</a:t>
                      </a:r>
                      <a:endParaRPr lang="tr-TR" sz="800" kern="120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dirty="0">
                          <a:effectLst/>
                        </a:rPr>
                        <a:t>Milli Park</a:t>
                      </a:r>
                      <a:endParaRPr lang="tr-TR" sz="800" kern="1200" dirty="0">
                        <a:solidFill>
                          <a:schemeClr val="dk1"/>
                        </a:solidFill>
                        <a:effectLst/>
                        <a:latin typeface="+mn-lt"/>
                        <a:ea typeface="+mn-ea"/>
                        <a:cs typeface="+mn-cs"/>
                      </a:endParaRPr>
                    </a:p>
                  </a:txBody>
                  <a:tcPr marL="51435" marR="51435" marT="0" marB="0"/>
                </a:tc>
                <a:extLst>
                  <a:ext uri="{0D108BD9-81ED-4DB2-BD59-A6C34878D82A}">
                    <a16:rowId xmlns:a16="http://schemas.microsoft.com/office/drawing/2014/main" val="2941290062"/>
                  </a:ext>
                </a:extLst>
              </a:tr>
              <a:tr h="186184">
                <a:tc>
                  <a:txBody>
                    <a:bodyPr/>
                    <a:lstStyle/>
                    <a:p>
                      <a:pPr marL="0" algn="l" defTabSz="914400" rtl="0" eaLnBrk="1" latinLnBrk="0" hangingPunct="1">
                        <a:lnSpc>
                          <a:spcPct val="115000"/>
                        </a:lnSpc>
                        <a:spcAft>
                          <a:spcPts val="0"/>
                        </a:spcAft>
                      </a:pPr>
                      <a:r>
                        <a:rPr lang="tr-TR" sz="800" kern="1200" dirty="0">
                          <a:effectLst/>
                        </a:rPr>
                        <a:t>Kırlık Bölgelerde Çalışma Alanları</a:t>
                      </a:r>
                      <a:endParaRPr lang="tr-TR" sz="800" kern="1200" dirty="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a:effectLst/>
                        </a:rPr>
                        <a:t>Mutlak Koruma Alanı</a:t>
                      </a:r>
                      <a:endParaRPr lang="tr-TR" sz="800" kern="120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a:effectLst/>
                        </a:rPr>
                        <a:t>Devlet Doğal Yaşam Alanı</a:t>
                      </a:r>
                      <a:endParaRPr lang="tr-TR" sz="800" kern="1200">
                        <a:solidFill>
                          <a:schemeClr val="dk1"/>
                        </a:solidFill>
                        <a:effectLst/>
                        <a:latin typeface="+mn-lt"/>
                        <a:ea typeface="+mn-ea"/>
                        <a:cs typeface="+mn-cs"/>
                      </a:endParaRPr>
                    </a:p>
                  </a:txBody>
                  <a:tcPr marL="51435" marR="51435" marT="0" marB="0"/>
                </a:tc>
                <a:extLst>
                  <a:ext uri="{0D108BD9-81ED-4DB2-BD59-A6C34878D82A}">
                    <a16:rowId xmlns:a16="http://schemas.microsoft.com/office/drawing/2014/main" val="596301939"/>
                  </a:ext>
                </a:extLst>
              </a:tr>
              <a:tr h="186184">
                <a:tc>
                  <a:txBody>
                    <a:bodyPr/>
                    <a:lstStyle/>
                    <a:p>
                      <a:pPr marL="0" algn="l" defTabSz="914400" rtl="0" eaLnBrk="1" latinLnBrk="0" hangingPunct="1">
                        <a:lnSpc>
                          <a:spcPct val="115000"/>
                        </a:lnSpc>
                        <a:spcAft>
                          <a:spcPts val="0"/>
                        </a:spcAft>
                      </a:pPr>
                      <a:r>
                        <a:rPr lang="tr-TR" sz="800" kern="1200">
                          <a:effectLst/>
                        </a:rPr>
                        <a:t>Doğal Araştırma Alanı</a:t>
                      </a:r>
                      <a:endParaRPr lang="tr-TR" sz="800" kern="120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a:effectLst/>
                        </a:rPr>
                        <a:t>Arazi ve Su Rezervi</a:t>
                      </a:r>
                      <a:endParaRPr lang="tr-TR" sz="800" kern="120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a:effectLst/>
                        </a:rPr>
                        <a:t>Ulusal Anıt</a:t>
                      </a:r>
                      <a:endParaRPr lang="tr-TR" sz="800" kern="1200">
                        <a:solidFill>
                          <a:schemeClr val="dk1"/>
                        </a:solidFill>
                        <a:effectLst/>
                        <a:latin typeface="+mn-lt"/>
                        <a:ea typeface="+mn-ea"/>
                        <a:cs typeface="+mn-cs"/>
                      </a:endParaRPr>
                    </a:p>
                  </a:txBody>
                  <a:tcPr marL="51435" marR="51435" marT="0" marB="0"/>
                </a:tc>
                <a:extLst>
                  <a:ext uri="{0D108BD9-81ED-4DB2-BD59-A6C34878D82A}">
                    <a16:rowId xmlns:a16="http://schemas.microsoft.com/office/drawing/2014/main" val="364814755"/>
                  </a:ext>
                </a:extLst>
              </a:tr>
              <a:tr h="186184">
                <a:tc>
                  <a:txBody>
                    <a:bodyPr/>
                    <a:lstStyle/>
                    <a:p>
                      <a:pPr marL="0" algn="l" defTabSz="914400" rtl="0" eaLnBrk="1" latinLnBrk="0" hangingPunct="1">
                        <a:lnSpc>
                          <a:spcPct val="115000"/>
                        </a:lnSpc>
                        <a:spcAft>
                          <a:spcPts val="0"/>
                        </a:spcAft>
                      </a:pPr>
                      <a:r>
                        <a:rPr lang="tr-TR" sz="800" kern="1200">
                          <a:effectLst/>
                        </a:rPr>
                        <a:t>Milli Yaban Hayat Sığınağı</a:t>
                      </a:r>
                      <a:endParaRPr lang="tr-TR" sz="800" kern="120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a:effectLst/>
                        </a:rPr>
                        <a:t>Devlet Kaynak Yönetim Alanı</a:t>
                      </a:r>
                      <a:endParaRPr lang="tr-TR" sz="800" kern="120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a:effectLst/>
                        </a:rPr>
                        <a:t>Orman Muhafaza Alanı</a:t>
                      </a:r>
                      <a:endParaRPr lang="tr-TR" sz="800" kern="1200">
                        <a:solidFill>
                          <a:schemeClr val="dk1"/>
                        </a:solidFill>
                        <a:effectLst/>
                        <a:latin typeface="+mn-lt"/>
                        <a:ea typeface="+mn-ea"/>
                        <a:cs typeface="+mn-cs"/>
                      </a:endParaRPr>
                    </a:p>
                  </a:txBody>
                  <a:tcPr marL="51435" marR="51435" marT="0" marB="0"/>
                </a:tc>
                <a:extLst>
                  <a:ext uri="{0D108BD9-81ED-4DB2-BD59-A6C34878D82A}">
                    <a16:rowId xmlns:a16="http://schemas.microsoft.com/office/drawing/2014/main" val="930461682"/>
                  </a:ext>
                </a:extLst>
              </a:tr>
              <a:tr h="186184">
                <a:tc>
                  <a:txBody>
                    <a:bodyPr/>
                    <a:lstStyle/>
                    <a:p>
                      <a:pPr marL="0" algn="l" defTabSz="914400" rtl="0" eaLnBrk="1" latinLnBrk="0" hangingPunct="1">
                        <a:lnSpc>
                          <a:spcPct val="115000"/>
                        </a:lnSpc>
                        <a:spcAft>
                          <a:spcPts val="0"/>
                        </a:spcAft>
                      </a:pPr>
                      <a:r>
                        <a:rPr lang="tr-TR" sz="800" kern="1200" dirty="0">
                          <a:effectLst/>
                        </a:rPr>
                        <a:t>Milli Tabii Saha</a:t>
                      </a:r>
                      <a:endParaRPr lang="tr-TR" sz="800" kern="1200" dirty="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a:effectLst/>
                        </a:rPr>
                        <a:t>İlçe Yönetim Alanı</a:t>
                      </a:r>
                      <a:endParaRPr lang="tr-TR" sz="800" kern="120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a:effectLst/>
                        </a:rPr>
                        <a:t>Yönetim Alanı</a:t>
                      </a:r>
                      <a:endParaRPr lang="tr-TR" sz="800" kern="1200">
                        <a:solidFill>
                          <a:schemeClr val="dk1"/>
                        </a:solidFill>
                        <a:effectLst/>
                        <a:latin typeface="+mn-lt"/>
                        <a:ea typeface="+mn-ea"/>
                        <a:cs typeface="+mn-cs"/>
                      </a:endParaRPr>
                    </a:p>
                  </a:txBody>
                  <a:tcPr marL="51435" marR="51435" marT="0" marB="0"/>
                </a:tc>
                <a:extLst>
                  <a:ext uri="{0D108BD9-81ED-4DB2-BD59-A6C34878D82A}">
                    <a16:rowId xmlns:a16="http://schemas.microsoft.com/office/drawing/2014/main" val="2293858148"/>
                  </a:ext>
                </a:extLst>
              </a:tr>
              <a:tr h="186184">
                <a:tc>
                  <a:txBody>
                    <a:bodyPr/>
                    <a:lstStyle/>
                    <a:p>
                      <a:pPr marL="0" algn="l" defTabSz="914400" rtl="0" eaLnBrk="1" latinLnBrk="0" hangingPunct="1">
                        <a:lnSpc>
                          <a:spcPct val="115000"/>
                        </a:lnSpc>
                        <a:spcAft>
                          <a:spcPts val="0"/>
                        </a:spcAft>
                      </a:pPr>
                      <a:r>
                        <a:rPr lang="tr-TR" sz="800" kern="1200">
                          <a:effectLst/>
                        </a:rPr>
                        <a:t>Kritik Çevre Alanı</a:t>
                      </a:r>
                      <a:endParaRPr lang="tr-TR" sz="800" kern="120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a:effectLst/>
                        </a:rPr>
                        <a:t>Jeolojik Alan</a:t>
                      </a:r>
                      <a:endParaRPr lang="tr-TR" sz="800" kern="120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a:effectLst/>
                        </a:rPr>
                        <a:t>Sulak Alanlar</a:t>
                      </a:r>
                      <a:endParaRPr lang="tr-TR" sz="800" kern="1200">
                        <a:solidFill>
                          <a:schemeClr val="dk1"/>
                        </a:solidFill>
                        <a:effectLst/>
                        <a:latin typeface="+mn-lt"/>
                        <a:ea typeface="+mn-ea"/>
                        <a:cs typeface="+mn-cs"/>
                      </a:endParaRPr>
                    </a:p>
                  </a:txBody>
                  <a:tcPr marL="51435" marR="51435" marT="0" marB="0"/>
                </a:tc>
                <a:extLst>
                  <a:ext uri="{0D108BD9-81ED-4DB2-BD59-A6C34878D82A}">
                    <a16:rowId xmlns:a16="http://schemas.microsoft.com/office/drawing/2014/main" val="2010118705"/>
                  </a:ext>
                </a:extLst>
              </a:tr>
              <a:tr h="186184">
                <a:tc>
                  <a:txBody>
                    <a:bodyPr/>
                    <a:lstStyle/>
                    <a:p>
                      <a:pPr marL="0" algn="l" defTabSz="914400" rtl="0" eaLnBrk="1" latinLnBrk="0" hangingPunct="1">
                        <a:lnSpc>
                          <a:spcPct val="115000"/>
                        </a:lnSpc>
                        <a:spcAft>
                          <a:spcPts val="0"/>
                        </a:spcAft>
                      </a:pPr>
                      <a:r>
                        <a:rPr lang="tr-TR" sz="800" kern="1200">
                          <a:effectLst/>
                        </a:rPr>
                        <a:t>Yaban Hayatı Alanı</a:t>
                      </a:r>
                      <a:endParaRPr lang="tr-TR" sz="800" kern="120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a:effectLst/>
                        </a:rPr>
                        <a:t>Su Kuşu Koruma Alanı</a:t>
                      </a:r>
                      <a:endParaRPr lang="tr-TR" sz="800" kern="120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a:effectLst/>
                        </a:rPr>
                        <a:t>Baraj Gölü</a:t>
                      </a:r>
                      <a:endParaRPr lang="tr-TR" sz="800" kern="1200">
                        <a:solidFill>
                          <a:schemeClr val="dk1"/>
                        </a:solidFill>
                        <a:effectLst/>
                        <a:latin typeface="+mn-lt"/>
                        <a:ea typeface="+mn-ea"/>
                        <a:cs typeface="+mn-cs"/>
                      </a:endParaRPr>
                    </a:p>
                  </a:txBody>
                  <a:tcPr marL="51435" marR="51435" marT="0" marB="0"/>
                </a:tc>
                <a:extLst>
                  <a:ext uri="{0D108BD9-81ED-4DB2-BD59-A6C34878D82A}">
                    <a16:rowId xmlns:a16="http://schemas.microsoft.com/office/drawing/2014/main" val="3173606836"/>
                  </a:ext>
                </a:extLst>
              </a:tr>
              <a:tr h="186184">
                <a:tc>
                  <a:txBody>
                    <a:bodyPr/>
                    <a:lstStyle/>
                    <a:p>
                      <a:pPr marL="0" algn="l" defTabSz="914400" rtl="0" eaLnBrk="1" latinLnBrk="0" hangingPunct="1">
                        <a:lnSpc>
                          <a:spcPct val="115000"/>
                        </a:lnSpc>
                        <a:spcAft>
                          <a:spcPts val="0"/>
                        </a:spcAft>
                      </a:pPr>
                      <a:r>
                        <a:rPr lang="tr-TR" sz="800" kern="1200" dirty="0">
                          <a:effectLst/>
                        </a:rPr>
                        <a:t>Geçit Hakkı</a:t>
                      </a:r>
                      <a:endParaRPr lang="tr-TR" sz="800" kern="1200" dirty="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dirty="0">
                          <a:effectLst/>
                        </a:rPr>
                        <a:t>Şahsa Ait Rekreasyon ve Eğitim Alanı </a:t>
                      </a:r>
                      <a:endParaRPr lang="tr-TR" sz="800" kern="1200" dirty="0">
                        <a:solidFill>
                          <a:schemeClr val="dk1"/>
                        </a:solidFill>
                        <a:effectLst/>
                        <a:latin typeface="+mn-lt"/>
                        <a:ea typeface="+mn-ea"/>
                        <a:cs typeface="+mn-cs"/>
                      </a:endParaRPr>
                    </a:p>
                  </a:txBody>
                  <a:tcPr marL="51435" marR="51435" marT="0" marB="0"/>
                </a:tc>
                <a:tc>
                  <a:txBody>
                    <a:bodyPr/>
                    <a:lstStyle/>
                    <a:p>
                      <a:pPr marL="0" algn="l" defTabSz="914400" rtl="0" eaLnBrk="1" latinLnBrk="0" hangingPunct="1">
                        <a:lnSpc>
                          <a:spcPct val="115000"/>
                        </a:lnSpc>
                        <a:spcAft>
                          <a:spcPts val="0"/>
                        </a:spcAft>
                      </a:pPr>
                      <a:r>
                        <a:rPr lang="tr-TR" sz="800" kern="1200" dirty="0">
                          <a:effectLst/>
                        </a:rPr>
                        <a:t>Yerel Arazi Koruma</a:t>
                      </a:r>
                      <a:endParaRPr lang="tr-TR" sz="800" kern="1200" dirty="0">
                        <a:solidFill>
                          <a:schemeClr val="dk1"/>
                        </a:solidFill>
                        <a:effectLst/>
                        <a:latin typeface="+mn-lt"/>
                        <a:ea typeface="+mn-ea"/>
                        <a:cs typeface="+mn-cs"/>
                      </a:endParaRPr>
                    </a:p>
                  </a:txBody>
                  <a:tcPr marL="51435" marR="51435" marT="0" marB="0"/>
                </a:tc>
                <a:extLst>
                  <a:ext uri="{0D108BD9-81ED-4DB2-BD59-A6C34878D82A}">
                    <a16:rowId xmlns:a16="http://schemas.microsoft.com/office/drawing/2014/main" val="2818765797"/>
                  </a:ext>
                </a:extLst>
              </a:tr>
            </a:tbl>
          </a:graphicData>
        </a:graphic>
      </p:graphicFrame>
    </p:spTree>
    <p:extLst>
      <p:ext uri="{BB962C8B-B14F-4D97-AF65-F5344CB8AC3E}">
        <p14:creationId xmlns:p14="http://schemas.microsoft.com/office/powerpoint/2010/main" val="1470896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58635" y="1948247"/>
            <a:ext cx="8137603" cy="496548"/>
          </a:xfrm>
        </p:spPr>
        <p:txBody>
          <a:bodyPr anchor="t">
            <a:normAutofit fontScale="90000"/>
          </a:bodyPr>
          <a:lstStyle/>
          <a:p>
            <a:pPr algn="ctr"/>
            <a:r>
              <a:rPr lang="tr-TR" sz="2100" dirty="0"/>
              <a:t>ABD’de </a:t>
            </a:r>
            <a:r>
              <a:rPr lang="tr-TR" sz="2100" i="1" dirty="0"/>
              <a:t>Bölgesel Tahsise </a:t>
            </a:r>
            <a:r>
              <a:rPr lang="tr-TR" sz="2100" dirty="0"/>
              <a:t>ayrılmış alanlardaki Kategoriler ve miktarları</a:t>
            </a:r>
            <a:br>
              <a:rPr lang="tr-TR" sz="2100" dirty="0"/>
            </a:br>
            <a:endParaRPr lang="en-US" sz="2100" dirty="0"/>
          </a:p>
        </p:txBody>
      </p:sp>
      <p:sp>
        <p:nvSpPr>
          <p:cNvPr id="3" name="Dikdörtgen 2"/>
          <p:cNvSpPr/>
          <p:nvPr/>
        </p:nvSpPr>
        <p:spPr>
          <a:xfrm>
            <a:off x="727628" y="1903170"/>
            <a:ext cx="7510545" cy="300082"/>
          </a:xfrm>
          <a:prstGeom prst="rect">
            <a:avLst/>
          </a:prstGeom>
        </p:spPr>
        <p:txBody>
          <a:bodyPr wrap="square">
            <a:spAutoFit/>
          </a:bodyPr>
          <a:lstStyle/>
          <a:p>
            <a:pPr algn="just"/>
            <a:endParaRPr lang="tr-TR" sz="1350" dirty="0"/>
          </a:p>
        </p:txBody>
      </p:sp>
      <p:sp>
        <p:nvSpPr>
          <p:cNvPr id="2" name="Dikdörtgen 1"/>
          <p:cNvSpPr/>
          <p:nvPr/>
        </p:nvSpPr>
        <p:spPr>
          <a:xfrm>
            <a:off x="866726" y="990363"/>
            <a:ext cx="7406844" cy="1546577"/>
          </a:xfrm>
          <a:prstGeom prst="rect">
            <a:avLst/>
          </a:prstGeom>
        </p:spPr>
        <p:txBody>
          <a:bodyPr wrap="square">
            <a:spAutoFit/>
          </a:bodyPr>
          <a:lstStyle/>
          <a:p>
            <a:endParaRPr lang="tr-TR" sz="1350" dirty="0">
              <a:latin typeface="Times New Roman" panose="02020603050405020304" pitchFamily="18" charset="0"/>
            </a:endParaRPr>
          </a:p>
          <a:p>
            <a:endParaRPr lang="tr-TR" sz="1350" dirty="0">
              <a:latin typeface="Times New Roman" panose="02020603050405020304" pitchFamily="18" charset="0"/>
            </a:endParaRPr>
          </a:p>
          <a:p>
            <a:endParaRPr lang="tr-TR" sz="1350" dirty="0">
              <a:latin typeface="Times New Roman" panose="02020603050405020304" pitchFamily="18" charset="0"/>
            </a:endParaRPr>
          </a:p>
          <a:p>
            <a:endParaRPr lang="tr-TR" sz="1350" dirty="0">
              <a:latin typeface="Times New Roman" panose="02020603050405020304" pitchFamily="18" charset="0"/>
            </a:endParaRPr>
          </a:p>
          <a:p>
            <a:endParaRPr lang="tr-TR" sz="1350" dirty="0">
              <a:latin typeface="Times New Roman" panose="02020603050405020304" pitchFamily="18" charset="0"/>
            </a:endParaRPr>
          </a:p>
          <a:p>
            <a:endParaRPr lang="tr-TR" sz="1350" dirty="0">
              <a:latin typeface="Times New Roman" panose="02020603050405020304" pitchFamily="18" charset="0"/>
            </a:endParaRPr>
          </a:p>
          <a:p>
            <a:endParaRPr lang="tr-TR" sz="1350" dirty="0"/>
          </a:p>
        </p:txBody>
      </p:sp>
      <p:graphicFrame>
        <p:nvGraphicFramePr>
          <p:cNvPr id="4" name="Tablo 3"/>
          <p:cNvGraphicFramePr>
            <a:graphicFrameLocks noGrp="1"/>
          </p:cNvGraphicFramePr>
          <p:nvPr>
            <p:extLst/>
          </p:nvPr>
        </p:nvGraphicFramePr>
        <p:xfrm>
          <a:off x="572846" y="2589253"/>
          <a:ext cx="6114438" cy="661144"/>
        </p:xfrm>
        <a:graphic>
          <a:graphicData uri="http://schemas.openxmlformats.org/drawingml/2006/table">
            <a:tbl>
              <a:tblPr firstRow="1" firstCol="1" bandRow="1">
                <a:tableStyleId>{0E3FDE45-AF77-4B5C-9715-49D594BDF05E}</a:tableStyleId>
              </a:tblPr>
              <a:tblGrid>
                <a:gridCol w="4719963">
                  <a:extLst>
                    <a:ext uri="{9D8B030D-6E8A-4147-A177-3AD203B41FA5}">
                      <a16:colId xmlns:a16="http://schemas.microsoft.com/office/drawing/2014/main" val="410001567"/>
                    </a:ext>
                  </a:extLst>
                </a:gridCol>
                <a:gridCol w="1394475">
                  <a:extLst>
                    <a:ext uri="{9D8B030D-6E8A-4147-A177-3AD203B41FA5}">
                      <a16:colId xmlns:a16="http://schemas.microsoft.com/office/drawing/2014/main" val="1167814857"/>
                    </a:ext>
                  </a:extLst>
                </a:gridCol>
              </a:tblGrid>
              <a:tr h="330572">
                <a:tc>
                  <a:txBody>
                    <a:bodyPr/>
                    <a:lstStyle/>
                    <a:p>
                      <a:pPr>
                        <a:lnSpc>
                          <a:spcPct val="115000"/>
                        </a:lnSpc>
                        <a:spcAft>
                          <a:spcPts val="0"/>
                        </a:spcAft>
                      </a:pPr>
                      <a:r>
                        <a:rPr lang="tr-TR" sz="800" dirty="0">
                          <a:effectLst/>
                        </a:rPr>
                        <a:t>Kategoriler</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tr-TR" sz="800">
                          <a:effectLst/>
                        </a:rPr>
                        <a:t>Miktar</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576663750"/>
                  </a:ext>
                </a:extLst>
              </a:tr>
              <a:tr h="330572">
                <a:tc>
                  <a:txBody>
                    <a:bodyPr/>
                    <a:lstStyle/>
                    <a:p>
                      <a:pPr>
                        <a:lnSpc>
                          <a:spcPct val="115000"/>
                        </a:lnSpc>
                        <a:spcAft>
                          <a:spcPts val="0"/>
                        </a:spcAft>
                      </a:pPr>
                      <a:r>
                        <a:rPr lang="tr-TR" sz="800">
                          <a:effectLst/>
                        </a:rPr>
                        <a:t>Özel Koruma Alanı (Kartagena Sözleşmesi)</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tr-TR" sz="800" dirty="0">
                          <a:effectLst/>
                        </a:rPr>
                        <a:t>4</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795224923"/>
                  </a:ext>
                </a:extLst>
              </a:tr>
            </a:tbl>
          </a:graphicData>
        </a:graphic>
      </p:graphicFrame>
      <p:graphicFrame>
        <p:nvGraphicFramePr>
          <p:cNvPr id="5" name="Tablo 4"/>
          <p:cNvGraphicFramePr>
            <a:graphicFrameLocks noGrp="1"/>
          </p:cNvGraphicFramePr>
          <p:nvPr>
            <p:extLst/>
          </p:nvPr>
        </p:nvGraphicFramePr>
        <p:xfrm>
          <a:off x="680185" y="4163846"/>
          <a:ext cx="6308445" cy="578360"/>
        </p:xfrm>
        <a:graphic>
          <a:graphicData uri="http://schemas.openxmlformats.org/drawingml/2006/table">
            <a:tbl>
              <a:tblPr firstRow="1" firstCol="1" bandRow="1">
                <a:tableStyleId>{0E3FDE45-AF77-4B5C-9715-49D594BDF05E}</a:tableStyleId>
              </a:tblPr>
              <a:tblGrid>
                <a:gridCol w="463836">
                  <a:extLst>
                    <a:ext uri="{9D8B030D-6E8A-4147-A177-3AD203B41FA5}">
                      <a16:colId xmlns:a16="http://schemas.microsoft.com/office/drawing/2014/main" val="941978415"/>
                    </a:ext>
                  </a:extLst>
                </a:gridCol>
                <a:gridCol w="5151919">
                  <a:extLst>
                    <a:ext uri="{9D8B030D-6E8A-4147-A177-3AD203B41FA5}">
                      <a16:colId xmlns:a16="http://schemas.microsoft.com/office/drawing/2014/main" val="3449744407"/>
                    </a:ext>
                  </a:extLst>
                </a:gridCol>
                <a:gridCol w="692690">
                  <a:extLst>
                    <a:ext uri="{9D8B030D-6E8A-4147-A177-3AD203B41FA5}">
                      <a16:colId xmlns:a16="http://schemas.microsoft.com/office/drawing/2014/main" val="4118552614"/>
                    </a:ext>
                  </a:extLst>
                </a:gridCol>
              </a:tblGrid>
              <a:tr h="144590">
                <a:tc>
                  <a:txBody>
                    <a:bodyPr/>
                    <a:lstStyle/>
                    <a:p>
                      <a:pPr>
                        <a:lnSpc>
                          <a:spcPct val="115000"/>
                        </a:lnSpc>
                        <a:spcAft>
                          <a:spcPts val="0"/>
                        </a:spcAft>
                      </a:pPr>
                      <a:r>
                        <a:rPr lang="tr-TR" sz="800">
                          <a:effectLst/>
                        </a:rPr>
                        <a:t>Sıra No</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15000"/>
                        </a:lnSpc>
                        <a:spcAft>
                          <a:spcPts val="0"/>
                        </a:spcAft>
                      </a:pPr>
                      <a:r>
                        <a:rPr lang="tr-TR" sz="800" dirty="0">
                          <a:effectLst/>
                        </a:rPr>
                        <a:t>Kategoriler</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tr-TR" sz="800">
                          <a:effectLst/>
                        </a:rPr>
                        <a:t>Miktar</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43269670"/>
                  </a:ext>
                </a:extLst>
              </a:tr>
              <a:tr h="144590">
                <a:tc>
                  <a:txBody>
                    <a:bodyPr/>
                    <a:lstStyle/>
                    <a:p>
                      <a:pPr>
                        <a:lnSpc>
                          <a:spcPct val="115000"/>
                        </a:lnSpc>
                        <a:spcAft>
                          <a:spcPts val="0"/>
                        </a:spcAft>
                      </a:pPr>
                      <a:r>
                        <a:rPr lang="tr-TR" sz="800">
                          <a:effectLst/>
                        </a:rPr>
                        <a:t>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nSpc>
                          <a:spcPct val="115000"/>
                        </a:lnSpc>
                        <a:spcAft>
                          <a:spcPts val="0"/>
                        </a:spcAft>
                      </a:pPr>
                      <a:r>
                        <a:rPr lang="tr-TR" sz="800" dirty="0">
                          <a:effectLst/>
                        </a:rPr>
                        <a:t>Dünya Mirası Alanı (doğal ve karma)</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tr-TR" sz="800">
                          <a:effectLst/>
                        </a:rPr>
                        <a:t>13</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582901779"/>
                  </a:ext>
                </a:extLst>
              </a:tr>
              <a:tr h="144590">
                <a:tc>
                  <a:txBody>
                    <a:bodyPr/>
                    <a:lstStyle/>
                    <a:p>
                      <a:pPr>
                        <a:lnSpc>
                          <a:spcPct val="115000"/>
                        </a:lnSpc>
                        <a:spcAft>
                          <a:spcPts val="0"/>
                        </a:spcAft>
                      </a:pPr>
                      <a:r>
                        <a:rPr lang="tr-TR" sz="800">
                          <a:effectLst/>
                        </a:rPr>
                        <a:t>2</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nSpc>
                          <a:spcPct val="115000"/>
                        </a:lnSpc>
                        <a:spcAft>
                          <a:spcPts val="0"/>
                        </a:spcAft>
                      </a:pPr>
                      <a:r>
                        <a:rPr lang="tr-TR" sz="800" dirty="0">
                          <a:effectLst/>
                        </a:rPr>
                        <a:t>UNESCO – MAB Biyosfer Alanı</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tr-TR" sz="800">
                          <a:effectLst/>
                        </a:rPr>
                        <a:t>43</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543786806"/>
                  </a:ext>
                </a:extLst>
              </a:tr>
              <a:tr h="144590">
                <a:tc>
                  <a:txBody>
                    <a:bodyPr/>
                    <a:lstStyle/>
                    <a:p>
                      <a:pPr>
                        <a:lnSpc>
                          <a:spcPct val="115000"/>
                        </a:lnSpc>
                        <a:spcAft>
                          <a:spcPts val="0"/>
                        </a:spcAft>
                      </a:pPr>
                      <a:r>
                        <a:rPr lang="tr-TR" sz="800">
                          <a:effectLst/>
                        </a:rPr>
                        <a:t>3</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nSpc>
                          <a:spcPct val="115000"/>
                        </a:lnSpc>
                        <a:spcAft>
                          <a:spcPts val="0"/>
                        </a:spcAft>
                      </a:pPr>
                      <a:r>
                        <a:rPr lang="tr-TR" sz="800">
                          <a:effectLst/>
                        </a:rPr>
                        <a:t>Ramsar Alanı, Uluslararası Öneme sahip Sulak Alanlar</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tr-TR" sz="800" dirty="0">
                          <a:effectLst/>
                        </a:rPr>
                        <a:t>37</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364551165"/>
                  </a:ext>
                </a:extLst>
              </a:tr>
            </a:tbl>
          </a:graphicData>
        </a:graphic>
      </p:graphicFrame>
      <p:sp>
        <p:nvSpPr>
          <p:cNvPr id="10" name="Rectangle 3"/>
          <p:cNvSpPr>
            <a:spLocks noChangeArrowheads="1"/>
          </p:cNvSpPr>
          <p:nvPr/>
        </p:nvSpPr>
        <p:spPr bwMode="auto">
          <a:xfrm>
            <a:off x="680184" y="5306352"/>
            <a:ext cx="163891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tr-TR" altLang="tr-TR" sz="750" baseline="30000">
                <a:latin typeface="Calibri" panose="020F0502020204030204" pitchFamily="34" charset="0"/>
                <a:ea typeface="Calibri" panose="020F0502020204030204" pitchFamily="34" charset="0"/>
                <a:cs typeface="Times New Roman" panose="02020603050405020304" pitchFamily="18" charset="0"/>
                <a:hlinkClick r:id="rId2"/>
              </a:rPr>
              <a:t>[</a:t>
            </a:r>
            <a:r>
              <a:rPr lang="tr-TR" altLang="tr-TR" sz="750" baseline="30000" bmk="">
                <a:latin typeface="Calibri" panose="020F0502020204030204" pitchFamily="34" charset="0"/>
                <a:ea typeface="Calibri" panose="020F0502020204030204" pitchFamily="34" charset="0"/>
                <a:cs typeface="Times New Roman" panose="02020603050405020304" pitchFamily="18" charset="0"/>
                <a:hlinkClick r:id="rId2"/>
              </a:rPr>
              <a:t>1]</a:t>
            </a:r>
            <a:r>
              <a:rPr lang="tr-TR" altLang="tr-TR" sz="750">
                <a:latin typeface="Calibri" panose="020F0502020204030204" pitchFamily="34" charset="0"/>
                <a:ea typeface="Calibri" panose="020F0502020204030204" pitchFamily="34" charset="0"/>
                <a:cs typeface="Times New Roman" panose="02020603050405020304" pitchFamily="18" charset="0"/>
              </a:rPr>
              <a:t> Man and the Biosphere Programme</a:t>
            </a:r>
            <a:endParaRPr lang="tr-TR" altLang="tr-TR" sz="1350">
              <a:latin typeface="Arial" panose="020B0604020202020204" pitchFamily="34" charset="0"/>
            </a:endParaRPr>
          </a:p>
        </p:txBody>
      </p:sp>
      <p:sp>
        <p:nvSpPr>
          <p:cNvPr id="19" name="Başlık 1"/>
          <p:cNvSpPr txBox="1">
            <a:spLocks/>
          </p:cNvSpPr>
          <p:nvPr/>
        </p:nvSpPr>
        <p:spPr>
          <a:xfrm>
            <a:off x="-58635" y="3539314"/>
            <a:ext cx="8137603" cy="496548"/>
          </a:xfrm>
          <a:prstGeom prst="rect">
            <a:avLst/>
          </a:prstGeom>
        </p:spPr>
        <p:txBody>
          <a:bodyPr vert="horz" lIns="68580" tIns="34290" rIns="68580" bIns="34290" rtlCol="0" anchor="t" anchorCtr="0">
            <a:normAutofit fontScale="825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100" dirty="0"/>
              <a:t>ABD’de </a:t>
            </a:r>
            <a:r>
              <a:rPr lang="tr-TR" sz="2100" b="1" i="1" dirty="0"/>
              <a:t>Uluslararası Tahsise </a:t>
            </a:r>
            <a:r>
              <a:rPr lang="tr-TR" sz="2100" dirty="0"/>
              <a:t>ayrılmış alanlardaki Kategoriler ve miktarları</a:t>
            </a:r>
            <a:br>
              <a:rPr lang="tr-TR" sz="2100" dirty="0"/>
            </a:br>
            <a:endParaRPr lang="en-US" sz="2100" b="1" dirty="0"/>
          </a:p>
        </p:txBody>
      </p:sp>
      <p:sp>
        <p:nvSpPr>
          <p:cNvPr id="22" name="Başlık 1"/>
          <p:cNvSpPr txBox="1">
            <a:spLocks/>
          </p:cNvSpPr>
          <p:nvPr/>
        </p:nvSpPr>
        <p:spPr>
          <a:xfrm>
            <a:off x="476715" y="1328477"/>
            <a:ext cx="8137603" cy="496548"/>
          </a:xfrm>
          <a:prstGeom prst="rect">
            <a:avLst/>
          </a:prstGeom>
        </p:spPr>
        <p:txBody>
          <a:bodyPr vert="horz" lIns="68580" tIns="34290" rIns="68580" bIns="34290" rtlCol="0" anchor="t"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100" b="1"/>
              <a:t>KORUMA ALANLARI YÖNETİMİNDE DÜNYA ÖRNEKLERİ</a:t>
            </a:r>
            <a:endParaRPr lang="en-US" sz="2100" b="1" dirty="0"/>
          </a:p>
        </p:txBody>
      </p:sp>
    </p:spTree>
    <p:extLst>
      <p:ext uri="{BB962C8B-B14F-4D97-AF65-F5344CB8AC3E}">
        <p14:creationId xmlns:p14="http://schemas.microsoft.com/office/powerpoint/2010/main" val="821398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727628" y="1903170"/>
            <a:ext cx="7510545" cy="300082"/>
          </a:xfrm>
          <a:prstGeom prst="rect">
            <a:avLst/>
          </a:prstGeom>
        </p:spPr>
        <p:txBody>
          <a:bodyPr wrap="square">
            <a:spAutoFit/>
          </a:bodyPr>
          <a:lstStyle/>
          <a:p>
            <a:pPr algn="just"/>
            <a:endParaRPr lang="tr-TR" sz="1350" dirty="0"/>
          </a:p>
        </p:txBody>
      </p:sp>
      <p:sp>
        <p:nvSpPr>
          <p:cNvPr id="2" name="Dikdörtgen 1"/>
          <p:cNvSpPr/>
          <p:nvPr/>
        </p:nvSpPr>
        <p:spPr>
          <a:xfrm>
            <a:off x="866726" y="990363"/>
            <a:ext cx="7406844" cy="1546577"/>
          </a:xfrm>
          <a:prstGeom prst="rect">
            <a:avLst/>
          </a:prstGeom>
        </p:spPr>
        <p:txBody>
          <a:bodyPr wrap="square">
            <a:spAutoFit/>
          </a:bodyPr>
          <a:lstStyle/>
          <a:p>
            <a:endParaRPr lang="tr-TR" sz="1350" dirty="0">
              <a:latin typeface="Times New Roman" panose="02020603050405020304" pitchFamily="18" charset="0"/>
            </a:endParaRPr>
          </a:p>
          <a:p>
            <a:endParaRPr lang="tr-TR" sz="1350" dirty="0">
              <a:latin typeface="Times New Roman" panose="02020603050405020304" pitchFamily="18" charset="0"/>
            </a:endParaRPr>
          </a:p>
          <a:p>
            <a:endParaRPr lang="tr-TR" sz="1350" dirty="0">
              <a:latin typeface="Times New Roman" panose="02020603050405020304" pitchFamily="18" charset="0"/>
            </a:endParaRPr>
          </a:p>
          <a:p>
            <a:endParaRPr lang="tr-TR" sz="1350" dirty="0">
              <a:latin typeface="Times New Roman" panose="02020603050405020304" pitchFamily="18" charset="0"/>
            </a:endParaRPr>
          </a:p>
          <a:p>
            <a:endParaRPr lang="tr-TR" sz="1350" dirty="0">
              <a:latin typeface="Times New Roman" panose="02020603050405020304" pitchFamily="18" charset="0"/>
            </a:endParaRPr>
          </a:p>
          <a:p>
            <a:endParaRPr lang="tr-TR" sz="1350" dirty="0">
              <a:latin typeface="Times New Roman" panose="02020603050405020304" pitchFamily="18" charset="0"/>
            </a:endParaRPr>
          </a:p>
          <a:p>
            <a:endParaRPr lang="tr-TR" sz="1350" dirty="0"/>
          </a:p>
        </p:txBody>
      </p:sp>
      <p:pic>
        <p:nvPicPr>
          <p:cNvPr id="22" name="Resim 21"/>
          <p:cNvPicPr/>
          <p:nvPr/>
        </p:nvPicPr>
        <p:blipFill>
          <a:blip r:embed="rId2" cstate="screen">
            <a:extLst>
              <a:ext uri="{28A0092B-C50C-407E-A947-70E740481C1C}">
                <a14:useLocalDpi xmlns:a14="http://schemas.microsoft.com/office/drawing/2010/main"/>
              </a:ext>
            </a:extLst>
          </a:blip>
          <a:stretch>
            <a:fillRect/>
          </a:stretch>
        </p:blipFill>
        <p:spPr>
          <a:xfrm>
            <a:off x="186082" y="2009693"/>
            <a:ext cx="2833046" cy="2712479"/>
          </a:xfrm>
          <a:prstGeom prst="rect">
            <a:avLst/>
          </a:prstGeom>
        </p:spPr>
      </p:pic>
      <p:sp>
        <p:nvSpPr>
          <p:cNvPr id="8" name="Dikdörtgen 7"/>
          <p:cNvSpPr/>
          <p:nvPr/>
        </p:nvSpPr>
        <p:spPr>
          <a:xfrm>
            <a:off x="497571" y="4907261"/>
            <a:ext cx="1726114" cy="300082"/>
          </a:xfrm>
          <a:prstGeom prst="rect">
            <a:avLst/>
          </a:prstGeom>
        </p:spPr>
        <p:txBody>
          <a:bodyPr wrap="none">
            <a:spAutoFit/>
          </a:bodyPr>
          <a:lstStyle/>
          <a:p>
            <a:r>
              <a:rPr lang="tr-TR" sz="1350" dirty="0">
                <a:latin typeface="+mj-lt"/>
                <a:ea typeface="Calibri" panose="020F0502020204030204" pitchFamily="34" charset="0"/>
              </a:rPr>
              <a:t>Yellowstone Milli Parkı</a:t>
            </a:r>
            <a:endParaRPr lang="tr-TR" sz="1350" dirty="0">
              <a:latin typeface="+mj-lt"/>
            </a:endParaRPr>
          </a:p>
        </p:txBody>
      </p:sp>
      <p:pic>
        <p:nvPicPr>
          <p:cNvPr id="23" name="Resim 22"/>
          <p:cNvPicPr/>
          <p:nvPr/>
        </p:nvPicPr>
        <p:blipFill>
          <a:blip r:embed="rId3">
            <a:extLst>
              <a:ext uri="{28A0092B-C50C-407E-A947-70E740481C1C}">
                <a14:useLocalDpi xmlns:a14="http://schemas.microsoft.com/office/drawing/2010/main"/>
              </a:ext>
            </a:extLst>
          </a:blip>
          <a:stretch>
            <a:fillRect/>
          </a:stretch>
        </p:blipFill>
        <p:spPr>
          <a:xfrm>
            <a:off x="3182929" y="1998714"/>
            <a:ext cx="2505685" cy="2734435"/>
          </a:xfrm>
          <a:prstGeom prst="rect">
            <a:avLst/>
          </a:prstGeom>
        </p:spPr>
      </p:pic>
      <p:sp>
        <p:nvSpPr>
          <p:cNvPr id="9" name="Dikdörtgen 8"/>
          <p:cNvSpPr/>
          <p:nvPr/>
        </p:nvSpPr>
        <p:spPr>
          <a:xfrm>
            <a:off x="3536888" y="4873612"/>
            <a:ext cx="1989584" cy="300082"/>
          </a:xfrm>
          <a:prstGeom prst="rect">
            <a:avLst/>
          </a:prstGeom>
        </p:spPr>
        <p:txBody>
          <a:bodyPr wrap="none">
            <a:spAutoFit/>
          </a:bodyPr>
          <a:lstStyle/>
          <a:p>
            <a:pPr lvl="1"/>
            <a:r>
              <a:rPr lang="tr-TR" sz="1350" dirty="0" err="1">
                <a:latin typeface="+mj-lt"/>
                <a:ea typeface="Calibri" panose="020F0502020204030204" pitchFamily="34" charset="0"/>
              </a:rPr>
              <a:t>Yosemite</a:t>
            </a:r>
            <a:r>
              <a:rPr lang="tr-TR" sz="1350" dirty="0">
                <a:latin typeface="+mj-lt"/>
                <a:ea typeface="Calibri" panose="020F0502020204030204" pitchFamily="34" charset="0"/>
              </a:rPr>
              <a:t> Milli Parkı</a:t>
            </a:r>
            <a:endParaRPr lang="tr-TR" sz="1350" dirty="0">
              <a:latin typeface="+mj-lt"/>
            </a:endParaRPr>
          </a:p>
        </p:txBody>
      </p:sp>
      <p:sp>
        <p:nvSpPr>
          <p:cNvPr id="24" name="Başlık 1"/>
          <p:cNvSpPr>
            <a:spLocks noGrp="1"/>
          </p:cNvSpPr>
          <p:nvPr>
            <p:ph type="title"/>
          </p:nvPr>
        </p:nvSpPr>
        <p:spPr>
          <a:xfrm>
            <a:off x="476715" y="1328477"/>
            <a:ext cx="8137603" cy="496548"/>
          </a:xfrm>
        </p:spPr>
        <p:txBody>
          <a:bodyPr anchor="t">
            <a:normAutofit fontScale="90000"/>
          </a:bodyPr>
          <a:lstStyle/>
          <a:p>
            <a:pPr algn="ctr"/>
            <a:r>
              <a:rPr lang="tr-TR" sz="2100" dirty="0"/>
              <a:t>KORUMA ALANLARI YÖNETİMİNDE DÜNYA ÖRNEKLERİ</a:t>
            </a:r>
            <a:br>
              <a:rPr lang="tr-TR" sz="2100" dirty="0"/>
            </a:br>
            <a:r>
              <a:rPr lang="tr-TR" sz="2100" dirty="0"/>
              <a:t>ABD ÖRNEĞİ</a:t>
            </a:r>
            <a:br>
              <a:rPr lang="tr-TR" sz="2100" dirty="0"/>
            </a:br>
            <a:endParaRPr lang="en-US" sz="2100" dirty="0"/>
          </a:p>
        </p:txBody>
      </p:sp>
      <p:pic>
        <p:nvPicPr>
          <p:cNvPr id="19" name="Resim 18"/>
          <p:cNvPicPr/>
          <p:nvPr/>
        </p:nvPicPr>
        <p:blipFill>
          <a:blip r:embed="rId4" cstate="screen">
            <a:extLst>
              <a:ext uri="{28A0092B-C50C-407E-A947-70E740481C1C}">
                <a14:useLocalDpi xmlns:a14="http://schemas.microsoft.com/office/drawing/2010/main"/>
              </a:ext>
            </a:extLst>
          </a:blip>
          <a:stretch>
            <a:fillRect/>
          </a:stretch>
        </p:blipFill>
        <p:spPr>
          <a:xfrm>
            <a:off x="5852414" y="2009693"/>
            <a:ext cx="3072194" cy="2672999"/>
          </a:xfrm>
          <a:prstGeom prst="rect">
            <a:avLst/>
          </a:prstGeom>
        </p:spPr>
      </p:pic>
      <p:sp>
        <p:nvSpPr>
          <p:cNvPr id="4" name="Dikdörtgen 3"/>
          <p:cNvSpPr/>
          <p:nvPr/>
        </p:nvSpPr>
        <p:spPr>
          <a:xfrm>
            <a:off x="6364607" y="4833908"/>
            <a:ext cx="1327030" cy="300082"/>
          </a:xfrm>
          <a:prstGeom prst="rect">
            <a:avLst/>
          </a:prstGeom>
        </p:spPr>
        <p:txBody>
          <a:bodyPr wrap="none">
            <a:spAutoFit/>
          </a:bodyPr>
          <a:lstStyle/>
          <a:p>
            <a:r>
              <a:rPr lang="tr-TR" sz="1350" dirty="0" err="1">
                <a:latin typeface="+mj-lt"/>
                <a:ea typeface="Calibri" panose="020F0502020204030204" pitchFamily="34" charset="0"/>
              </a:rPr>
              <a:t>Zion</a:t>
            </a:r>
            <a:r>
              <a:rPr lang="tr-TR" sz="1350" dirty="0">
                <a:latin typeface="+mj-lt"/>
                <a:ea typeface="Calibri" panose="020F0502020204030204" pitchFamily="34" charset="0"/>
              </a:rPr>
              <a:t> Ulusal Parkı</a:t>
            </a:r>
            <a:endParaRPr lang="tr-TR" sz="1350" dirty="0">
              <a:latin typeface="+mj-lt"/>
            </a:endParaRPr>
          </a:p>
        </p:txBody>
      </p:sp>
    </p:spTree>
    <p:extLst>
      <p:ext uri="{BB962C8B-B14F-4D97-AF65-F5344CB8AC3E}">
        <p14:creationId xmlns:p14="http://schemas.microsoft.com/office/powerpoint/2010/main" val="1059873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600164"/>
          </a:xfrm>
          <a:prstGeom prst="rect">
            <a:avLst/>
          </a:prstGeom>
        </p:spPr>
        <p:txBody>
          <a:bodyPr wrap="square">
            <a:spAutoFit/>
          </a:bodyPr>
          <a:lstStyle/>
          <a:p>
            <a:pPr marL="0" lvl="1" algn="ctr" defTabSz="685800">
              <a:spcBef>
                <a:spcPct val="20000"/>
              </a:spcBef>
              <a:buClr>
                <a:srgbClr val="AD0101"/>
              </a:buClr>
              <a:defRPr/>
            </a:pPr>
            <a:r>
              <a:rPr lang="tr-TR" sz="1500" b="1" dirty="0" smtClean="0">
                <a:solidFill>
                  <a:prstClr val="black"/>
                </a:solidFill>
                <a:latin typeface="Arial"/>
              </a:rPr>
              <a:t>KAYNAKLAR</a:t>
            </a:r>
            <a:endParaRPr lang="en-US" sz="1500" b="1" dirty="0">
              <a:solidFill>
                <a:prstClr val="black"/>
              </a:solidFill>
              <a:latin typeface="Arial"/>
            </a:endParaRPr>
          </a:p>
          <a:p>
            <a:pPr marL="0" lvl="1" algn="ctr" defTabSz="685800">
              <a:spcBef>
                <a:spcPct val="20000"/>
              </a:spcBef>
              <a:buClr>
                <a:srgbClr val="AD0101"/>
              </a:buClr>
              <a:defRPr/>
            </a:pPr>
            <a:endParaRPr lang="en-US" sz="1500" b="1" dirty="0">
              <a:solidFill>
                <a:prstClr val="black"/>
              </a:solidFill>
              <a:latin typeface="Arial"/>
            </a:endParaRPr>
          </a:p>
        </p:txBody>
      </p:sp>
      <p:sp>
        <p:nvSpPr>
          <p:cNvPr id="4" name="Dikdörtgen 3"/>
          <p:cNvSpPr/>
          <p:nvPr/>
        </p:nvSpPr>
        <p:spPr>
          <a:xfrm>
            <a:off x="473293" y="1703101"/>
            <a:ext cx="8012450" cy="2400657"/>
          </a:xfrm>
          <a:prstGeom prst="rect">
            <a:avLst/>
          </a:prstGeom>
        </p:spPr>
        <p:txBody>
          <a:bodyPr wrap="square">
            <a:spAutoFit/>
          </a:bodyPr>
          <a:lstStyle/>
          <a:p>
            <a:pPr marL="257175" indent="-257175" algn="just" defTabSz="685800">
              <a:buFont typeface="Wingdings" panose="05000000000000000000" pitchFamily="2" charset="2"/>
              <a:buChar char="Ø"/>
              <a:defRPr/>
            </a:pPr>
            <a:endParaRPr lang="tr-TR" sz="1500" dirty="0">
              <a:solidFill>
                <a:prstClr val="black"/>
              </a:solidFill>
              <a:latin typeface="Arial"/>
            </a:endParaRPr>
          </a:p>
          <a:p>
            <a:pPr marL="257175" indent="-257175" algn="just" defTabSz="685800">
              <a:buFont typeface="Wingdings" panose="05000000000000000000" pitchFamily="2" charset="2"/>
              <a:buChar char="Ø"/>
              <a:defRPr/>
            </a:pPr>
            <a:r>
              <a:rPr lang="tr-TR" sz="1500" dirty="0" smtClean="0">
                <a:solidFill>
                  <a:prstClr val="black"/>
                </a:solidFill>
                <a:latin typeface="Arial"/>
              </a:rPr>
              <a:t>Çevre </a:t>
            </a:r>
            <a:r>
              <a:rPr lang="tr-TR" sz="1500" dirty="0">
                <a:solidFill>
                  <a:prstClr val="black"/>
                </a:solidFill>
                <a:latin typeface="Arial"/>
              </a:rPr>
              <a:t>ve Orman Bakanlığı Korunan Alan Planlaması ve Yönetimi, Biyolojik çeşitlilik ve Doğal Kaynak Yönetimi Projesi Deneyimi, Ankara, 2007.</a:t>
            </a:r>
          </a:p>
          <a:p>
            <a:pPr marL="257175" indent="-257175" algn="just" defTabSz="685800">
              <a:buFont typeface="Wingdings" panose="05000000000000000000" pitchFamily="2" charset="2"/>
              <a:buChar char="Ø"/>
              <a:defRPr/>
            </a:pPr>
            <a:r>
              <a:rPr lang="tr-TR" sz="1500" dirty="0">
                <a:solidFill>
                  <a:prstClr val="black"/>
                </a:solidFill>
                <a:latin typeface="Arial"/>
              </a:rPr>
              <a:t>Ekolojik Sorunlar ve Çözümleri, N. Çepel, TÜBİTAK Popüler Bilim Kitapları, Ankara,2003.</a:t>
            </a:r>
          </a:p>
          <a:p>
            <a:pPr marL="257175" indent="-257175" algn="just" defTabSz="685800">
              <a:buFont typeface="Wingdings" panose="05000000000000000000" pitchFamily="2" charset="2"/>
              <a:buChar char="Ø"/>
              <a:defRPr/>
            </a:pPr>
            <a:r>
              <a:rPr lang="tr-TR" sz="1500" dirty="0">
                <a:solidFill>
                  <a:prstClr val="black"/>
                </a:solidFill>
                <a:latin typeface="Arial"/>
              </a:rPr>
              <a:t>Kuş Araştırmaları Derneği, Doğa Korumacının El Kitabı. Editör: Tansu Gürpınar, 2007.</a:t>
            </a:r>
          </a:p>
          <a:p>
            <a:pPr marL="257175" indent="-257175" algn="just" defTabSz="685800">
              <a:buFont typeface="Wingdings" panose="05000000000000000000" pitchFamily="2" charset="2"/>
              <a:buChar char="Ø"/>
              <a:defRPr/>
            </a:pPr>
            <a:r>
              <a:rPr lang="tr-TR" sz="1500" dirty="0">
                <a:solidFill>
                  <a:prstClr val="black"/>
                </a:solidFill>
                <a:latin typeface="Arial"/>
              </a:rPr>
              <a:t>Kültür ve Turizm Bakanlığı-Teftiş Kurulu Başkanlığı, Bakanlık Mevzuatı, Kültür Varlıkları ve Müzeler Genel Müdürlüğü İle İlgili Mevzuat, İlke Kararları, 2012.</a:t>
            </a:r>
          </a:p>
          <a:p>
            <a:pPr marL="257175" indent="-257175" algn="just" defTabSz="685800">
              <a:buFont typeface="Wingdings" panose="05000000000000000000" pitchFamily="2" charset="2"/>
              <a:buChar char="Ø"/>
              <a:defRPr/>
            </a:pPr>
            <a:r>
              <a:rPr lang="tr-TR" sz="1500" dirty="0">
                <a:solidFill>
                  <a:prstClr val="black"/>
                </a:solidFill>
                <a:latin typeface="Arial"/>
              </a:rPr>
              <a:t>Orman’da Doğa Koruma A.H. Çolak, Milli Parklar ve Av-Yaban Hayatı Genel Müdürlüğü Yayını, Ankara, 2001.</a:t>
            </a:r>
          </a:p>
          <a:p>
            <a:pPr marL="257175" indent="-257175" algn="just" defTabSz="685800">
              <a:buFont typeface="Wingdings" panose="05000000000000000000" pitchFamily="2" charset="2"/>
              <a:buChar char="Ø"/>
              <a:defRPr/>
            </a:pPr>
            <a:endParaRPr lang="tr-TR" sz="1500" dirty="0">
              <a:solidFill>
                <a:prstClr val="black"/>
              </a:solidFill>
              <a:latin typeface="Arial"/>
            </a:endParaRPr>
          </a:p>
        </p:txBody>
      </p:sp>
      <p:sp>
        <p:nvSpPr>
          <p:cNvPr id="22" name="Altbilgi Yer Tutucusu 1">
            <a:extLst>
              <a:ext uri="{FF2B5EF4-FFF2-40B4-BE49-F238E27FC236}">
                <a16:creationId xmlns:a16="http://schemas.microsoft.com/office/drawing/2014/main" id="{B6477F57-3F59-417D-BE18-5CBA26DCF964}"/>
              </a:ext>
            </a:extLst>
          </p:cNvPr>
          <p:cNvSpPr txBox="1">
            <a:spLocks/>
          </p:cNvSpPr>
          <p:nvPr/>
        </p:nvSpPr>
        <p:spPr>
          <a:xfrm>
            <a:off x="4747980" y="5618203"/>
            <a:ext cx="3994184" cy="273844"/>
          </a:xfrm>
          <a:prstGeom prst="rect">
            <a:avLst/>
          </a:prstGeom>
        </p:spPr>
        <p:txBody>
          <a:bodyPr vert="horz" lIns="68580" tIns="34290" rIns="68580" bIns="3429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endParaRPr lang="en-US" sz="750" dirty="0">
              <a:ln>
                <a:solidFill>
                  <a:srgbClr val="47176C"/>
                </a:solidFill>
              </a:ln>
              <a:solidFill>
                <a:srgbClr val="46166B"/>
              </a:solidFill>
              <a:latin typeface="Century Gothic" panose="020B0502020202020204" pitchFamily="34" charset="0"/>
            </a:endParaRPr>
          </a:p>
        </p:txBody>
      </p:sp>
    </p:spTree>
    <p:extLst>
      <p:ext uri="{BB962C8B-B14F-4D97-AF65-F5344CB8AC3E}">
        <p14:creationId xmlns:p14="http://schemas.microsoft.com/office/powerpoint/2010/main" val="2419103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12492</TotalTime>
  <Words>770</Words>
  <Application>Microsoft Office PowerPoint</Application>
  <PresentationFormat>Ekran Gösterisi (4:3)</PresentationFormat>
  <Paragraphs>133</Paragraphs>
  <Slides>9</Slides>
  <Notes>0</Notes>
  <HiddenSlides>0</HiddenSlides>
  <MMClips>0</MMClips>
  <ScaleCrop>false</ScaleCrop>
  <HeadingPairs>
    <vt:vector size="6" baseType="variant">
      <vt:variant>
        <vt:lpstr>Kullanılan Yazı Tipleri</vt:lpstr>
      </vt:variant>
      <vt:variant>
        <vt:i4>8</vt:i4>
      </vt:variant>
      <vt:variant>
        <vt:lpstr>Tema</vt:lpstr>
      </vt:variant>
      <vt:variant>
        <vt:i4>3</vt:i4>
      </vt:variant>
      <vt:variant>
        <vt:lpstr>Slayt Başlıkları</vt:lpstr>
      </vt:variant>
      <vt:variant>
        <vt:i4>9</vt:i4>
      </vt:variant>
    </vt:vector>
  </HeadingPairs>
  <TitlesOfParts>
    <vt:vector size="20" baseType="lpstr">
      <vt:lpstr>ＭＳ Ｐゴシック</vt:lpstr>
      <vt:lpstr>Arial</vt:lpstr>
      <vt:lpstr>Calibri</vt:lpstr>
      <vt:lpstr>Calibri Light</vt:lpstr>
      <vt:lpstr>Century Gothic</vt:lpstr>
      <vt:lpstr>Times New Roman</vt:lpstr>
      <vt:lpstr>Verdana</vt:lpstr>
      <vt:lpstr>Wingdings</vt:lpstr>
      <vt:lpstr>ekonomi</vt:lpstr>
      <vt:lpstr>1_Rics</vt:lpstr>
      <vt:lpstr>h.t.</vt:lpstr>
      <vt:lpstr>PowerPoint Sunusu</vt:lpstr>
      <vt:lpstr>DÜNYA VE TÜRKİYE’DE ÖRNEK KORUMA YAKLAŞIMLARI</vt:lpstr>
      <vt:lpstr>DÜNYADA ÇEVRE KORUMA ANLAYIŞI</vt:lpstr>
      <vt:lpstr>DÜNYADA ÇEVRE KORUMA ANLAYIŞI</vt:lpstr>
      <vt:lpstr>DÜNYADA ÇEVRE KORUMA ANLAYIŞI</vt:lpstr>
      <vt:lpstr>ABD’de Ulusal Tahsise ayrılmış alanlardaki Kategoriler ve miktarları </vt:lpstr>
      <vt:lpstr>ABD’de Bölgesel Tahsise ayrılmış alanlardaki Kategoriler ve miktarları </vt:lpstr>
      <vt:lpstr>KORUMA ALANLARI YÖNETİMİNDE DÜNYA ÖRNEKLERİ ABD ÖRNEĞİ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user</cp:lastModifiedBy>
  <cp:revision>815</cp:revision>
  <cp:lastPrinted>2016-10-24T07:53:35Z</cp:lastPrinted>
  <dcterms:created xsi:type="dcterms:W3CDTF">2016-09-18T09:35:24Z</dcterms:created>
  <dcterms:modified xsi:type="dcterms:W3CDTF">2020-02-25T11:23:31Z</dcterms:modified>
</cp:coreProperties>
</file>