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177F9047-EE67-443C-AF9A-CEAD4B89E419}" type="datetimeFigureOut">
              <a:rPr lang="tr-TR" smtClean="0"/>
              <a:t>19.5.2014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E77A8A0-426A-430E-ACA4-75B921BF546C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000" b="1" dirty="0" smtClean="0">
                <a:solidFill>
                  <a:srgbClr val="FFFF00"/>
                </a:solidFill>
              </a:rPr>
              <a:t>Yoğurt </a:t>
            </a:r>
            <a:r>
              <a:rPr lang="tr-TR" sz="4000" b="1" dirty="0" err="1" smtClean="0">
                <a:solidFill>
                  <a:srgbClr val="FFFF00"/>
                </a:solidFill>
              </a:rPr>
              <a:t>türevİ</a:t>
            </a:r>
            <a:r>
              <a:rPr lang="tr-TR" sz="4000" b="1" dirty="0" smtClean="0">
                <a:solidFill>
                  <a:srgbClr val="FFFF00"/>
                </a:solidFill>
              </a:rPr>
              <a:t> ürünler</a:t>
            </a:r>
            <a:endParaRPr lang="tr-TR" sz="40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988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463544" y="1844824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smtClean="0"/>
              <a:t>Gerekçeler;</a:t>
            </a:r>
          </a:p>
          <a:p>
            <a:endParaRPr lang="tr-TR" sz="2000" b="1" dirty="0"/>
          </a:p>
          <a:p>
            <a:pPr marL="0" indent="0">
              <a:buNone/>
            </a:pPr>
            <a:r>
              <a:rPr lang="tr-TR" sz="2000" b="1" dirty="0" smtClean="0">
                <a:solidFill>
                  <a:srgbClr val="92D050"/>
                </a:solidFill>
              </a:rPr>
              <a:t>I. </a:t>
            </a:r>
            <a:r>
              <a:rPr lang="tr-TR" sz="2000" b="1" dirty="0" err="1" smtClean="0">
                <a:solidFill>
                  <a:srgbClr val="92D050"/>
                </a:solidFill>
              </a:rPr>
              <a:t>Fermentasyon</a:t>
            </a:r>
            <a:r>
              <a:rPr lang="tr-TR" sz="2000" b="1" dirty="0" smtClean="0">
                <a:solidFill>
                  <a:srgbClr val="92D050"/>
                </a:solidFill>
              </a:rPr>
              <a:t> süresinin kısaltılması</a:t>
            </a:r>
          </a:p>
          <a:p>
            <a:pPr marL="0" indent="0">
              <a:buNone/>
            </a:pPr>
            <a:endParaRPr lang="tr-TR" sz="2000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92D050"/>
                </a:solidFill>
              </a:rPr>
              <a:t>II. Tatlılık derecesinin arttırılması (meyveli/aromalı yoğurt üretimi)</a:t>
            </a:r>
          </a:p>
          <a:p>
            <a:pPr marL="0" indent="0">
              <a:buNone/>
            </a:pPr>
            <a:endParaRPr lang="tr-TR" sz="2000" b="1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000" b="1" dirty="0" smtClean="0">
                <a:solidFill>
                  <a:srgbClr val="92D050"/>
                </a:solidFill>
              </a:rPr>
              <a:t>III. </a:t>
            </a:r>
            <a:r>
              <a:rPr lang="tr-TR" sz="2000" b="1" dirty="0" err="1" smtClean="0">
                <a:solidFill>
                  <a:srgbClr val="92D050"/>
                </a:solidFill>
              </a:rPr>
              <a:t>Asetaldehit</a:t>
            </a:r>
            <a:r>
              <a:rPr lang="tr-TR" sz="2000" b="1" dirty="0" smtClean="0">
                <a:solidFill>
                  <a:srgbClr val="92D050"/>
                </a:solidFill>
              </a:rPr>
              <a:t> konsantrasyonunun arttırılması</a:t>
            </a:r>
            <a:endParaRPr lang="tr-TR" sz="2000" b="1" dirty="0">
              <a:solidFill>
                <a:srgbClr val="92D050"/>
              </a:solidFill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Laktozu </a:t>
            </a:r>
            <a:r>
              <a:rPr lang="tr-TR" b="1" dirty="0" err="1" smtClean="0">
                <a:solidFill>
                  <a:srgbClr val="FFFF00"/>
                </a:solidFill>
              </a:rPr>
              <a:t>hİdrolİze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edİlmİş</a:t>
            </a:r>
            <a:r>
              <a:rPr lang="tr-TR" b="1" dirty="0" smtClean="0">
                <a:solidFill>
                  <a:srgbClr val="FFFF00"/>
                </a:solidFill>
              </a:rPr>
              <a:t> yoğurt</a:t>
            </a: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1484784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85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196752"/>
            <a:ext cx="7924800" cy="4114800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/>
              <a:t>%55-60 </a:t>
            </a:r>
            <a:r>
              <a:rPr lang="tr-TR" sz="2400" dirty="0" err="1" smtClean="0"/>
              <a:t>hidrolizasyon</a:t>
            </a:r>
            <a:r>
              <a:rPr lang="tr-TR" sz="2400" dirty="0" smtClean="0"/>
              <a:t> tat/aroma bozukluklarına neden olabilir</a:t>
            </a:r>
          </a:p>
          <a:p>
            <a:pPr algn="ctr"/>
            <a:endParaRPr lang="tr-TR" sz="2400" dirty="0"/>
          </a:p>
          <a:p>
            <a:pPr algn="ctr"/>
            <a:r>
              <a:rPr lang="tr-TR" sz="2400" dirty="0" smtClean="0"/>
              <a:t>Starter gelişimi kısmen baskılanabilir</a:t>
            </a:r>
          </a:p>
          <a:p>
            <a:pPr algn="ctr"/>
            <a:endParaRPr lang="tr-TR" sz="2400" dirty="0"/>
          </a:p>
          <a:p>
            <a:pPr algn="ctr"/>
            <a:r>
              <a:rPr lang="tr-TR" sz="2400" b="1" dirty="0" smtClean="0">
                <a:solidFill>
                  <a:srgbClr val="92D050"/>
                </a:solidFill>
              </a:rPr>
              <a:t>Düşük kalorili ve düşük laktozlu </a:t>
            </a:r>
            <a:r>
              <a:rPr lang="tr-TR" sz="2400" b="1" dirty="0" err="1" smtClean="0">
                <a:solidFill>
                  <a:srgbClr val="92D050"/>
                </a:solidFill>
              </a:rPr>
              <a:t>yoğutrt</a:t>
            </a:r>
            <a:r>
              <a:rPr lang="tr-TR" sz="2400" b="1" dirty="0" smtClean="0">
                <a:solidFill>
                  <a:srgbClr val="92D050"/>
                </a:solidFill>
              </a:rPr>
              <a:t> üretiminde laktaz ve UF kombinasyonu iyi sonuç vermektedir</a:t>
            </a:r>
            <a:endParaRPr lang="tr-TR" sz="2400" b="1" dirty="0">
              <a:solidFill>
                <a:srgbClr val="92D050"/>
              </a:solidFill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Laktozu </a:t>
            </a:r>
            <a:r>
              <a:rPr lang="tr-TR" b="1" dirty="0" err="1" smtClean="0">
                <a:solidFill>
                  <a:srgbClr val="FFFF00"/>
                </a:solidFill>
              </a:rPr>
              <a:t>hİdrolİze</a:t>
            </a:r>
            <a:r>
              <a:rPr lang="tr-TR" b="1" dirty="0" smtClean="0">
                <a:solidFill>
                  <a:srgbClr val="FFFF00"/>
                </a:solidFill>
              </a:rPr>
              <a:t> </a:t>
            </a:r>
            <a:r>
              <a:rPr lang="tr-TR" b="1" dirty="0" err="1" smtClean="0">
                <a:solidFill>
                  <a:srgbClr val="FFFF00"/>
                </a:solidFill>
              </a:rPr>
              <a:t>edİlmİş</a:t>
            </a:r>
            <a:r>
              <a:rPr lang="tr-TR" b="1" dirty="0" smtClean="0">
                <a:solidFill>
                  <a:srgbClr val="FFFF00"/>
                </a:solidFill>
              </a:rPr>
              <a:t> yoğurt</a:t>
            </a: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76" y="4437112"/>
            <a:ext cx="80010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191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Tuzlu yoğurt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4" name="Düz Bağlayıcı 3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900238"/>
            <a:ext cx="8477250" cy="305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467544" y="5229200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%1-2 tuz ilavesi + kaynatma → uzun raf ömrü (6-9 ay)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7476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700808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92D050"/>
                </a:solidFill>
              </a:rPr>
              <a:t>i. Yumuşak dondurulmuş yoğurt (</a:t>
            </a:r>
            <a:r>
              <a:rPr lang="tr-TR" sz="2400" b="1" dirty="0" err="1" smtClean="0">
                <a:solidFill>
                  <a:srgbClr val="92D050"/>
                </a:solidFill>
              </a:rPr>
              <a:t>soft</a:t>
            </a:r>
            <a:r>
              <a:rPr lang="tr-TR" sz="2400" b="1" dirty="0" smtClean="0">
                <a:solidFill>
                  <a:srgbClr val="92D050"/>
                </a:solidFill>
              </a:rPr>
              <a:t> </a:t>
            </a:r>
            <a:r>
              <a:rPr lang="tr-TR" sz="2400" b="1" dirty="0" err="1" smtClean="0">
                <a:solidFill>
                  <a:srgbClr val="92D050"/>
                </a:solidFill>
              </a:rPr>
              <a:t>frozen</a:t>
            </a:r>
            <a:r>
              <a:rPr lang="tr-TR" sz="2400" b="1" dirty="0" smtClean="0">
                <a:solidFill>
                  <a:srgbClr val="92D050"/>
                </a:solidFill>
              </a:rPr>
              <a:t> yoğurt)</a:t>
            </a:r>
          </a:p>
          <a:p>
            <a:endParaRPr lang="tr-TR" sz="2400" b="1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400" b="1" dirty="0" smtClean="0">
                <a:solidFill>
                  <a:srgbClr val="92D050"/>
                </a:solidFill>
              </a:rPr>
              <a:t>ii. Sert dondurulmuş yoğurt (hard </a:t>
            </a:r>
            <a:r>
              <a:rPr lang="tr-TR" sz="2400" b="1" dirty="0" err="1" smtClean="0">
                <a:solidFill>
                  <a:srgbClr val="92D050"/>
                </a:solidFill>
              </a:rPr>
              <a:t>frozen</a:t>
            </a:r>
            <a:r>
              <a:rPr lang="tr-TR" sz="2400" b="1" dirty="0" smtClean="0">
                <a:solidFill>
                  <a:srgbClr val="92D050"/>
                </a:solidFill>
              </a:rPr>
              <a:t> yoğurt)</a:t>
            </a:r>
          </a:p>
          <a:p>
            <a:endParaRPr lang="tr-TR" sz="2400" b="1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400" b="1" dirty="0">
                <a:solidFill>
                  <a:srgbClr val="92D050"/>
                </a:solidFill>
              </a:rPr>
              <a:t>i</a:t>
            </a:r>
            <a:r>
              <a:rPr lang="tr-TR" sz="2400" b="1" dirty="0" smtClean="0">
                <a:solidFill>
                  <a:srgbClr val="92D050"/>
                </a:solidFill>
              </a:rPr>
              <a:t>ii. </a:t>
            </a:r>
            <a:r>
              <a:rPr lang="tr-TR" sz="2400" b="1" dirty="0" err="1" smtClean="0">
                <a:solidFill>
                  <a:srgbClr val="92D050"/>
                </a:solidFill>
              </a:rPr>
              <a:t>Mus</a:t>
            </a:r>
            <a:r>
              <a:rPr lang="tr-TR" sz="2400" b="1" dirty="0" smtClean="0">
                <a:solidFill>
                  <a:srgbClr val="92D050"/>
                </a:solidFill>
              </a:rPr>
              <a:t> yoğurt (</a:t>
            </a:r>
            <a:r>
              <a:rPr lang="tr-TR" sz="2400" b="1" dirty="0" err="1" smtClean="0">
                <a:solidFill>
                  <a:srgbClr val="92D050"/>
                </a:solidFill>
              </a:rPr>
              <a:t>mousse</a:t>
            </a:r>
            <a:r>
              <a:rPr lang="tr-TR" sz="2400" b="1" dirty="0" smtClean="0">
                <a:solidFill>
                  <a:srgbClr val="92D050"/>
                </a:solidFill>
              </a:rPr>
              <a:t> </a:t>
            </a:r>
            <a:r>
              <a:rPr lang="tr-TR" sz="2400" b="1" dirty="0" err="1" smtClean="0">
                <a:solidFill>
                  <a:srgbClr val="92D050"/>
                </a:solidFill>
              </a:rPr>
              <a:t>yoghurt</a:t>
            </a:r>
            <a:r>
              <a:rPr lang="tr-TR" sz="2400" b="1" dirty="0" smtClean="0">
                <a:solidFill>
                  <a:srgbClr val="92D050"/>
                </a:solidFill>
              </a:rPr>
              <a:t>) </a:t>
            </a:r>
            <a:endParaRPr lang="tr-TR" sz="2400" b="1" dirty="0">
              <a:solidFill>
                <a:srgbClr val="92D050"/>
              </a:solidFill>
            </a:endParaRPr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Yoğurt </a:t>
            </a:r>
            <a:r>
              <a:rPr lang="tr-TR" b="1" dirty="0" err="1" smtClean="0">
                <a:solidFill>
                  <a:srgbClr val="FFFF00"/>
                </a:solidFill>
              </a:rPr>
              <a:t>dondurmasI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4270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Yoğurt </a:t>
            </a:r>
            <a:r>
              <a:rPr lang="tr-TR" b="1" dirty="0" err="1" smtClean="0">
                <a:solidFill>
                  <a:srgbClr val="FFFF00"/>
                </a:solidFill>
              </a:rPr>
              <a:t>dondurmasI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ağ Ok 5"/>
          <p:cNvSpPr/>
          <p:nvPr/>
        </p:nvSpPr>
        <p:spPr>
          <a:xfrm>
            <a:off x="107504" y="1916832"/>
            <a:ext cx="2664296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107504" y="3501008"/>
            <a:ext cx="2664296" cy="15841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345044" y="2508865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%65-80 yoğurt</a:t>
            </a:r>
            <a:endParaRPr lang="tr-TR" sz="2000" b="1" dirty="0"/>
          </a:p>
        </p:txBody>
      </p:sp>
      <p:sp>
        <p:nvSpPr>
          <p:cNvPr id="9" name="Metin kutusu 8"/>
          <p:cNvSpPr txBox="1"/>
          <p:nvPr/>
        </p:nvSpPr>
        <p:spPr>
          <a:xfrm>
            <a:off x="179512" y="4093041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%20-35 meyve şurubu</a:t>
            </a:r>
            <a:endParaRPr lang="tr-TR" sz="2000" b="1" dirty="0"/>
          </a:p>
        </p:txBody>
      </p:sp>
      <p:sp>
        <p:nvSpPr>
          <p:cNvPr id="10" name="Şeritli Sağ Ok 9"/>
          <p:cNvSpPr/>
          <p:nvPr/>
        </p:nvSpPr>
        <p:spPr>
          <a:xfrm>
            <a:off x="5940152" y="2668216"/>
            <a:ext cx="2808312" cy="165618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6228184" y="3296253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Yoğurt dondurması</a:t>
            </a:r>
            <a:endParaRPr lang="tr-TR" sz="2000" b="1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2771800" y="3007459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smtClean="0"/>
              <a:t>+</a:t>
            </a:r>
            <a:endParaRPr lang="tr-TR" sz="5400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3347864" y="3278307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/>
              <a:t>Stabilizer</a:t>
            </a:r>
            <a:r>
              <a:rPr lang="tr-TR" sz="2400" dirty="0" smtClean="0"/>
              <a:t>/</a:t>
            </a:r>
            <a:r>
              <a:rPr lang="tr-TR" sz="2400" dirty="0" err="1" smtClean="0"/>
              <a:t>emülsifiyer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80076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424936" cy="4601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Yoğurt </a:t>
            </a:r>
            <a:r>
              <a:rPr lang="tr-TR" b="1" dirty="0" err="1" smtClean="0">
                <a:solidFill>
                  <a:srgbClr val="FFFF00"/>
                </a:solidFill>
              </a:rPr>
              <a:t>dondurmasI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6" name="Düz Bağlayıcı 5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462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205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800" dirty="0" smtClean="0"/>
              <a:t>I. Direkt güneş ışığı altında kurutma- </a:t>
            </a:r>
            <a:r>
              <a:rPr lang="tr-TR" sz="2000" dirty="0" smtClean="0">
                <a:solidFill>
                  <a:srgbClr val="92D050"/>
                </a:solidFill>
              </a:rPr>
              <a:t>(maya-küf gelişimi)</a:t>
            </a: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II. Sprey kurutma </a:t>
            </a:r>
            <a:r>
              <a:rPr lang="tr-TR" sz="2000" dirty="0" smtClean="0">
                <a:solidFill>
                  <a:srgbClr val="92D050"/>
                </a:solidFill>
              </a:rPr>
              <a:t>(170-190 ºC giriş, 65-75 </a:t>
            </a:r>
            <a:r>
              <a:rPr lang="tr-TR" sz="2000" dirty="0">
                <a:solidFill>
                  <a:srgbClr val="92D050"/>
                </a:solidFill>
              </a:rPr>
              <a:t>º</a:t>
            </a:r>
            <a:r>
              <a:rPr lang="tr-TR" sz="2000" dirty="0" smtClean="0">
                <a:solidFill>
                  <a:srgbClr val="92D050"/>
                </a:solidFill>
              </a:rPr>
              <a:t>C çıkış, 16.000-24.000 </a:t>
            </a:r>
            <a:r>
              <a:rPr lang="tr-TR" sz="2000" dirty="0" err="1" smtClean="0">
                <a:solidFill>
                  <a:srgbClr val="92D050"/>
                </a:solidFill>
              </a:rPr>
              <a:t>rpm</a:t>
            </a:r>
            <a:r>
              <a:rPr lang="tr-TR" sz="2000" dirty="0" smtClean="0">
                <a:solidFill>
                  <a:srgbClr val="92D050"/>
                </a:solidFill>
                <a:sym typeface="Symbol"/>
              </a:rPr>
              <a:t>)</a:t>
            </a:r>
            <a:endParaRPr lang="tr-TR" sz="2000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III. Dondurarak kurutma </a:t>
            </a:r>
            <a:r>
              <a:rPr lang="tr-TR" sz="2000" dirty="0" smtClean="0">
                <a:solidFill>
                  <a:srgbClr val="92D050"/>
                </a:solidFill>
              </a:rPr>
              <a:t>(50 </a:t>
            </a:r>
            <a:r>
              <a:rPr lang="tr-TR" sz="2000" dirty="0" smtClean="0">
                <a:solidFill>
                  <a:srgbClr val="92D050"/>
                </a:solidFill>
                <a:sym typeface="Symbol"/>
              </a:rPr>
              <a:t></a:t>
            </a:r>
            <a:r>
              <a:rPr lang="tr-TR" sz="2000" dirty="0" err="1" smtClean="0">
                <a:solidFill>
                  <a:srgbClr val="92D050"/>
                </a:solidFill>
                <a:sym typeface="Symbol"/>
              </a:rPr>
              <a:t>mHG</a:t>
            </a:r>
            <a:r>
              <a:rPr lang="tr-TR" sz="2000" dirty="0" smtClean="0">
                <a:solidFill>
                  <a:srgbClr val="92D050"/>
                </a:solidFill>
                <a:sym typeface="Symbol"/>
              </a:rPr>
              <a:t>/ -55 ºC/ 50 saat)</a:t>
            </a:r>
            <a:endParaRPr lang="tr-TR" sz="2000" dirty="0" smtClean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tr-TR" sz="2800" dirty="0"/>
          </a:p>
          <a:p>
            <a:pPr marL="0" indent="0">
              <a:buNone/>
            </a:pPr>
            <a:r>
              <a:rPr lang="tr-TR" sz="2800" dirty="0" smtClean="0"/>
              <a:t>IV. Mikrodalga kurutma </a:t>
            </a:r>
            <a:r>
              <a:rPr lang="tr-TR" sz="2000" dirty="0" smtClean="0">
                <a:solidFill>
                  <a:srgbClr val="92D050"/>
                </a:solidFill>
              </a:rPr>
              <a:t>(vakum kurutucu iç sıcaklığı</a:t>
            </a:r>
            <a:r>
              <a:rPr lang="tr-TR" sz="2000" dirty="0" smtClean="0">
                <a:solidFill>
                  <a:srgbClr val="92D050"/>
                </a:solidFill>
                <a:sym typeface="Symbol"/>
              </a:rPr>
              <a:t> 35-40ºC, yoğurt tabaka kalınlığı 3 mm, mikrodalga ışınımı 2500 </a:t>
            </a:r>
            <a:r>
              <a:rPr lang="tr-TR" sz="2000" dirty="0" err="1" smtClean="0">
                <a:solidFill>
                  <a:srgbClr val="92D050"/>
                </a:solidFill>
                <a:sym typeface="Symbol"/>
              </a:rPr>
              <a:t>mHz</a:t>
            </a:r>
            <a:r>
              <a:rPr lang="tr-TR" sz="2000" dirty="0" smtClean="0">
                <a:solidFill>
                  <a:srgbClr val="92D050"/>
                </a:solidFill>
                <a:sym typeface="Symbol"/>
              </a:rPr>
              <a:t>)</a:t>
            </a:r>
            <a:endParaRPr lang="tr-TR" sz="2000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tr-TR" sz="2800" dirty="0" smtClean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Yoğurt TOZU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648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493096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Birinci basamakta optimum kurutma sıcaklığı :  50-150 ºC</a:t>
            </a:r>
          </a:p>
          <a:p>
            <a:endParaRPr lang="tr-TR" sz="2400" dirty="0"/>
          </a:p>
          <a:p>
            <a:r>
              <a:rPr lang="tr-TR" sz="2400" dirty="0" smtClean="0"/>
              <a:t>Optimum N</a:t>
            </a:r>
            <a:r>
              <a:rPr lang="tr-TR" sz="2400" baseline="-25000" dirty="0" smtClean="0"/>
              <a:t>2</a:t>
            </a:r>
            <a:r>
              <a:rPr lang="tr-TR" sz="2400" dirty="0" smtClean="0"/>
              <a:t> gazı akışı : 0.1-0.5 ms</a:t>
            </a:r>
            <a:r>
              <a:rPr lang="tr-TR" sz="2400" baseline="30000" dirty="0" smtClean="0"/>
              <a:t>-1</a:t>
            </a:r>
          </a:p>
          <a:p>
            <a:endParaRPr lang="tr-TR" sz="2400" baseline="30000" dirty="0"/>
          </a:p>
          <a:p>
            <a:r>
              <a:rPr lang="tr-TR" sz="2400" dirty="0" smtClean="0"/>
              <a:t>Birinci </a:t>
            </a:r>
            <a:r>
              <a:rPr lang="tr-TR" sz="2400" dirty="0"/>
              <a:t>basamakta optimum kurutma sıcaklığı :  </a:t>
            </a:r>
            <a:r>
              <a:rPr lang="tr-TR" sz="2400" dirty="0" smtClean="0"/>
              <a:t>10-60 ºC</a:t>
            </a:r>
          </a:p>
          <a:p>
            <a:pPr marL="0" indent="0" algn="ctr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i="1" dirty="0" err="1" smtClean="0">
                <a:solidFill>
                  <a:srgbClr val="92D050"/>
                </a:solidFill>
              </a:rPr>
              <a:t>Rekonstitüsyon</a:t>
            </a:r>
            <a:endParaRPr lang="tr-TR" sz="2400" i="1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endParaRPr lang="tr-TR" sz="2400" i="1" dirty="0" smtClean="0">
              <a:solidFill>
                <a:srgbClr val="92D050"/>
              </a:solidFill>
            </a:endParaRPr>
          </a:p>
          <a:p>
            <a:pPr marL="0" indent="0" algn="ctr">
              <a:buNone/>
            </a:pPr>
            <a:r>
              <a:rPr lang="tr-TR" sz="3600" b="1" baseline="30000" dirty="0" smtClean="0">
                <a:solidFill>
                  <a:srgbClr val="92D050"/>
                </a:solidFill>
              </a:rPr>
              <a:t>Yoğurt : su  1:6-7, 50 </a:t>
            </a:r>
            <a:r>
              <a:rPr lang="tr-TR" sz="4000" baseline="30000" dirty="0" smtClean="0">
                <a:solidFill>
                  <a:srgbClr val="92D050"/>
                </a:solidFill>
              </a:rPr>
              <a:t>º</a:t>
            </a:r>
            <a:r>
              <a:rPr lang="tr-TR" sz="3600" b="1" baseline="30000" dirty="0" smtClean="0">
                <a:solidFill>
                  <a:srgbClr val="92D050"/>
                </a:solidFill>
              </a:rPr>
              <a:t>C, %98-99 çözünürlük</a:t>
            </a:r>
            <a:endParaRPr lang="tr-TR" sz="3600" b="1" baseline="30000" dirty="0" smtClean="0"/>
          </a:p>
          <a:p>
            <a:pPr marL="0" indent="0">
              <a:buNone/>
            </a:pPr>
            <a:endParaRPr lang="tr-TR" sz="2400" baseline="30000" dirty="0"/>
          </a:p>
        </p:txBody>
      </p:sp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609600" y="-243408"/>
            <a:ext cx="7924800" cy="1143000"/>
          </a:xfrm>
        </p:spPr>
        <p:txBody>
          <a:bodyPr/>
          <a:lstStyle/>
          <a:p>
            <a:r>
              <a:rPr lang="tr-TR" b="1" dirty="0" err="1" smtClean="0">
                <a:solidFill>
                  <a:srgbClr val="FFFF00"/>
                </a:solidFill>
              </a:rPr>
              <a:t>İnstant</a:t>
            </a:r>
            <a:r>
              <a:rPr lang="tr-TR" b="1" dirty="0" smtClean="0">
                <a:solidFill>
                  <a:srgbClr val="FFFF00"/>
                </a:solidFill>
              </a:rPr>
              <a:t> Yoğurt TOZU</a:t>
            </a:r>
            <a:endParaRPr lang="tr-TR" b="1" dirty="0">
              <a:solidFill>
                <a:srgbClr val="FFFF00"/>
              </a:solidFill>
            </a:endParaRPr>
          </a:p>
        </p:txBody>
      </p:sp>
      <p:cxnSp>
        <p:nvCxnSpPr>
          <p:cNvPr id="5" name="Düz Bağlayıcı 4"/>
          <p:cNvCxnSpPr/>
          <p:nvPr/>
        </p:nvCxnSpPr>
        <p:spPr>
          <a:xfrm>
            <a:off x="467544" y="96673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950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0"/>
            <a:ext cx="79248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</a:rPr>
              <a:t>Soya yoğurdu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/>
              <a:t>Hızlı nüfus artışı</a:t>
            </a:r>
          </a:p>
          <a:p>
            <a:pPr algn="ctr"/>
            <a:r>
              <a:rPr lang="tr-TR" sz="2400" dirty="0" smtClean="0"/>
              <a:t>Protein açlığı</a:t>
            </a:r>
            <a:endParaRPr lang="tr-TR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 algn="ctr">
              <a:buNone/>
            </a:pPr>
            <a:r>
              <a:rPr lang="tr-TR" sz="2400" b="1" i="1" u="sng" dirty="0" smtClean="0">
                <a:solidFill>
                  <a:srgbClr val="FFFF00"/>
                </a:solidFill>
              </a:rPr>
              <a:t>Handikaplar</a:t>
            </a:r>
          </a:p>
          <a:p>
            <a:pPr marL="457200" indent="-457200" algn="ctr">
              <a:buAutoNum type="alphaLcPeriod"/>
            </a:pPr>
            <a:r>
              <a:rPr lang="tr-TR" sz="2400" b="1" dirty="0" err="1" smtClean="0"/>
              <a:t>Atipik</a:t>
            </a:r>
            <a:r>
              <a:rPr lang="tr-TR" sz="2400" b="1" dirty="0" smtClean="0"/>
              <a:t> tat/aroma</a:t>
            </a:r>
          </a:p>
          <a:p>
            <a:pPr marL="457200" indent="-457200" algn="ctr">
              <a:buAutoNum type="alphaLcPeriod"/>
            </a:pPr>
            <a:r>
              <a:rPr lang="tr-TR" sz="2400" b="1" dirty="0" smtClean="0"/>
              <a:t>Bağırsak florası tarafından </a:t>
            </a:r>
            <a:r>
              <a:rPr lang="tr-TR" sz="2400" b="1" dirty="0" err="1" smtClean="0"/>
              <a:t>oligosakkaritlerin</a:t>
            </a:r>
            <a:r>
              <a:rPr lang="tr-TR" sz="2400" b="1" dirty="0" smtClean="0"/>
              <a:t> yıkımı (H</a:t>
            </a:r>
            <a:r>
              <a:rPr lang="tr-TR" sz="2400" b="1" baseline="-25000" dirty="0" smtClean="0"/>
              <a:t>2</a:t>
            </a:r>
            <a:r>
              <a:rPr lang="tr-TR" sz="2400" b="1" dirty="0" smtClean="0"/>
              <a:t>, metan, CO</a:t>
            </a:r>
            <a:r>
              <a:rPr lang="tr-TR" sz="2400" b="1" baseline="-25000" dirty="0" smtClean="0"/>
              <a:t>2</a:t>
            </a:r>
            <a:r>
              <a:rPr lang="tr-TR" sz="2400" b="1" dirty="0" smtClean="0"/>
              <a:t> oluşumu)</a:t>
            </a:r>
          </a:p>
          <a:p>
            <a:pPr marL="0" indent="0" algn="ctr">
              <a:buNone/>
            </a:pPr>
            <a:r>
              <a:rPr lang="tr-TR" sz="2400" b="1" i="1" u="sng" dirty="0" smtClean="0">
                <a:solidFill>
                  <a:srgbClr val="FFFF00"/>
                </a:solidFill>
              </a:rPr>
              <a:t>Çözüm</a:t>
            </a:r>
          </a:p>
          <a:p>
            <a:pPr marL="0" indent="0" algn="ctr">
              <a:buNone/>
            </a:pPr>
            <a:r>
              <a:rPr lang="tr-TR" sz="2400" b="1" u="sng" dirty="0" smtClean="0">
                <a:solidFill>
                  <a:srgbClr val="FFFF00"/>
                </a:solidFill>
              </a:rPr>
              <a:t>ÖN FERMENTASYON</a:t>
            </a:r>
            <a:endParaRPr lang="tr-TR" sz="2400" b="1" u="sng" dirty="0">
              <a:solidFill>
                <a:srgbClr val="FFFF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195736" y="1556792"/>
            <a:ext cx="5256584" cy="1512168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Bağlayıcı 5"/>
          <p:cNvCxnSpPr/>
          <p:nvPr/>
        </p:nvCxnSpPr>
        <p:spPr>
          <a:xfrm>
            <a:off x="323528" y="1196752"/>
            <a:ext cx="374441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529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Soya </a:t>
            </a:r>
            <a:r>
              <a:rPr lang="tr-TR" b="1" dirty="0" smtClean="0">
                <a:solidFill>
                  <a:srgbClr val="FFFF00"/>
                </a:solidFill>
              </a:rPr>
              <a:t>sütü </a:t>
            </a:r>
            <a:r>
              <a:rPr lang="tr-TR" b="1" dirty="0" err="1" smtClean="0">
                <a:solidFill>
                  <a:srgbClr val="FFFF00"/>
                </a:solidFill>
              </a:rPr>
              <a:t>bİleşİmİ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47900"/>
            <a:ext cx="8511852" cy="2837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Düz Bağlayıcı 4"/>
          <p:cNvCxnSpPr/>
          <p:nvPr/>
        </p:nvCxnSpPr>
        <p:spPr>
          <a:xfrm>
            <a:off x="611560" y="1484784"/>
            <a:ext cx="374441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56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539552" y="0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smtClean="0">
                <a:solidFill>
                  <a:srgbClr val="FFFF00"/>
                </a:solidFill>
              </a:rPr>
              <a:t>Soya yoğurdu- </a:t>
            </a:r>
            <a:r>
              <a:rPr lang="tr-TR" b="1" dirty="0" err="1" smtClean="0">
                <a:solidFill>
                  <a:srgbClr val="00B050"/>
                </a:solidFill>
              </a:rPr>
              <a:t>pratİk</a:t>
            </a:r>
            <a:r>
              <a:rPr lang="tr-TR" b="1" dirty="0" smtClean="0">
                <a:solidFill>
                  <a:srgbClr val="00B050"/>
                </a:solidFill>
              </a:rPr>
              <a:t> uygulamalar</a:t>
            </a:r>
            <a:endParaRPr lang="tr-TR" b="1" dirty="0">
              <a:solidFill>
                <a:srgbClr val="00B050"/>
              </a:solidFill>
            </a:endParaRPr>
          </a:p>
        </p:txBody>
      </p:sp>
      <p:cxnSp>
        <p:nvCxnSpPr>
          <p:cNvPr id="6" name="Düz Bağlayıcı 5"/>
          <p:cNvCxnSpPr/>
          <p:nvPr/>
        </p:nvCxnSpPr>
        <p:spPr>
          <a:xfrm>
            <a:off x="323528" y="1196752"/>
            <a:ext cx="3744416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ağ Ok 6"/>
          <p:cNvSpPr/>
          <p:nvPr/>
        </p:nvSpPr>
        <p:spPr>
          <a:xfrm>
            <a:off x="358121" y="1268760"/>
            <a:ext cx="3024336" cy="1872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395536" y="1857018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FF00"/>
                </a:solidFill>
              </a:rPr>
              <a:t>%50-%50 soya sütü ve inek sütü karışımı</a:t>
            </a:r>
            <a:endParaRPr lang="tr-TR" sz="2000" b="1" dirty="0">
              <a:solidFill>
                <a:srgbClr val="FFFF00"/>
              </a:solidFill>
            </a:endParaRPr>
          </a:p>
        </p:txBody>
      </p:sp>
      <p:sp>
        <p:nvSpPr>
          <p:cNvPr id="9" name="Sağ Ok 8"/>
          <p:cNvSpPr/>
          <p:nvPr/>
        </p:nvSpPr>
        <p:spPr>
          <a:xfrm>
            <a:off x="349406" y="3140968"/>
            <a:ext cx="3024336" cy="1872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Metin kutusu 9"/>
          <p:cNvSpPr txBox="1"/>
          <p:nvPr/>
        </p:nvSpPr>
        <p:spPr>
          <a:xfrm>
            <a:off x="386821" y="372922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FF00"/>
                </a:solidFill>
              </a:rPr>
              <a:t>%20-%80 soya sütü ve inek sütü karışımı</a:t>
            </a:r>
            <a:endParaRPr lang="tr-TR" sz="2000" b="1" dirty="0">
              <a:solidFill>
                <a:srgbClr val="FFFF00"/>
              </a:solidFill>
            </a:endParaRPr>
          </a:p>
        </p:txBody>
      </p:sp>
      <p:sp>
        <p:nvSpPr>
          <p:cNvPr id="11" name="Sağ Ok 10"/>
          <p:cNvSpPr/>
          <p:nvPr/>
        </p:nvSpPr>
        <p:spPr>
          <a:xfrm>
            <a:off x="352406" y="4941168"/>
            <a:ext cx="3024336" cy="1872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389821" y="552942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FF00"/>
                </a:solidFill>
              </a:rPr>
              <a:t>%1-1,25 soya tozu ilavesi</a:t>
            </a:r>
            <a:endParaRPr lang="tr-TR" sz="2000" b="1" dirty="0">
              <a:solidFill>
                <a:srgbClr val="FFFF00"/>
              </a:solidFill>
            </a:endParaRPr>
          </a:p>
        </p:txBody>
      </p:sp>
      <p:sp>
        <p:nvSpPr>
          <p:cNvPr id="13" name="Sağ Ayraç 12"/>
          <p:cNvSpPr/>
          <p:nvPr/>
        </p:nvSpPr>
        <p:spPr>
          <a:xfrm>
            <a:off x="4038657" y="1199975"/>
            <a:ext cx="792088" cy="5112568"/>
          </a:xfrm>
          <a:prstGeom prst="rightBrace">
            <a:avLst>
              <a:gd name="adj1" fmla="val 8333"/>
              <a:gd name="adj2" fmla="val 49831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Metin kutusu 13"/>
          <p:cNvSpPr txBox="1"/>
          <p:nvPr/>
        </p:nvSpPr>
        <p:spPr>
          <a:xfrm>
            <a:off x="4795472" y="3649955"/>
            <a:ext cx="41690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FFF00"/>
                </a:solidFill>
              </a:rPr>
              <a:t>ARZU EDİLEN DUYUSAL KALİTE</a:t>
            </a:r>
            <a:endParaRPr lang="tr-TR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29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38138"/>
          </a:xfrm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Soya yoğurdu- </a:t>
            </a:r>
            <a:r>
              <a:rPr lang="tr-TR" b="1" dirty="0" err="1">
                <a:solidFill>
                  <a:srgbClr val="00B050"/>
                </a:solidFill>
              </a:rPr>
              <a:t>pratİk</a:t>
            </a:r>
            <a:r>
              <a:rPr lang="tr-TR" b="1" dirty="0">
                <a:solidFill>
                  <a:srgbClr val="00B050"/>
                </a:solidFill>
              </a:rPr>
              <a:t> uygulamalar</a:t>
            </a:r>
            <a:br>
              <a:rPr lang="tr-TR" b="1" dirty="0">
                <a:solidFill>
                  <a:srgbClr val="00B050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34908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Yoğurt üretiminde doğrudan soya sütü kullanılacak ise;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I. Şeker (%4)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II. Mısır nişastası (%2)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III. Sodyum </a:t>
            </a:r>
            <a:r>
              <a:rPr lang="tr-TR" sz="2400" dirty="0" err="1" smtClean="0">
                <a:solidFill>
                  <a:srgbClr val="92D050"/>
                </a:solidFill>
              </a:rPr>
              <a:t>sitrat</a:t>
            </a:r>
            <a:r>
              <a:rPr lang="tr-TR" sz="2400" dirty="0" smtClean="0">
                <a:solidFill>
                  <a:srgbClr val="92D050"/>
                </a:solidFill>
              </a:rPr>
              <a:t> (%0.3)</a:t>
            </a:r>
          </a:p>
          <a:p>
            <a:pPr marL="0" indent="0">
              <a:buNone/>
            </a:pPr>
            <a:endParaRPr lang="tr-TR" sz="24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rgbClr val="FFFF00"/>
                </a:solidFill>
              </a:rPr>
              <a:t>IV. </a:t>
            </a:r>
            <a:r>
              <a:rPr lang="tr-TR" sz="2400" dirty="0" err="1" smtClean="0">
                <a:solidFill>
                  <a:srgbClr val="FFFF00"/>
                </a:solidFill>
              </a:rPr>
              <a:t>Karboksimetil</a:t>
            </a:r>
            <a:r>
              <a:rPr lang="tr-TR" sz="2400" dirty="0" smtClean="0">
                <a:solidFill>
                  <a:srgbClr val="FFFF00"/>
                </a:solidFill>
              </a:rPr>
              <a:t> selüloz (&lt;%0.1)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rgbClr val="FFFF00"/>
                </a:solidFill>
              </a:rPr>
              <a:t>V. Sodyum </a:t>
            </a:r>
            <a:r>
              <a:rPr lang="tr-TR" sz="2400" dirty="0" err="1" smtClean="0">
                <a:solidFill>
                  <a:srgbClr val="FFFF00"/>
                </a:solidFill>
              </a:rPr>
              <a:t>aljinat</a:t>
            </a:r>
            <a:r>
              <a:rPr lang="tr-TR" sz="2400" dirty="0" smtClean="0">
                <a:solidFill>
                  <a:srgbClr val="FFFF00"/>
                </a:solidFill>
              </a:rPr>
              <a:t> (&lt;%0.2)</a:t>
            </a:r>
            <a:endParaRPr lang="tr-TR" sz="2400" dirty="0">
              <a:solidFill>
                <a:srgbClr val="FFFF00"/>
              </a:solidFill>
            </a:endParaRPr>
          </a:p>
        </p:txBody>
      </p:sp>
      <p:sp>
        <p:nvSpPr>
          <p:cNvPr id="4" name="Sağ Ayraç 3"/>
          <p:cNvSpPr/>
          <p:nvPr/>
        </p:nvSpPr>
        <p:spPr>
          <a:xfrm>
            <a:off x="5076056" y="2420888"/>
            <a:ext cx="432048" cy="1728192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Ayraç 4"/>
          <p:cNvSpPr/>
          <p:nvPr/>
        </p:nvSpPr>
        <p:spPr>
          <a:xfrm>
            <a:off x="5076056" y="4437112"/>
            <a:ext cx="432048" cy="1440160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Metin kutusu 5"/>
          <p:cNvSpPr txBox="1"/>
          <p:nvPr/>
        </p:nvSpPr>
        <p:spPr>
          <a:xfrm>
            <a:off x="5580112" y="3084929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FFFF00"/>
                </a:solidFill>
              </a:rPr>
              <a:t>TAT-AROMA İYİLEŞTİRME</a:t>
            </a:r>
            <a:endParaRPr lang="tr-TR" sz="2000" b="1" dirty="0">
              <a:solidFill>
                <a:srgbClr val="FFFF00"/>
              </a:solidFill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580112" y="4901098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>
                <a:solidFill>
                  <a:srgbClr val="92D050"/>
                </a:solidFill>
              </a:rPr>
              <a:t>TEKSTÜR İYİLEŞTİRME</a:t>
            </a:r>
            <a:endParaRPr lang="tr-TR" sz="2000" b="1" dirty="0">
              <a:solidFill>
                <a:srgbClr val="92D050"/>
              </a:solidFill>
            </a:endParaRPr>
          </a:p>
        </p:txBody>
      </p:sp>
      <p:cxnSp>
        <p:nvCxnSpPr>
          <p:cNvPr id="9" name="Düz Bağlayıcı 8"/>
          <p:cNvCxnSpPr/>
          <p:nvPr/>
        </p:nvCxnSpPr>
        <p:spPr>
          <a:xfrm>
            <a:off x="611560" y="4293096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159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692696"/>
            <a:ext cx="7924800" cy="346050"/>
          </a:xfrm>
        </p:spPr>
        <p:txBody>
          <a:bodyPr/>
          <a:lstStyle/>
          <a:p>
            <a:r>
              <a:rPr lang="tr-TR" b="1" dirty="0">
                <a:solidFill>
                  <a:srgbClr val="FFFF00"/>
                </a:solidFill>
              </a:rPr>
              <a:t>Soya yoğurdu- </a:t>
            </a:r>
            <a:r>
              <a:rPr lang="tr-TR" b="1" dirty="0" err="1">
                <a:solidFill>
                  <a:srgbClr val="00B050"/>
                </a:solidFill>
              </a:rPr>
              <a:t>pratİk</a:t>
            </a:r>
            <a:r>
              <a:rPr lang="tr-TR" b="1" dirty="0">
                <a:solidFill>
                  <a:srgbClr val="00B050"/>
                </a:solidFill>
              </a:rPr>
              <a:t> uygulamalar</a:t>
            </a:r>
            <a:br>
              <a:rPr lang="tr-TR" b="1" dirty="0">
                <a:solidFill>
                  <a:srgbClr val="00B050"/>
                </a:solidFill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124744"/>
            <a:ext cx="7924800" cy="4114800"/>
          </a:xfrm>
        </p:spPr>
        <p:txBody>
          <a:bodyPr>
            <a:normAutofit/>
          </a:bodyPr>
          <a:lstStyle/>
          <a:p>
            <a:pPr algn="ctr"/>
            <a:r>
              <a:rPr lang="tr-TR" sz="2000" dirty="0" smtClean="0"/>
              <a:t>OPTİMUM FERMENTASYON SICAKLIĞI : 37-40 ºC</a:t>
            </a:r>
          </a:p>
          <a:p>
            <a:pPr algn="ctr"/>
            <a:r>
              <a:rPr lang="tr-TR" sz="2000" dirty="0" smtClean="0"/>
              <a:t>STARTER KATIM ORANI: %4-5</a:t>
            </a:r>
          </a:p>
          <a:p>
            <a:pPr algn="ctr"/>
            <a:endParaRPr lang="tr-TR" sz="2000" dirty="0"/>
          </a:p>
        </p:txBody>
      </p:sp>
      <p:cxnSp>
        <p:nvCxnSpPr>
          <p:cNvPr id="4" name="Düz Bağlayıcı 3"/>
          <p:cNvCxnSpPr/>
          <p:nvPr/>
        </p:nvCxnSpPr>
        <p:spPr>
          <a:xfrm>
            <a:off x="467544" y="1124744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Düz Bağlayıcı 4"/>
          <p:cNvCxnSpPr/>
          <p:nvPr/>
        </p:nvCxnSpPr>
        <p:spPr>
          <a:xfrm>
            <a:off x="467544" y="1988840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09679"/>
            <a:ext cx="6336704" cy="478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1442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FF00"/>
                </a:solidFill>
              </a:rPr>
              <a:t>DayanIklI</a:t>
            </a:r>
            <a:r>
              <a:rPr lang="tr-TR" b="1" dirty="0" smtClean="0">
                <a:solidFill>
                  <a:srgbClr val="FFFF00"/>
                </a:solidFill>
              </a:rPr>
              <a:t> yoğurt</a:t>
            </a:r>
            <a:endParaRPr lang="tr-TR" b="1" dirty="0">
              <a:solidFill>
                <a:srgbClr val="FFFF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5326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400" b="1" dirty="0" smtClean="0">
                <a:solidFill>
                  <a:srgbClr val="92D050"/>
                </a:solidFill>
              </a:rPr>
              <a:t>Amaç</a:t>
            </a:r>
            <a:r>
              <a:rPr lang="tr-TR" sz="2400" b="1" dirty="0" smtClean="0">
                <a:solidFill>
                  <a:srgbClr val="FFC000"/>
                </a:solidFill>
              </a:rPr>
              <a:t>: Yoğurdu doğal özelliklerini yitirmeden pazarlanabilme</a:t>
            </a:r>
          </a:p>
          <a:p>
            <a:endParaRPr lang="tr-TR" sz="2400" dirty="0" smtClean="0"/>
          </a:p>
          <a:p>
            <a:pPr marL="0" indent="0">
              <a:buNone/>
            </a:pPr>
            <a:endParaRPr lang="tr-TR" sz="2400" dirty="0"/>
          </a:p>
          <a:p>
            <a:endParaRPr lang="tr-TR" sz="2400" dirty="0"/>
          </a:p>
        </p:txBody>
      </p:sp>
      <p:sp>
        <p:nvSpPr>
          <p:cNvPr id="4" name="Sağ Ok 3"/>
          <p:cNvSpPr/>
          <p:nvPr/>
        </p:nvSpPr>
        <p:spPr>
          <a:xfrm>
            <a:off x="755576" y="2852936"/>
            <a:ext cx="273630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859088" y="3238854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75-80 ºC’de ısıl işlem</a:t>
            </a:r>
            <a:endParaRPr lang="tr-TR" sz="2000" b="1" dirty="0"/>
          </a:p>
        </p:txBody>
      </p:sp>
      <p:sp>
        <p:nvSpPr>
          <p:cNvPr id="6" name="Sağ Ok 5"/>
          <p:cNvSpPr/>
          <p:nvPr/>
        </p:nvSpPr>
        <p:spPr>
          <a:xfrm>
            <a:off x="755576" y="4046119"/>
            <a:ext cx="2736304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859088" y="446299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UHT uygulaması</a:t>
            </a:r>
            <a:endParaRPr lang="tr-TR" sz="2000" b="1" dirty="0"/>
          </a:p>
        </p:txBody>
      </p:sp>
      <p:sp>
        <p:nvSpPr>
          <p:cNvPr id="8" name="Şeritli Sağ Ok 7"/>
          <p:cNvSpPr/>
          <p:nvPr/>
        </p:nvSpPr>
        <p:spPr>
          <a:xfrm>
            <a:off x="3505685" y="3259240"/>
            <a:ext cx="3672408" cy="1646275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Metin kutusu 8"/>
          <p:cNvSpPr txBox="1"/>
          <p:nvPr/>
        </p:nvSpPr>
        <p:spPr>
          <a:xfrm>
            <a:off x="3995936" y="3717032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6-8 haftadan 6-12 aya kadar raf ömrü</a:t>
            </a:r>
            <a:endParaRPr lang="tr-TR" sz="2000" b="1" dirty="0"/>
          </a:p>
        </p:txBody>
      </p:sp>
      <p:cxnSp>
        <p:nvCxnSpPr>
          <p:cNvPr id="10" name="Düz Bağlayıcı 9"/>
          <p:cNvCxnSpPr/>
          <p:nvPr/>
        </p:nvCxnSpPr>
        <p:spPr>
          <a:xfrm>
            <a:off x="467544" y="2060848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862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FF00"/>
                </a:solidFill>
              </a:rPr>
              <a:t>DayanIklI</a:t>
            </a:r>
            <a:r>
              <a:rPr lang="tr-TR" b="1" dirty="0">
                <a:solidFill>
                  <a:srgbClr val="FFFF00"/>
                </a:solidFill>
              </a:rPr>
              <a:t> yoğurt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400" dirty="0" smtClean="0"/>
              <a:t>Sakıncalar</a:t>
            </a:r>
          </a:p>
          <a:p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I. Bakteri ölümü</a:t>
            </a:r>
          </a:p>
          <a:p>
            <a:pPr marL="0" indent="0">
              <a:buNone/>
            </a:pPr>
            <a:endParaRPr lang="tr-TR" sz="24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II. Protein </a:t>
            </a:r>
            <a:r>
              <a:rPr lang="tr-TR" sz="2400" dirty="0" err="1" smtClean="0">
                <a:solidFill>
                  <a:srgbClr val="92D050"/>
                </a:solidFill>
              </a:rPr>
              <a:t>matriksinin</a:t>
            </a:r>
            <a:r>
              <a:rPr lang="tr-TR" sz="2400" dirty="0" smtClean="0">
                <a:solidFill>
                  <a:srgbClr val="92D050"/>
                </a:solidFill>
              </a:rPr>
              <a:t> </a:t>
            </a:r>
            <a:r>
              <a:rPr lang="tr-TR" sz="2400" dirty="0" err="1" smtClean="0">
                <a:solidFill>
                  <a:srgbClr val="92D050"/>
                </a:solidFill>
              </a:rPr>
              <a:t>kontraksiyonu</a:t>
            </a:r>
            <a:r>
              <a:rPr lang="tr-TR" sz="2400" dirty="0" smtClean="0">
                <a:solidFill>
                  <a:srgbClr val="92D050"/>
                </a:solidFill>
              </a:rPr>
              <a:t> ve serum ayrılması </a:t>
            </a:r>
          </a:p>
          <a:p>
            <a:pPr marL="0" indent="0">
              <a:buNone/>
            </a:pPr>
            <a:r>
              <a:rPr lang="tr-TR" sz="2400" b="1" dirty="0">
                <a:solidFill>
                  <a:srgbClr val="92D050"/>
                </a:solidFill>
              </a:rPr>
              <a:t> </a:t>
            </a:r>
            <a:r>
              <a:rPr lang="tr-TR" sz="2400" b="1" dirty="0" smtClean="0">
                <a:solidFill>
                  <a:srgbClr val="92D050"/>
                </a:solidFill>
              </a:rPr>
              <a:t>  </a:t>
            </a:r>
            <a:r>
              <a:rPr lang="tr-TR" sz="2000" b="1" dirty="0" smtClean="0">
                <a:solidFill>
                  <a:srgbClr val="FFFF00"/>
                </a:solidFill>
              </a:rPr>
              <a:t>(&lt;%1 </a:t>
            </a:r>
            <a:r>
              <a:rPr lang="tr-TR" sz="2000" b="1" dirty="0" err="1" smtClean="0">
                <a:solidFill>
                  <a:srgbClr val="FFFF00"/>
                </a:solidFill>
              </a:rPr>
              <a:t>stabilizer</a:t>
            </a:r>
            <a:r>
              <a:rPr lang="tr-TR" sz="2000" b="1" dirty="0" smtClean="0">
                <a:solidFill>
                  <a:srgbClr val="FFFF00"/>
                </a:solidFill>
              </a:rPr>
              <a:t> ilavesi) (</a:t>
            </a:r>
            <a:r>
              <a:rPr lang="tr-TR" sz="2000" b="1" dirty="0" err="1" smtClean="0">
                <a:solidFill>
                  <a:srgbClr val="FFFF00"/>
                </a:solidFill>
              </a:rPr>
              <a:t>fermentasyon</a:t>
            </a:r>
            <a:r>
              <a:rPr lang="tr-TR" sz="2000" b="1" dirty="0" smtClean="0">
                <a:solidFill>
                  <a:srgbClr val="FFFF00"/>
                </a:solidFill>
              </a:rPr>
              <a:t> sonrası oda sıcaklığına soğutma </a:t>
            </a:r>
          </a:p>
          <a:p>
            <a:pPr marL="0" indent="0">
              <a:buNone/>
            </a:pPr>
            <a:r>
              <a:rPr lang="tr-TR" sz="2000" b="1" dirty="0">
                <a:solidFill>
                  <a:srgbClr val="FFFF00"/>
                </a:solidFill>
              </a:rPr>
              <a:t> </a:t>
            </a:r>
            <a:r>
              <a:rPr lang="tr-TR" sz="2000" b="1" dirty="0" smtClean="0">
                <a:solidFill>
                  <a:srgbClr val="FFFF00"/>
                </a:solidFill>
              </a:rPr>
              <a:t>   ve kademeli ısıl işlem uygulaması : 60-68 </a:t>
            </a:r>
            <a:r>
              <a:rPr lang="tr-TR" sz="2000" b="1" dirty="0">
                <a:solidFill>
                  <a:srgbClr val="FFFF00"/>
                </a:solidFill>
              </a:rPr>
              <a:t>º</a:t>
            </a:r>
            <a:r>
              <a:rPr lang="tr-TR" sz="2000" b="1" dirty="0" smtClean="0">
                <a:solidFill>
                  <a:srgbClr val="FFFF00"/>
                </a:solidFill>
              </a:rPr>
              <a:t>C’de 5 </a:t>
            </a:r>
            <a:r>
              <a:rPr lang="tr-TR" sz="2000" b="1" dirty="0" err="1" smtClean="0">
                <a:solidFill>
                  <a:srgbClr val="FFFF00"/>
                </a:solidFill>
              </a:rPr>
              <a:t>dk</a:t>
            </a:r>
            <a:r>
              <a:rPr lang="tr-TR" sz="2000" b="1" dirty="0">
                <a:solidFill>
                  <a:srgbClr val="FFFF00"/>
                </a:solidFill>
              </a:rPr>
              <a:t> </a:t>
            </a:r>
            <a:r>
              <a:rPr lang="tr-TR" sz="2000" b="1" dirty="0" smtClean="0">
                <a:solidFill>
                  <a:srgbClr val="FFFF00"/>
                </a:solidFill>
              </a:rPr>
              <a:t>ardından 77 ºC)</a:t>
            </a:r>
            <a:endParaRPr lang="tr-TR" sz="2400" b="1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tr-TR" sz="24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tr-TR" sz="2400" dirty="0" smtClean="0">
                <a:solidFill>
                  <a:srgbClr val="92D050"/>
                </a:solidFill>
              </a:rPr>
              <a:t>III. Karbonil bileşenlerinin </a:t>
            </a:r>
            <a:r>
              <a:rPr lang="tr-TR" sz="2400" dirty="0" err="1" smtClean="0">
                <a:solidFill>
                  <a:srgbClr val="92D050"/>
                </a:solidFill>
              </a:rPr>
              <a:t>evaporasyonu</a:t>
            </a:r>
            <a:r>
              <a:rPr lang="tr-TR" sz="2400" dirty="0" smtClean="0">
                <a:solidFill>
                  <a:srgbClr val="92D050"/>
                </a:solidFill>
              </a:rPr>
              <a:t> </a:t>
            </a:r>
          </a:p>
          <a:p>
            <a:pPr marL="0" indent="0">
              <a:buNone/>
            </a:pPr>
            <a:r>
              <a:rPr lang="tr-TR" sz="2400" b="1" dirty="0">
                <a:solidFill>
                  <a:srgbClr val="92D050"/>
                </a:solidFill>
              </a:rPr>
              <a:t> </a:t>
            </a:r>
            <a:r>
              <a:rPr lang="tr-TR" sz="2400" b="1" dirty="0" smtClean="0">
                <a:solidFill>
                  <a:srgbClr val="92D050"/>
                </a:solidFill>
              </a:rPr>
              <a:t>    </a:t>
            </a:r>
            <a:r>
              <a:rPr lang="tr-TR" sz="2200" b="1" dirty="0" smtClean="0">
                <a:solidFill>
                  <a:srgbClr val="FFFF00"/>
                </a:solidFill>
              </a:rPr>
              <a:t>(borulu ısı değiştiriciler kullanımı)</a:t>
            </a:r>
            <a:endParaRPr lang="tr-TR" sz="2400" b="1" dirty="0">
              <a:solidFill>
                <a:srgbClr val="FFFF00"/>
              </a:solidFill>
            </a:endParaRPr>
          </a:p>
        </p:txBody>
      </p:sp>
      <p:cxnSp>
        <p:nvCxnSpPr>
          <p:cNvPr id="4" name="Düz Bağlayıcı 3"/>
          <p:cNvCxnSpPr/>
          <p:nvPr/>
        </p:nvCxnSpPr>
        <p:spPr>
          <a:xfrm>
            <a:off x="467544" y="1484784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629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50" y="1988840"/>
            <a:ext cx="8788977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tr-TR" b="1" dirty="0" err="1">
                <a:solidFill>
                  <a:srgbClr val="FFFF00"/>
                </a:solidFill>
              </a:rPr>
              <a:t>DayanIklI</a:t>
            </a:r>
            <a:r>
              <a:rPr lang="tr-TR" b="1" dirty="0">
                <a:solidFill>
                  <a:srgbClr val="FFFF00"/>
                </a:solidFill>
              </a:rPr>
              <a:t> yoğurt</a:t>
            </a:r>
            <a:endParaRPr lang="tr-TR" dirty="0"/>
          </a:p>
        </p:txBody>
      </p:sp>
      <p:cxnSp>
        <p:nvCxnSpPr>
          <p:cNvPr id="6" name="Düz Bağlayıcı 5"/>
          <p:cNvCxnSpPr/>
          <p:nvPr/>
        </p:nvCxnSpPr>
        <p:spPr>
          <a:xfrm>
            <a:off x="467544" y="1484784"/>
            <a:ext cx="8208912" cy="0"/>
          </a:xfrm>
          <a:prstGeom prst="line">
            <a:avLst/>
          </a:prstGeom>
          <a:ln w="508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728244"/>
      </p:ext>
    </p:extLst>
  </p:cSld>
  <p:clrMapOvr>
    <a:masterClrMapping/>
  </p:clrMapOvr>
</p:sld>
</file>

<file path=ppt/theme/theme1.xml><?xml version="1.0" encoding="utf-8"?>
<a:theme xmlns:a="http://schemas.openxmlformats.org/drawingml/2006/main" name="Ufuk">
  <a:themeElements>
    <a:clrScheme name="Ufuk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Ufuk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Ufuk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103</TotalTime>
  <Words>430</Words>
  <Application>Microsoft Office PowerPoint</Application>
  <PresentationFormat>Ekran Gösterisi (4:3)</PresentationFormat>
  <Paragraphs>95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Ufuk</vt:lpstr>
      <vt:lpstr>Yoğurt türevİ ürünler</vt:lpstr>
      <vt:lpstr>Soya yoğurdu</vt:lpstr>
      <vt:lpstr>Soya sütü bİleşİmİ</vt:lpstr>
      <vt:lpstr>PowerPoint Sunusu</vt:lpstr>
      <vt:lpstr>Soya yoğurdu- pratİk uygulamalar </vt:lpstr>
      <vt:lpstr>Soya yoğurdu- pratİk uygulamalar </vt:lpstr>
      <vt:lpstr>DayanIklI yoğurt</vt:lpstr>
      <vt:lpstr>DayanIklI yoğurt</vt:lpstr>
      <vt:lpstr>DayanIklI yoğurt</vt:lpstr>
      <vt:lpstr>Laktozu hİdrolİze edİlmİş yoğurt</vt:lpstr>
      <vt:lpstr>Laktozu hİdrolİze edİlmİş yoğurt</vt:lpstr>
      <vt:lpstr>Tuzlu yoğurt</vt:lpstr>
      <vt:lpstr>Yoğurt dondurmasI</vt:lpstr>
      <vt:lpstr>Yoğurt dondurmasI</vt:lpstr>
      <vt:lpstr>Yoğurt dondurmasI</vt:lpstr>
      <vt:lpstr>Yoğurt TOZU</vt:lpstr>
      <vt:lpstr>İnstant Yoğurt TOZU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Yoğurt türevİ ürünler</dc:title>
  <dc:creator>pc</dc:creator>
  <cp:lastModifiedBy>pc</cp:lastModifiedBy>
  <cp:revision>10</cp:revision>
  <dcterms:created xsi:type="dcterms:W3CDTF">2014-05-19T17:55:30Z</dcterms:created>
  <dcterms:modified xsi:type="dcterms:W3CDTF">2014-05-19T19:39:16Z</dcterms:modified>
</cp:coreProperties>
</file>